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slides/slide1.xml" Type="http://schemas.openxmlformats.org/officeDocument/2006/relationships/slide"/><Relationship Id="rId17" Target="slides/slide2.xml" Type="http://schemas.openxmlformats.org/officeDocument/2006/relationships/slide"/><Relationship Id="rId18" Target="slides/slide3.xml" Type="http://schemas.openxmlformats.org/officeDocument/2006/relationships/slide"/><Relationship Id="rId19" Target="slides/slide4.xml" Type="http://schemas.openxmlformats.org/officeDocument/2006/relationships/slide"/><Relationship Id="rId2" Target="presProps.xml" Type="http://schemas.openxmlformats.org/officeDocument/2006/relationships/presProps"/><Relationship Id="rId20" Target="slides/slide5.xml" Type="http://schemas.openxmlformats.org/officeDocument/2006/relationships/slide"/><Relationship Id="rId21" Target="slides/slide6.xml" Type="http://schemas.openxmlformats.org/officeDocument/2006/relationships/slide"/><Relationship Id="rId22" Target="slides/slide7.xml" Type="http://schemas.openxmlformats.org/officeDocument/2006/relationships/slide"/><Relationship Id="rId23" Target="slides/slide8.xml" Type="http://schemas.openxmlformats.org/officeDocument/2006/relationships/slide"/><Relationship Id="rId24" Target="slides/slide9.xml" Type="http://schemas.openxmlformats.org/officeDocument/2006/relationships/slide"/><Relationship Id="rId25" Target="slides/slide10.xml" Type="http://schemas.openxmlformats.org/officeDocument/2006/relationships/slide"/><Relationship Id="rId26" Target="slides/slide11.xml" Type="http://schemas.openxmlformats.org/officeDocument/2006/relationships/slide"/><Relationship Id="rId27" Target="slides/slide12.xml" Type="http://schemas.openxmlformats.org/officeDocument/2006/relationships/slide"/><Relationship Id="rId28" Target="slides/slide13.xml" Type="http://schemas.openxmlformats.org/officeDocument/2006/relationships/slide"/><Relationship Id="rId29" Target="slides/slide14.xml" Type="http://schemas.openxmlformats.org/officeDocument/2006/relationships/slide"/><Relationship Id="rId3" Target="viewProps.xml" Type="http://schemas.openxmlformats.org/officeDocument/2006/relationships/viewProps"/><Relationship Id="rId30" Target="slides/slide15.xml" Type="http://schemas.openxmlformats.org/officeDocument/2006/relationships/slide"/><Relationship Id="rId31" Target="slides/slide16.xml" Type="http://schemas.openxmlformats.org/officeDocument/2006/relationships/slide"/><Relationship Id="rId32" Target="slides/slide17.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0.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1.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2.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3.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4.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3.jpeg" Type="http://schemas.openxmlformats.org/officeDocument/2006/relationships/image"/><Relationship Id="rId4" Target="../media/image8.png" Type="http://schemas.openxmlformats.org/officeDocument/2006/relationships/image"/><Relationship Id="rId5" Target="../media/image5.png" Type="http://schemas.openxmlformats.org/officeDocument/2006/relationships/image"/><Relationship Id="rId6" Target="../media/image9.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8.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8.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8.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TextBox 2" id="2"/>
          <p:cNvSpPr txBox="true"/>
          <p:nvPr/>
        </p:nvSpPr>
        <p:spPr>
          <a:xfrm rot="0">
            <a:off x="1028700" y="3296925"/>
            <a:ext cx="7681614" cy="2438198"/>
          </a:xfrm>
          <a:prstGeom prst="rect">
            <a:avLst/>
          </a:prstGeom>
        </p:spPr>
        <p:txBody>
          <a:bodyPr anchor="t" rtlCol="false" tIns="0" lIns="0" bIns="0" rIns="0">
            <a:spAutoFit/>
          </a:bodyPr>
          <a:lstStyle/>
          <a:p>
            <a:pPr algn="l" marL="0" indent="0" lvl="0">
              <a:lnSpc>
                <a:spcPts val="9600"/>
              </a:lnSpc>
              <a:spcBef>
                <a:spcPct val="0"/>
              </a:spcBef>
            </a:pPr>
            <a:r>
              <a:rPr lang="en-US" sz="8000">
                <a:solidFill>
                  <a:srgbClr val="D8D8D0"/>
                </a:solidFill>
                <a:latin typeface="Canva Sans"/>
              </a:rPr>
              <a:t>WHAT EXACTLY IS AL AQSA?</a:t>
            </a:r>
          </a:p>
        </p:txBody>
      </p:sp>
      <p:sp>
        <p:nvSpPr>
          <p:cNvPr name="Freeform 3" id="3"/>
          <p:cNvSpPr/>
          <p:nvPr/>
        </p:nvSpPr>
        <p:spPr>
          <a:xfrm flipH="false" flipV="false" rot="-4134218">
            <a:off x="9391579" y="-4057057"/>
            <a:ext cx="3982372" cy="9050846"/>
          </a:xfrm>
          <a:custGeom>
            <a:avLst/>
            <a:gdLst/>
            <a:ahLst/>
            <a:cxnLst/>
            <a:rect r="r" b="b" t="t" l="l"/>
            <a:pathLst>
              <a:path h="9050846" w="3982372">
                <a:moveTo>
                  <a:pt x="0" y="0"/>
                </a:moveTo>
                <a:lnTo>
                  <a:pt x="3982373" y="0"/>
                </a:lnTo>
                <a:lnTo>
                  <a:pt x="3982373" y="9050846"/>
                </a:lnTo>
                <a:lnTo>
                  <a:pt x="0" y="9050846"/>
                </a:lnTo>
                <a:lnTo>
                  <a:pt x="0" y="0"/>
                </a:lnTo>
                <a:close/>
              </a:path>
            </a:pathLst>
          </a:custGeom>
          <a:blipFill>
            <a:blip r:embed="rId2"/>
            <a:stretch>
              <a:fillRect l="0" t="0" r="0" b="0"/>
            </a:stretch>
          </a:blipFill>
        </p:spPr>
      </p:sp>
      <p:sp>
        <p:nvSpPr>
          <p:cNvPr name="Freeform 4" id="4"/>
          <p:cNvSpPr/>
          <p:nvPr/>
        </p:nvSpPr>
        <p:spPr>
          <a:xfrm flipH="false" flipV="false" rot="-7751815">
            <a:off x="8940687" y="-1053156"/>
            <a:ext cx="13594167" cy="2412965"/>
          </a:xfrm>
          <a:custGeom>
            <a:avLst/>
            <a:gdLst/>
            <a:ahLst/>
            <a:cxnLst/>
            <a:rect r="r" b="b" t="t" l="l"/>
            <a:pathLst>
              <a:path h="2412965" w="13594167">
                <a:moveTo>
                  <a:pt x="0" y="0"/>
                </a:moveTo>
                <a:lnTo>
                  <a:pt x="13594166" y="0"/>
                </a:lnTo>
                <a:lnTo>
                  <a:pt x="13594166" y="2412964"/>
                </a:lnTo>
                <a:lnTo>
                  <a:pt x="0" y="2412964"/>
                </a:lnTo>
                <a:lnTo>
                  <a:pt x="0" y="0"/>
                </a:lnTo>
                <a:close/>
              </a:path>
            </a:pathLst>
          </a:custGeom>
          <a:blipFill>
            <a:blip r:embed="rId3"/>
            <a:stretch>
              <a:fillRect l="0" t="0" r="0" b="0"/>
            </a:stretch>
          </a:blipFill>
        </p:spPr>
      </p:sp>
      <p:grpSp>
        <p:nvGrpSpPr>
          <p:cNvPr name="Group 5" id="5"/>
          <p:cNvGrpSpPr>
            <a:grpSpLocks noChangeAspect="true"/>
          </p:cNvGrpSpPr>
          <p:nvPr/>
        </p:nvGrpSpPr>
        <p:grpSpPr>
          <a:xfrm rot="0">
            <a:off x="10400465" y="1499910"/>
            <a:ext cx="6925831" cy="7287179"/>
            <a:chOff x="0" y="0"/>
            <a:chExt cx="5842000" cy="6146800"/>
          </a:xfrm>
        </p:grpSpPr>
        <p:sp>
          <p:nvSpPr>
            <p:cNvPr name="Freeform 6" id="6"/>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4"/>
              <a:stretch>
                <a:fillRect l="-16133" t="0" r="-24156" b="0"/>
              </a:stretch>
            </a:blipFill>
          </p:spPr>
        </p:sp>
        <p:sp>
          <p:nvSpPr>
            <p:cNvPr name="Freeform 7" id="7"/>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5"/>
              <a:stretch>
                <a:fillRect l="0" t="-286" r="0" b="-286"/>
              </a:stretch>
            </a:blipFill>
          </p:spPr>
        </p:sp>
      </p:grpSp>
      <p:sp>
        <p:nvSpPr>
          <p:cNvPr name="Freeform 8" id="8"/>
          <p:cNvSpPr/>
          <p:nvPr/>
        </p:nvSpPr>
        <p:spPr>
          <a:xfrm flipH="true" flipV="false" rot="4395928">
            <a:off x="16007389" y="7160161"/>
            <a:ext cx="801894" cy="2661887"/>
          </a:xfrm>
          <a:custGeom>
            <a:avLst/>
            <a:gdLst/>
            <a:ahLst/>
            <a:cxnLst/>
            <a:rect r="r" b="b" t="t" l="l"/>
            <a:pathLst>
              <a:path h="2661887" w="801894">
                <a:moveTo>
                  <a:pt x="801893" y="0"/>
                </a:moveTo>
                <a:lnTo>
                  <a:pt x="0" y="0"/>
                </a:lnTo>
                <a:lnTo>
                  <a:pt x="0" y="2661887"/>
                </a:lnTo>
                <a:lnTo>
                  <a:pt x="801893" y="2661887"/>
                </a:lnTo>
                <a:lnTo>
                  <a:pt x="801893" y="0"/>
                </a:lnTo>
                <a:close/>
              </a:path>
            </a:pathLst>
          </a:custGeom>
          <a:blipFill>
            <a:blip r:embed="rId6"/>
            <a:stretch>
              <a:fillRect l="0" t="0" r="0" b="0"/>
            </a:stretch>
          </a:blipFill>
        </p:spPr>
      </p:sp>
      <p:sp>
        <p:nvSpPr>
          <p:cNvPr name="Freeform 9" id="9"/>
          <p:cNvSpPr/>
          <p:nvPr/>
        </p:nvSpPr>
        <p:spPr>
          <a:xfrm flipH="true" flipV="true" rot="265841">
            <a:off x="8082846" y="-575290"/>
            <a:ext cx="12212538" cy="2549367"/>
          </a:xfrm>
          <a:custGeom>
            <a:avLst/>
            <a:gdLst/>
            <a:ahLst/>
            <a:cxnLst/>
            <a:rect r="r" b="b" t="t" l="l"/>
            <a:pathLst>
              <a:path h="2549367" w="12212538">
                <a:moveTo>
                  <a:pt x="12212538" y="2549367"/>
                </a:moveTo>
                <a:lnTo>
                  <a:pt x="0" y="2549367"/>
                </a:lnTo>
                <a:lnTo>
                  <a:pt x="0" y="0"/>
                </a:lnTo>
                <a:lnTo>
                  <a:pt x="12212538" y="0"/>
                </a:lnTo>
                <a:lnTo>
                  <a:pt x="12212538" y="2549367"/>
                </a:lnTo>
                <a:close/>
              </a:path>
            </a:pathLst>
          </a:custGeom>
          <a:blipFill>
            <a:blip r:embed="rId7"/>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TextBox 2" id="2"/>
          <p:cNvSpPr txBox="true"/>
          <p:nvPr/>
        </p:nvSpPr>
        <p:spPr>
          <a:xfrm rot="0">
            <a:off x="677279" y="907218"/>
            <a:ext cx="7681614" cy="6095495"/>
          </a:xfrm>
          <a:prstGeom prst="rect">
            <a:avLst/>
          </a:prstGeom>
        </p:spPr>
        <p:txBody>
          <a:bodyPr anchor="t" rtlCol="false" tIns="0" lIns="0" bIns="0" rIns="0">
            <a:spAutoFit/>
          </a:bodyPr>
          <a:lstStyle/>
          <a:p>
            <a:pPr>
              <a:lnSpc>
                <a:spcPts val="9600"/>
              </a:lnSpc>
            </a:pPr>
            <a:r>
              <a:rPr lang="en-US" sz="8000">
                <a:solidFill>
                  <a:srgbClr val="D8D8D0"/>
                </a:solidFill>
                <a:latin typeface="Canva Sans"/>
              </a:rPr>
              <a:t>SOMETIMES, WE ARE TOO “ZOOMED IN”</a:t>
            </a:r>
          </a:p>
          <a:p>
            <a:pPr algn="l" marL="0" indent="0" lvl="0">
              <a:lnSpc>
                <a:spcPts val="9600"/>
              </a:lnSpc>
              <a:spcBef>
                <a:spcPct val="0"/>
              </a:spcBef>
            </a:pPr>
            <a:r>
              <a:rPr lang="en-US" sz="8000">
                <a:solidFill>
                  <a:srgbClr val="D8D8D0"/>
                </a:solidFill>
                <a:latin typeface="Canva Sans"/>
              </a:rPr>
              <a:t>TO SEE THE REAL PICTURE</a:t>
            </a:r>
          </a:p>
        </p:txBody>
      </p:sp>
      <p:sp>
        <p:nvSpPr>
          <p:cNvPr name="Freeform 3" id="3"/>
          <p:cNvSpPr/>
          <p:nvPr/>
        </p:nvSpPr>
        <p:spPr>
          <a:xfrm flipH="false" flipV="false" rot="-4134218">
            <a:off x="9391579" y="-4057057"/>
            <a:ext cx="3982372" cy="9050846"/>
          </a:xfrm>
          <a:custGeom>
            <a:avLst/>
            <a:gdLst/>
            <a:ahLst/>
            <a:cxnLst/>
            <a:rect r="r" b="b" t="t" l="l"/>
            <a:pathLst>
              <a:path h="9050846" w="3982372">
                <a:moveTo>
                  <a:pt x="0" y="0"/>
                </a:moveTo>
                <a:lnTo>
                  <a:pt x="3982373" y="0"/>
                </a:lnTo>
                <a:lnTo>
                  <a:pt x="3982373" y="9050846"/>
                </a:lnTo>
                <a:lnTo>
                  <a:pt x="0" y="9050846"/>
                </a:lnTo>
                <a:lnTo>
                  <a:pt x="0" y="0"/>
                </a:lnTo>
                <a:close/>
              </a:path>
            </a:pathLst>
          </a:custGeom>
          <a:blipFill>
            <a:blip r:embed="rId2"/>
            <a:stretch>
              <a:fillRect l="0" t="0" r="0" b="0"/>
            </a:stretch>
          </a:blipFill>
        </p:spPr>
      </p:sp>
      <p:sp>
        <p:nvSpPr>
          <p:cNvPr name="Freeform 4" id="4"/>
          <p:cNvSpPr/>
          <p:nvPr/>
        </p:nvSpPr>
        <p:spPr>
          <a:xfrm flipH="false" flipV="false" rot="-7751815">
            <a:off x="8940687" y="-1053156"/>
            <a:ext cx="13594167" cy="2412965"/>
          </a:xfrm>
          <a:custGeom>
            <a:avLst/>
            <a:gdLst/>
            <a:ahLst/>
            <a:cxnLst/>
            <a:rect r="r" b="b" t="t" l="l"/>
            <a:pathLst>
              <a:path h="2412965" w="13594167">
                <a:moveTo>
                  <a:pt x="0" y="0"/>
                </a:moveTo>
                <a:lnTo>
                  <a:pt x="13594166" y="0"/>
                </a:lnTo>
                <a:lnTo>
                  <a:pt x="13594166" y="2412964"/>
                </a:lnTo>
                <a:lnTo>
                  <a:pt x="0" y="2412964"/>
                </a:lnTo>
                <a:lnTo>
                  <a:pt x="0" y="0"/>
                </a:lnTo>
                <a:close/>
              </a:path>
            </a:pathLst>
          </a:custGeom>
          <a:blipFill>
            <a:blip r:embed="rId3"/>
            <a:stretch>
              <a:fillRect l="0" t="0" r="0" b="0"/>
            </a:stretch>
          </a:blipFill>
        </p:spPr>
      </p:sp>
      <p:grpSp>
        <p:nvGrpSpPr>
          <p:cNvPr name="Group 5" id="5"/>
          <p:cNvGrpSpPr>
            <a:grpSpLocks noChangeAspect="true"/>
          </p:cNvGrpSpPr>
          <p:nvPr/>
        </p:nvGrpSpPr>
        <p:grpSpPr>
          <a:xfrm rot="0">
            <a:off x="10371890" y="1499910"/>
            <a:ext cx="6925831" cy="7287179"/>
            <a:chOff x="0" y="0"/>
            <a:chExt cx="5842000" cy="6146800"/>
          </a:xfrm>
        </p:grpSpPr>
        <p:sp>
          <p:nvSpPr>
            <p:cNvPr name="Freeform 6" id="6"/>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4"/>
              <a:stretch>
                <a:fillRect l="-16133" t="0" r="-24156" b="0"/>
              </a:stretch>
            </a:blipFill>
          </p:spPr>
        </p:sp>
        <p:sp>
          <p:nvSpPr>
            <p:cNvPr name="Freeform 7" id="7"/>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5"/>
              <a:stretch>
                <a:fillRect l="0" t="-286" r="0" b="-286"/>
              </a:stretch>
            </a:blipFill>
          </p:spPr>
        </p:sp>
      </p:grpSp>
      <p:sp>
        <p:nvSpPr>
          <p:cNvPr name="Freeform 8" id="8"/>
          <p:cNvSpPr/>
          <p:nvPr/>
        </p:nvSpPr>
        <p:spPr>
          <a:xfrm flipH="true" flipV="false" rot="4395928">
            <a:off x="16007389" y="7160161"/>
            <a:ext cx="801894" cy="2661887"/>
          </a:xfrm>
          <a:custGeom>
            <a:avLst/>
            <a:gdLst/>
            <a:ahLst/>
            <a:cxnLst/>
            <a:rect r="r" b="b" t="t" l="l"/>
            <a:pathLst>
              <a:path h="2661887" w="801894">
                <a:moveTo>
                  <a:pt x="801893" y="0"/>
                </a:moveTo>
                <a:lnTo>
                  <a:pt x="0" y="0"/>
                </a:lnTo>
                <a:lnTo>
                  <a:pt x="0" y="2661887"/>
                </a:lnTo>
                <a:lnTo>
                  <a:pt x="801893" y="2661887"/>
                </a:lnTo>
                <a:lnTo>
                  <a:pt x="801893" y="0"/>
                </a:lnTo>
                <a:close/>
              </a:path>
            </a:pathLst>
          </a:custGeom>
          <a:blipFill>
            <a:blip r:embed="rId6"/>
            <a:stretch>
              <a:fillRect l="0" t="0" r="0" b="0"/>
            </a:stretch>
          </a:blipFill>
        </p:spPr>
      </p:sp>
      <p:sp>
        <p:nvSpPr>
          <p:cNvPr name="Freeform 9" id="9"/>
          <p:cNvSpPr/>
          <p:nvPr/>
        </p:nvSpPr>
        <p:spPr>
          <a:xfrm flipH="true" flipV="true" rot="265841">
            <a:off x="8082846" y="-575290"/>
            <a:ext cx="12212538" cy="2549367"/>
          </a:xfrm>
          <a:custGeom>
            <a:avLst/>
            <a:gdLst/>
            <a:ahLst/>
            <a:cxnLst/>
            <a:rect r="r" b="b" t="t" l="l"/>
            <a:pathLst>
              <a:path h="2549367" w="12212538">
                <a:moveTo>
                  <a:pt x="12212538" y="2549367"/>
                </a:moveTo>
                <a:lnTo>
                  <a:pt x="0" y="2549367"/>
                </a:lnTo>
                <a:lnTo>
                  <a:pt x="0" y="0"/>
                </a:lnTo>
                <a:lnTo>
                  <a:pt x="12212538" y="0"/>
                </a:lnTo>
                <a:lnTo>
                  <a:pt x="12212538" y="2549367"/>
                </a:lnTo>
                <a:close/>
              </a:path>
            </a:pathLst>
          </a:custGeom>
          <a:blipFill>
            <a:blip r:embed="rId7"/>
            <a:stretch>
              <a:fillRect l="0" t="0" r="0" b="0"/>
            </a:stretch>
          </a:blipFill>
        </p:spPr>
      </p:sp>
      <p:sp>
        <p:nvSpPr>
          <p:cNvPr name="TextBox 10" id="10"/>
          <p:cNvSpPr txBox="true"/>
          <p:nvPr/>
        </p:nvSpPr>
        <p:spPr>
          <a:xfrm rot="0">
            <a:off x="-191684" y="7537994"/>
            <a:ext cx="7681614"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a:rPr>
              <a:t>Let me show some examples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6604" t="0" r="-7660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Hint: You should be using it twice as day!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6604" t="0" r="-7660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It’s 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6604" t="0" r="-7660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Hint: If you eat these, you will need a toothbrush!</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3884" t="0" r="-7388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It’s 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6604" t="0" r="-7660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Hint: It’s a better alternative to the cookie!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76604" t="0" r="-76604"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4660602"/>
            <a:ext cx="9601311"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It’s 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true" flipV="true" rot="-627910">
            <a:off x="-8256948" y="-981485"/>
            <a:ext cx="15747366" cy="3287263"/>
          </a:xfrm>
          <a:custGeom>
            <a:avLst/>
            <a:gdLst/>
            <a:ahLst/>
            <a:cxnLst/>
            <a:rect r="r" b="b" t="t" l="l"/>
            <a:pathLst>
              <a:path h="3287263" w="15747366">
                <a:moveTo>
                  <a:pt x="15747366" y="3287263"/>
                </a:moveTo>
                <a:lnTo>
                  <a:pt x="0" y="3287263"/>
                </a:lnTo>
                <a:lnTo>
                  <a:pt x="0" y="0"/>
                </a:lnTo>
                <a:lnTo>
                  <a:pt x="15747366" y="0"/>
                </a:lnTo>
                <a:lnTo>
                  <a:pt x="15747366" y="3287263"/>
                </a:lnTo>
                <a:close/>
              </a:path>
            </a:pathLst>
          </a:custGeom>
          <a:blipFill>
            <a:blip r:embed="rId2"/>
            <a:stretch>
              <a:fillRect l="0" t="0" r="0" b="0"/>
            </a:stretch>
          </a:blipFill>
        </p:spPr>
      </p:sp>
      <p:grpSp>
        <p:nvGrpSpPr>
          <p:cNvPr name="Group 3" id="3"/>
          <p:cNvGrpSpPr>
            <a:grpSpLocks noChangeAspect="true"/>
          </p:cNvGrpSpPr>
          <p:nvPr/>
        </p:nvGrpSpPr>
        <p:grpSpPr>
          <a:xfrm rot="0">
            <a:off x="1028700" y="1028700"/>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45069" t="0" r="-45069"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4"/>
              <a:stretch>
                <a:fillRect l="0" t="0" r="0" b="0"/>
              </a:stretch>
            </a:blipFill>
          </p:spPr>
        </p:sp>
      </p:grpSp>
      <p:sp>
        <p:nvSpPr>
          <p:cNvPr name="Freeform 6" id="6"/>
          <p:cNvSpPr/>
          <p:nvPr/>
        </p:nvSpPr>
        <p:spPr>
          <a:xfrm flipH="true" flipV="false" rot="5131002">
            <a:off x="3569371" y="-49228"/>
            <a:ext cx="689623" cy="2289205"/>
          </a:xfrm>
          <a:custGeom>
            <a:avLst/>
            <a:gdLst/>
            <a:ahLst/>
            <a:cxnLst/>
            <a:rect r="r" b="b" t="t" l="l"/>
            <a:pathLst>
              <a:path h="2289205" w="689623">
                <a:moveTo>
                  <a:pt x="689623" y="0"/>
                </a:moveTo>
                <a:lnTo>
                  <a:pt x="0" y="0"/>
                </a:lnTo>
                <a:lnTo>
                  <a:pt x="0" y="2289206"/>
                </a:lnTo>
                <a:lnTo>
                  <a:pt x="689623" y="2289206"/>
                </a:lnTo>
                <a:lnTo>
                  <a:pt x="689623" y="0"/>
                </a:lnTo>
                <a:close/>
              </a:path>
            </a:pathLst>
          </a:custGeom>
          <a:blipFill>
            <a:blip r:embed="rId5"/>
            <a:stretch>
              <a:fillRect l="0" t="0" r="0" b="0"/>
            </a:stretch>
          </a:blipFill>
        </p:spPr>
      </p:sp>
      <p:sp>
        <p:nvSpPr>
          <p:cNvPr name="Freeform 7" id="7"/>
          <p:cNvSpPr/>
          <p:nvPr/>
        </p:nvSpPr>
        <p:spPr>
          <a:xfrm flipH="false" flipV="false" rot="992760">
            <a:off x="-4014786" y="8151490"/>
            <a:ext cx="10086971" cy="5673921"/>
          </a:xfrm>
          <a:custGeom>
            <a:avLst/>
            <a:gdLst/>
            <a:ahLst/>
            <a:cxnLst/>
            <a:rect r="r" b="b" t="t" l="l"/>
            <a:pathLst>
              <a:path h="5673921" w="10086971">
                <a:moveTo>
                  <a:pt x="0" y="0"/>
                </a:moveTo>
                <a:lnTo>
                  <a:pt x="10086972" y="0"/>
                </a:lnTo>
                <a:lnTo>
                  <a:pt x="10086972" y="5673921"/>
                </a:lnTo>
                <a:lnTo>
                  <a:pt x="0" y="5673921"/>
                </a:lnTo>
                <a:lnTo>
                  <a:pt x="0" y="0"/>
                </a:lnTo>
                <a:close/>
              </a:path>
            </a:pathLst>
          </a:custGeom>
          <a:blipFill>
            <a:blip r:embed="rId6"/>
            <a:stretch>
              <a:fillRect l="-6390" t="0" r="-6390" b="0"/>
            </a:stretch>
          </a:blipFill>
        </p:spPr>
      </p:sp>
      <p:sp>
        <p:nvSpPr>
          <p:cNvPr name="TextBox 8" id="8"/>
          <p:cNvSpPr txBox="true"/>
          <p:nvPr/>
        </p:nvSpPr>
        <p:spPr>
          <a:xfrm rot="0">
            <a:off x="12717341" y="1944730"/>
            <a:ext cx="9525" cy="580342"/>
          </a:xfrm>
          <a:prstGeom prst="rect">
            <a:avLst/>
          </a:prstGeom>
        </p:spPr>
        <p:txBody>
          <a:bodyPr anchor="t" rtlCol="false" tIns="0" lIns="0" bIns="0" rIns="0">
            <a:spAutoFit/>
          </a:bodyPr>
          <a:lstStyle/>
          <a:p>
            <a:pPr algn="ctr">
              <a:lnSpc>
                <a:spcPts val="4759"/>
              </a:lnSpc>
            </a:pPr>
          </a:p>
        </p:txBody>
      </p:sp>
      <p:sp>
        <p:nvSpPr>
          <p:cNvPr name="TextBox 9" id="9"/>
          <p:cNvSpPr txBox="true"/>
          <p:nvPr/>
        </p:nvSpPr>
        <p:spPr>
          <a:xfrm rot="0">
            <a:off x="7657989" y="857250"/>
            <a:ext cx="9601311"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is this?</a:t>
            </a:r>
          </a:p>
        </p:txBody>
      </p:sp>
      <p:sp>
        <p:nvSpPr>
          <p:cNvPr name="TextBox 10" id="10"/>
          <p:cNvSpPr txBox="true"/>
          <p:nvPr/>
        </p:nvSpPr>
        <p:spPr>
          <a:xfrm rot="0">
            <a:off x="7657989" y="3613347"/>
            <a:ext cx="9601311"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Hint: It might not be what you think!</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grpSp>
        <p:nvGrpSpPr>
          <p:cNvPr name="Group 2" id="2"/>
          <p:cNvGrpSpPr/>
          <p:nvPr/>
        </p:nvGrpSpPr>
        <p:grpSpPr>
          <a:xfrm rot="0">
            <a:off x="1316340" y="8053356"/>
            <a:ext cx="6670963" cy="1204944"/>
            <a:chOff x="0" y="0"/>
            <a:chExt cx="8894617" cy="1606592"/>
          </a:xfrm>
        </p:grpSpPr>
        <p:sp>
          <p:nvSpPr>
            <p:cNvPr name="TextBox 3" id="3"/>
            <p:cNvSpPr txBox="true"/>
            <p:nvPr/>
          </p:nvSpPr>
          <p:spPr>
            <a:xfrm rot="0">
              <a:off x="0" y="-85725"/>
              <a:ext cx="8894617" cy="677407"/>
            </a:xfrm>
            <a:prstGeom prst="rect">
              <a:avLst/>
            </a:prstGeom>
          </p:spPr>
          <p:txBody>
            <a:bodyPr anchor="t" rtlCol="false" tIns="0" lIns="0" bIns="0" rIns="0">
              <a:spAutoFit/>
            </a:bodyPr>
            <a:lstStyle/>
            <a:p>
              <a:pPr marL="0" indent="0" lvl="0">
                <a:lnSpc>
                  <a:spcPts val="4456"/>
                </a:lnSpc>
              </a:pPr>
            </a:p>
          </p:txBody>
        </p:sp>
        <p:sp>
          <p:nvSpPr>
            <p:cNvPr name="TextBox 4" id="4"/>
            <p:cNvSpPr txBox="true"/>
            <p:nvPr/>
          </p:nvSpPr>
          <p:spPr>
            <a:xfrm rot="0">
              <a:off x="0" y="929185"/>
              <a:ext cx="8894617" cy="677407"/>
            </a:xfrm>
            <a:prstGeom prst="rect">
              <a:avLst/>
            </a:prstGeom>
          </p:spPr>
          <p:txBody>
            <a:bodyPr anchor="t" rtlCol="false" tIns="0" lIns="0" bIns="0" rIns="0">
              <a:spAutoFit/>
            </a:bodyPr>
            <a:lstStyle/>
            <a:p>
              <a:pPr marL="0" indent="0" lvl="0">
                <a:lnSpc>
                  <a:spcPts val="4456"/>
                </a:lnSpc>
              </a:pPr>
            </a:p>
          </p:txBody>
        </p:sp>
      </p:grpSp>
      <p:sp>
        <p:nvSpPr>
          <p:cNvPr name="TextBox 5" id="5"/>
          <p:cNvSpPr txBox="true"/>
          <p:nvPr/>
        </p:nvSpPr>
        <p:spPr>
          <a:xfrm rot="0">
            <a:off x="496158" y="5406939"/>
            <a:ext cx="3143007" cy="2646418"/>
          </a:xfrm>
          <a:prstGeom prst="rect">
            <a:avLst/>
          </a:prstGeom>
        </p:spPr>
        <p:txBody>
          <a:bodyPr anchor="t" rtlCol="false" tIns="0" lIns="0" bIns="0" rIns="0">
            <a:spAutoFit/>
          </a:bodyPr>
          <a:lstStyle/>
          <a:p>
            <a:pPr algn="ctr">
              <a:lnSpc>
                <a:spcPts val="5320"/>
              </a:lnSpc>
            </a:pPr>
            <a:r>
              <a:rPr lang="en-US" sz="3800">
                <a:solidFill>
                  <a:srgbClr val="D8D8D0"/>
                </a:solidFill>
                <a:latin typeface="Canva Sans Bold"/>
              </a:rPr>
              <a:t>Who can identify Masjid Al-Aqsa?</a:t>
            </a:r>
          </a:p>
        </p:txBody>
      </p:sp>
      <p:sp>
        <p:nvSpPr>
          <p:cNvPr name="Freeform 6" id="6"/>
          <p:cNvSpPr/>
          <p:nvPr/>
        </p:nvSpPr>
        <p:spPr>
          <a:xfrm flipH="false" flipV="false" rot="0">
            <a:off x="4651821" y="48502"/>
            <a:ext cx="13636179" cy="10238498"/>
          </a:xfrm>
          <a:custGeom>
            <a:avLst/>
            <a:gdLst/>
            <a:ahLst/>
            <a:cxnLst/>
            <a:rect r="r" b="b" t="t" l="l"/>
            <a:pathLst>
              <a:path h="10238498" w="13636179">
                <a:moveTo>
                  <a:pt x="0" y="0"/>
                </a:moveTo>
                <a:lnTo>
                  <a:pt x="13636179" y="0"/>
                </a:lnTo>
                <a:lnTo>
                  <a:pt x="13636179" y="10238498"/>
                </a:lnTo>
                <a:lnTo>
                  <a:pt x="0" y="10238498"/>
                </a:lnTo>
                <a:lnTo>
                  <a:pt x="0" y="0"/>
                </a:lnTo>
                <a:close/>
              </a:path>
            </a:pathLst>
          </a:custGeom>
          <a:blipFill>
            <a:blip r:embed="rId2"/>
            <a:stretch>
              <a:fillRect l="0" t="0" r="0" b="0"/>
            </a:stretch>
          </a:blipFill>
        </p:spPr>
      </p:sp>
      <p:sp>
        <p:nvSpPr>
          <p:cNvPr name="TextBox 7" id="7"/>
          <p:cNvSpPr txBox="true"/>
          <p:nvPr/>
        </p:nvSpPr>
        <p:spPr>
          <a:xfrm rot="0">
            <a:off x="496158" y="499663"/>
            <a:ext cx="3143007" cy="3979786"/>
          </a:xfrm>
          <a:prstGeom prst="rect">
            <a:avLst/>
          </a:prstGeom>
        </p:spPr>
        <p:txBody>
          <a:bodyPr anchor="t" rtlCol="false" tIns="0" lIns="0" bIns="0" rIns="0">
            <a:spAutoFit/>
          </a:bodyPr>
          <a:lstStyle/>
          <a:p>
            <a:pPr algn="ctr">
              <a:lnSpc>
                <a:spcPts val="5320"/>
              </a:lnSpc>
            </a:pPr>
            <a:r>
              <a:rPr lang="en-US" sz="3800">
                <a:solidFill>
                  <a:srgbClr val="D8D8D0"/>
                </a:solidFill>
                <a:latin typeface="Canva Sans Bold"/>
              </a:rPr>
              <a:t>Each rakah in Masjid Al Aqsa is worth 500 noraml rakahs.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false" flipV="false" rot="0">
            <a:off x="2064007" y="116705"/>
            <a:ext cx="14159986" cy="10053590"/>
          </a:xfrm>
          <a:custGeom>
            <a:avLst/>
            <a:gdLst/>
            <a:ahLst/>
            <a:cxnLst/>
            <a:rect r="r" b="b" t="t" l="l"/>
            <a:pathLst>
              <a:path h="10053590" w="14159986">
                <a:moveTo>
                  <a:pt x="0" y="0"/>
                </a:moveTo>
                <a:lnTo>
                  <a:pt x="14159986" y="0"/>
                </a:lnTo>
                <a:lnTo>
                  <a:pt x="14159986" y="10053590"/>
                </a:lnTo>
                <a:lnTo>
                  <a:pt x="0" y="10053590"/>
                </a:lnTo>
                <a:lnTo>
                  <a:pt x="0" y="0"/>
                </a:lnTo>
                <a:close/>
              </a:path>
            </a:pathLst>
          </a:custGeom>
          <a:blipFill>
            <a:blip r:embed="rId2"/>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0027953" cy="10287000"/>
          </a:xfrm>
          <a:custGeom>
            <a:avLst/>
            <a:gdLst/>
            <a:ahLst/>
            <a:cxnLst/>
            <a:rect r="r" b="b" t="t" l="l"/>
            <a:pathLst>
              <a:path h="10287000" w="10027953">
                <a:moveTo>
                  <a:pt x="0" y="0"/>
                </a:moveTo>
                <a:lnTo>
                  <a:pt x="10027953" y="0"/>
                </a:lnTo>
                <a:lnTo>
                  <a:pt x="10027953" y="10287000"/>
                </a:lnTo>
                <a:lnTo>
                  <a:pt x="0" y="10287000"/>
                </a:lnTo>
                <a:lnTo>
                  <a:pt x="0" y="0"/>
                </a:lnTo>
                <a:close/>
              </a:path>
            </a:pathLst>
          </a:custGeom>
          <a:blipFill>
            <a:blip r:embed="rId2"/>
            <a:stretch>
              <a:fillRect l="-1291" t="0" r="-1291" b="0"/>
            </a:stretch>
          </a:blipFill>
        </p:spPr>
      </p:sp>
      <p:sp>
        <p:nvSpPr>
          <p:cNvPr name="TextBox 3" id="3"/>
          <p:cNvSpPr txBox="true"/>
          <p:nvPr/>
        </p:nvSpPr>
        <p:spPr>
          <a:xfrm rot="0">
            <a:off x="10027953" y="3828906"/>
            <a:ext cx="8104854"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More information about Al Aqsa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0027953" cy="10287000"/>
          </a:xfrm>
          <a:custGeom>
            <a:avLst/>
            <a:gdLst/>
            <a:ahLst/>
            <a:cxnLst/>
            <a:rect r="r" b="b" t="t" l="l"/>
            <a:pathLst>
              <a:path h="10287000" w="10027953">
                <a:moveTo>
                  <a:pt x="0" y="0"/>
                </a:moveTo>
                <a:lnTo>
                  <a:pt x="10027953" y="0"/>
                </a:lnTo>
                <a:lnTo>
                  <a:pt x="10027953" y="10287000"/>
                </a:lnTo>
                <a:lnTo>
                  <a:pt x="0" y="10287000"/>
                </a:lnTo>
                <a:lnTo>
                  <a:pt x="0" y="0"/>
                </a:lnTo>
                <a:close/>
              </a:path>
            </a:pathLst>
          </a:custGeom>
          <a:blipFill>
            <a:blip r:embed="rId2"/>
            <a:stretch>
              <a:fillRect l="-1291" t="0" r="-1291" b="0"/>
            </a:stretch>
          </a:blipFill>
        </p:spPr>
      </p:sp>
      <p:sp>
        <p:nvSpPr>
          <p:cNvPr name="TextBox 3" id="3"/>
          <p:cNvSpPr txBox="true"/>
          <p:nvPr/>
        </p:nvSpPr>
        <p:spPr>
          <a:xfrm rot="0">
            <a:off x="10027953" y="3828906"/>
            <a:ext cx="8104854" cy="1810972"/>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More information about Al Aqsa</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TextBox 2" id="2"/>
          <p:cNvSpPr txBox="true"/>
          <p:nvPr/>
        </p:nvSpPr>
        <p:spPr>
          <a:xfrm rot="0">
            <a:off x="0" y="7573"/>
            <a:ext cx="6619214" cy="1368372"/>
          </a:xfrm>
          <a:prstGeom prst="rect">
            <a:avLst/>
          </a:prstGeom>
        </p:spPr>
        <p:txBody>
          <a:bodyPr anchor="t" rtlCol="false" tIns="0" lIns="0" bIns="0" rIns="0">
            <a:spAutoFit/>
          </a:bodyPr>
          <a:lstStyle/>
          <a:p>
            <a:pPr algn="ctr">
              <a:lnSpc>
                <a:spcPts val="11200"/>
              </a:lnSpc>
            </a:pPr>
            <a:r>
              <a:rPr lang="en-US" sz="8000">
                <a:solidFill>
                  <a:srgbClr val="D8D8D0"/>
                </a:solidFill>
                <a:latin typeface="Canva Sans Bold"/>
              </a:rPr>
              <a:t>Where is it?</a:t>
            </a:r>
          </a:p>
        </p:txBody>
      </p:sp>
      <p:sp>
        <p:nvSpPr>
          <p:cNvPr name="TextBox 3" id="3"/>
          <p:cNvSpPr txBox="true"/>
          <p:nvPr/>
        </p:nvSpPr>
        <p:spPr>
          <a:xfrm rot="0">
            <a:off x="6619214" y="1337845"/>
            <a:ext cx="11294227" cy="3181166"/>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D8D8D0"/>
                </a:solidFill>
                <a:latin typeface="Canva Sans Bold"/>
              </a:rPr>
              <a:t>Find the different parts of Masjid Al Aqsa by following the clues to the different places.   </a:t>
            </a:r>
          </a:p>
          <a:p>
            <a:pPr marL="647700" indent="-323850" lvl="1">
              <a:lnSpc>
                <a:spcPts val="4200"/>
              </a:lnSpc>
              <a:buFont typeface="Arial"/>
              <a:buChar char="•"/>
            </a:pPr>
            <a:r>
              <a:rPr lang="en-US" sz="3000">
                <a:solidFill>
                  <a:srgbClr val="D8D8D0"/>
                </a:solidFill>
                <a:latin typeface="Canva Sans Bold"/>
              </a:rPr>
              <a:t>All the clues lead to different places that are described on the poster given to you.</a:t>
            </a:r>
          </a:p>
          <a:p>
            <a:pPr marL="647700" indent="-323850" lvl="1">
              <a:lnSpc>
                <a:spcPts val="4200"/>
              </a:lnSpc>
              <a:buFont typeface="Arial"/>
              <a:buChar char="•"/>
            </a:pPr>
            <a:r>
              <a:rPr lang="en-US" sz="3000">
                <a:solidFill>
                  <a:srgbClr val="D8D8D0"/>
                </a:solidFill>
                <a:latin typeface="Canva Sans Bold"/>
              </a:rPr>
              <a:t>On your sheet, write which place is correct for each clue AND how you know it is correct. </a:t>
            </a:r>
          </a:p>
        </p:txBody>
      </p:sp>
      <p:sp>
        <p:nvSpPr>
          <p:cNvPr name="TextBox 4" id="4"/>
          <p:cNvSpPr txBox="true"/>
          <p:nvPr/>
        </p:nvSpPr>
        <p:spPr>
          <a:xfrm rot="0">
            <a:off x="6195089" y="5443120"/>
            <a:ext cx="11514118" cy="4180504"/>
          </a:xfrm>
          <a:prstGeom prst="rect">
            <a:avLst/>
          </a:prstGeom>
        </p:spPr>
        <p:txBody>
          <a:bodyPr anchor="t" rtlCol="false" tIns="0" lIns="0" bIns="0" rIns="0">
            <a:spAutoFit/>
          </a:bodyPr>
          <a:lstStyle/>
          <a:p>
            <a:pPr marL="734059" indent="-367030" lvl="1">
              <a:lnSpc>
                <a:spcPts val="4759"/>
              </a:lnSpc>
              <a:buFont typeface="Arial"/>
              <a:buChar char="•"/>
            </a:pPr>
            <a:r>
              <a:rPr lang="en-US" sz="3399">
                <a:solidFill>
                  <a:srgbClr val="D8D8D0"/>
                </a:solidFill>
                <a:latin typeface="Canva Sans"/>
              </a:rPr>
              <a:t>Someone who wants to go to school at Masjid Al Aqsa.</a:t>
            </a:r>
          </a:p>
          <a:p>
            <a:pPr marL="734059" indent="-367030" lvl="1">
              <a:lnSpc>
                <a:spcPts val="4759"/>
              </a:lnSpc>
              <a:buFont typeface="Arial"/>
              <a:buChar char="•"/>
            </a:pPr>
            <a:r>
              <a:rPr lang="en-US" sz="3399">
                <a:solidFill>
                  <a:srgbClr val="D8D8D0"/>
                </a:solidFill>
                <a:latin typeface="Canva Sans"/>
              </a:rPr>
              <a:t>Two places for people love Isa a.s. to go to.</a:t>
            </a:r>
          </a:p>
          <a:p>
            <a:pPr marL="734059" indent="-367030" lvl="1">
              <a:lnSpc>
                <a:spcPts val="4759"/>
              </a:lnSpc>
              <a:buFont typeface="Arial"/>
              <a:buChar char="•"/>
            </a:pPr>
            <a:r>
              <a:rPr lang="en-US" sz="3399">
                <a:solidFill>
                  <a:srgbClr val="D8D8D0"/>
                </a:solidFill>
                <a:latin typeface="Canva Sans"/>
              </a:rPr>
              <a:t>Someone who wants to be in the middle of all the blessings here.</a:t>
            </a:r>
          </a:p>
          <a:p>
            <a:pPr marL="734059" indent="-367030" lvl="1">
              <a:lnSpc>
                <a:spcPts val="4759"/>
              </a:lnSpc>
              <a:buFont typeface="Arial"/>
              <a:buChar char="•"/>
            </a:pPr>
            <a:r>
              <a:rPr lang="en-US" sz="3399">
                <a:solidFill>
                  <a:srgbClr val="D8D8D0"/>
                </a:solidFill>
                <a:latin typeface="Canva Sans"/>
              </a:rPr>
              <a:t>They want to be as close to the Ka’ba as possible.</a:t>
            </a:r>
          </a:p>
          <a:p>
            <a:pPr marL="734059" indent="-367030" lvl="1">
              <a:lnSpc>
                <a:spcPts val="4759"/>
              </a:lnSpc>
              <a:buFont typeface="Arial"/>
              <a:buChar char="•"/>
            </a:pPr>
            <a:r>
              <a:rPr lang="en-US" sz="3399">
                <a:solidFill>
                  <a:srgbClr val="D8D8D0"/>
                </a:solidFill>
                <a:latin typeface="Canva Sans"/>
              </a:rPr>
              <a:t>You want to go somewhere the Prophet has been.</a:t>
            </a:r>
          </a:p>
        </p:txBody>
      </p:sp>
      <p:grpSp>
        <p:nvGrpSpPr>
          <p:cNvPr name="Group 5" id="5"/>
          <p:cNvGrpSpPr>
            <a:grpSpLocks noChangeAspect="true"/>
          </p:cNvGrpSpPr>
          <p:nvPr/>
        </p:nvGrpSpPr>
        <p:grpSpPr>
          <a:xfrm rot="0">
            <a:off x="424125" y="1394995"/>
            <a:ext cx="5770964" cy="8229600"/>
            <a:chOff x="0" y="0"/>
            <a:chExt cx="4292600" cy="6121400"/>
          </a:xfrm>
        </p:grpSpPr>
        <p:sp>
          <p:nvSpPr>
            <p:cNvPr name="Freeform 6" id="6"/>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2"/>
              <a:stretch>
                <a:fillRect l="-50425" t="0" r="-50425" b="0"/>
              </a:stretch>
            </a:blipFill>
          </p:spPr>
        </p:sp>
        <p:sp>
          <p:nvSpPr>
            <p:cNvPr name="Freeform 7" id="7"/>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0" t="0" r="0" b="0"/>
              </a:stretch>
            </a:blipFill>
          </p:spPr>
        </p:sp>
      </p:grpSp>
      <p:sp>
        <p:nvSpPr>
          <p:cNvPr name="TextBox 8" id="8"/>
          <p:cNvSpPr txBox="true"/>
          <p:nvPr/>
        </p:nvSpPr>
        <p:spPr>
          <a:xfrm rot="0">
            <a:off x="7855192" y="276798"/>
            <a:ext cx="7481454"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Instructions And Clues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TextBox 2" id="2"/>
          <p:cNvSpPr txBox="true"/>
          <p:nvPr/>
        </p:nvSpPr>
        <p:spPr>
          <a:xfrm rot="0">
            <a:off x="0" y="7573"/>
            <a:ext cx="6619214" cy="1368372"/>
          </a:xfrm>
          <a:prstGeom prst="rect">
            <a:avLst/>
          </a:prstGeom>
        </p:spPr>
        <p:txBody>
          <a:bodyPr anchor="t" rtlCol="false" tIns="0" lIns="0" bIns="0" rIns="0">
            <a:spAutoFit/>
          </a:bodyPr>
          <a:lstStyle/>
          <a:p>
            <a:pPr algn="ctr">
              <a:lnSpc>
                <a:spcPts val="11200"/>
              </a:lnSpc>
            </a:pPr>
            <a:r>
              <a:rPr lang="en-US" sz="8000">
                <a:solidFill>
                  <a:srgbClr val="D8D8D0"/>
                </a:solidFill>
                <a:latin typeface="Canva Sans Bold"/>
              </a:rPr>
              <a:t>Where is it?</a:t>
            </a:r>
          </a:p>
        </p:txBody>
      </p:sp>
      <p:grpSp>
        <p:nvGrpSpPr>
          <p:cNvPr name="Group 3" id="3"/>
          <p:cNvGrpSpPr>
            <a:grpSpLocks noChangeAspect="true"/>
          </p:cNvGrpSpPr>
          <p:nvPr/>
        </p:nvGrpSpPr>
        <p:grpSpPr>
          <a:xfrm rot="0">
            <a:off x="424125" y="1394995"/>
            <a:ext cx="5770964" cy="8229600"/>
            <a:chOff x="0" y="0"/>
            <a:chExt cx="4292600" cy="6121400"/>
          </a:xfrm>
        </p:grpSpPr>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2"/>
              <a:stretch>
                <a:fillRect l="-50425" t="0" r="-50425" b="0"/>
              </a:stretch>
            </a:blipFill>
          </p:spPr>
        </p:sp>
        <p:sp>
          <p:nvSpPr>
            <p:cNvPr name="Freeform 5" id="5"/>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0" t="0" r="0" b="0"/>
              </a:stretch>
            </a:blipFill>
          </p:spPr>
        </p:sp>
      </p:grpSp>
      <p:sp>
        <p:nvSpPr>
          <p:cNvPr name="TextBox 6" id="6"/>
          <p:cNvSpPr txBox="true"/>
          <p:nvPr/>
        </p:nvSpPr>
        <p:spPr>
          <a:xfrm rot="0">
            <a:off x="6195089" y="141629"/>
            <a:ext cx="11514118"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Barakah Bonus!</a:t>
            </a:r>
          </a:p>
        </p:txBody>
      </p:sp>
      <p:sp>
        <p:nvSpPr>
          <p:cNvPr name="TextBox 7" id="7"/>
          <p:cNvSpPr txBox="true"/>
          <p:nvPr/>
        </p:nvSpPr>
        <p:spPr>
          <a:xfrm rot="0">
            <a:off x="6619214" y="1097194"/>
            <a:ext cx="11514118" cy="4780530"/>
          </a:xfrm>
          <a:prstGeom prst="rect">
            <a:avLst/>
          </a:prstGeom>
        </p:spPr>
        <p:txBody>
          <a:bodyPr anchor="t" rtlCol="false" tIns="0" lIns="0" bIns="0" rIns="0">
            <a:spAutoFit/>
          </a:bodyPr>
          <a:lstStyle/>
          <a:p>
            <a:pPr marL="734059" indent="-367030" lvl="1">
              <a:lnSpc>
                <a:spcPts val="4759"/>
              </a:lnSpc>
              <a:buFont typeface="Arial"/>
              <a:buChar char="•"/>
            </a:pPr>
            <a:r>
              <a:rPr lang="en-US" sz="3399">
                <a:solidFill>
                  <a:srgbClr val="D8D8D0"/>
                </a:solidFill>
                <a:latin typeface="Canva Sans Bold"/>
              </a:rPr>
              <a:t>Imagine you are guiding someone around the Masjid Al Aqsa complex.</a:t>
            </a:r>
          </a:p>
          <a:p>
            <a:pPr marL="734059" indent="-367030" lvl="1">
              <a:lnSpc>
                <a:spcPts val="4759"/>
              </a:lnSpc>
              <a:buFont typeface="Arial"/>
              <a:buChar char="•"/>
            </a:pPr>
            <a:r>
              <a:rPr lang="en-US" sz="3399">
                <a:solidFill>
                  <a:srgbClr val="D8D8D0"/>
                </a:solidFill>
                <a:latin typeface="Canva Sans Bold"/>
              </a:rPr>
              <a:t>You only have time to take them to three different places.</a:t>
            </a:r>
          </a:p>
          <a:p>
            <a:pPr marL="734059" indent="-367030" lvl="1">
              <a:lnSpc>
                <a:spcPts val="4759"/>
              </a:lnSpc>
              <a:buFont typeface="Arial"/>
              <a:buChar char="•"/>
            </a:pPr>
            <a:r>
              <a:rPr lang="en-US" sz="3399">
                <a:solidFill>
                  <a:srgbClr val="D8D8D0"/>
                </a:solidFill>
                <a:latin typeface="Canva Sans Bold"/>
              </a:rPr>
              <a:t>You will have to pick your places very carefully and justify why you have chosen them. Explain what is the purpose behind each place, and what is the intended effect on the visitor.</a:t>
            </a:r>
          </a:p>
        </p:txBody>
      </p:sp>
      <p:sp>
        <p:nvSpPr>
          <p:cNvPr name="TextBox 8" id="8"/>
          <p:cNvSpPr txBox="true"/>
          <p:nvPr/>
        </p:nvSpPr>
        <p:spPr>
          <a:xfrm rot="0">
            <a:off x="6619214" y="7477904"/>
            <a:ext cx="11514118" cy="1780396"/>
          </a:xfrm>
          <a:prstGeom prst="rect">
            <a:avLst/>
          </a:prstGeom>
        </p:spPr>
        <p:txBody>
          <a:bodyPr anchor="t" rtlCol="false" tIns="0" lIns="0" bIns="0" rIns="0">
            <a:spAutoFit/>
          </a:bodyPr>
          <a:lstStyle/>
          <a:p>
            <a:pPr algn="just" marL="734059" indent="-367030" lvl="1">
              <a:lnSpc>
                <a:spcPts val="4759"/>
              </a:lnSpc>
              <a:buFont typeface="Arial"/>
              <a:buChar char="•"/>
            </a:pPr>
            <a:r>
              <a:rPr lang="en-US" sz="3399">
                <a:solidFill>
                  <a:srgbClr val="D8D8D0"/>
                </a:solidFill>
                <a:latin typeface="Canva Sans"/>
              </a:rPr>
              <a:t>A Muslim historian </a:t>
            </a:r>
          </a:p>
          <a:p>
            <a:pPr algn="just" marL="734059" indent="-367030" lvl="1">
              <a:lnSpc>
                <a:spcPts val="4759"/>
              </a:lnSpc>
              <a:buFont typeface="Arial"/>
              <a:buChar char="•"/>
            </a:pPr>
            <a:r>
              <a:rPr lang="en-US" sz="3399">
                <a:solidFill>
                  <a:srgbClr val="D8D8D0"/>
                </a:solidFill>
                <a:latin typeface="Canva Sans"/>
              </a:rPr>
              <a:t>A new convert to Islam who was previously a devoted Christian.</a:t>
            </a:r>
          </a:p>
        </p:txBody>
      </p:sp>
      <p:sp>
        <p:nvSpPr>
          <p:cNvPr name="TextBox 9" id="9"/>
          <p:cNvSpPr txBox="true"/>
          <p:nvPr/>
        </p:nvSpPr>
        <p:spPr>
          <a:xfrm rot="0">
            <a:off x="6427530" y="6219992"/>
            <a:ext cx="11514118"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The Visitors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24125" y="1394995"/>
            <a:ext cx="5770964" cy="8229600"/>
            <a:chOff x="0" y="0"/>
            <a:chExt cx="4292600" cy="6121400"/>
          </a:xfrm>
        </p:grpSpPr>
        <p:sp>
          <p:nvSpPr>
            <p:cNvPr name="Freeform 3" id="3"/>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2"/>
              <a:stretch>
                <a:fillRect l="-50425" t="0" r="-50425" b="0"/>
              </a:stretch>
            </a:blipFill>
          </p:spPr>
        </p:sp>
        <p:sp>
          <p:nvSpPr>
            <p:cNvPr name="Freeform 4" id="4"/>
            <p:cNvSpPr/>
            <p:nvPr/>
          </p:nvSpPr>
          <p:spPr>
            <a:xfrm flipH="false" flipV="false" rot="0">
              <a:off x="0" y="0"/>
              <a:ext cx="4292600" cy="6121400"/>
            </a:xfrm>
            <a:custGeom>
              <a:avLst/>
              <a:gdLst/>
              <a:ahLst/>
              <a:cxnLst/>
              <a:rect r="r" b="b" t="t" l="l"/>
              <a:pathLst>
                <a:path h="6121400" w="4292600">
                  <a:moveTo>
                    <a:pt x="4292600" y="6121400"/>
                  </a:moveTo>
                  <a:lnTo>
                    <a:pt x="0" y="6121400"/>
                  </a:lnTo>
                  <a:lnTo>
                    <a:pt x="0" y="0"/>
                  </a:lnTo>
                  <a:lnTo>
                    <a:pt x="4292600" y="0"/>
                  </a:lnTo>
                  <a:lnTo>
                    <a:pt x="4292600" y="6121400"/>
                  </a:lnTo>
                  <a:close/>
                </a:path>
              </a:pathLst>
            </a:custGeom>
            <a:blipFill>
              <a:blip r:embed="rId3"/>
              <a:stretch>
                <a:fillRect l="0" t="0" r="0" b="0"/>
              </a:stretch>
            </a:blipFill>
          </p:spPr>
        </p:sp>
      </p:grpSp>
      <p:sp>
        <p:nvSpPr>
          <p:cNvPr name="TextBox 5" id="5"/>
          <p:cNvSpPr txBox="true"/>
          <p:nvPr/>
        </p:nvSpPr>
        <p:spPr>
          <a:xfrm rot="0">
            <a:off x="7080743" y="3183022"/>
            <a:ext cx="9493669" cy="3195120"/>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What are your answers?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687C97"/>
        </a:solidFill>
      </p:bgPr>
    </p:bg>
    <p:spTree>
      <p:nvGrpSpPr>
        <p:cNvPr id="1" name=""/>
        <p:cNvGrpSpPr/>
        <p:nvPr/>
      </p:nvGrpSpPr>
      <p:grpSpPr>
        <a:xfrm>
          <a:off x="0" y="0"/>
          <a:ext cx="0" cy="0"/>
          <a:chOff x="0" y="0"/>
          <a:chExt cx="0" cy="0"/>
        </a:xfrm>
      </p:grpSpPr>
      <p:sp>
        <p:nvSpPr>
          <p:cNvPr name="Freeform 2" id="2"/>
          <p:cNvSpPr/>
          <p:nvPr/>
        </p:nvSpPr>
        <p:spPr>
          <a:xfrm flipH="false" flipV="false" rot="-4134218">
            <a:off x="9391579" y="-4057057"/>
            <a:ext cx="3982372" cy="9050846"/>
          </a:xfrm>
          <a:custGeom>
            <a:avLst/>
            <a:gdLst/>
            <a:ahLst/>
            <a:cxnLst/>
            <a:rect r="r" b="b" t="t" l="l"/>
            <a:pathLst>
              <a:path h="9050846" w="3982372">
                <a:moveTo>
                  <a:pt x="0" y="0"/>
                </a:moveTo>
                <a:lnTo>
                  <a:pt x="3982373" y="0"/>
                </a:lnTo>
                <a:lnTo>
                  <a:pt x="3982373" y="9050846"/>
                </a:lnTo>
                <a:lnTo>
                  <a:pt x="0" y="9050846"/>
                </a:lnTo>
                <a:lnTo>
                  <a:pt x="0" y="0"/>
                </a:lnTo>
                <a:close/>
              </a:path>
            </a:pathLst>
          </a:custGeom>
          <a:blipFill>
            <a:blip r:embed="rId2"/>
            <a:stretch>
              <a:fillRect l="0" t="0" r="0" b="0"/>
            </a:stretch>
          </a:blipFill>
        </p:spPr>
      </p:sp>
      <p:sp>
        <p:nvSpPr>
          <p:cNvPr name="Freeform 3" id="3"/>
          <p:cNvSpPr/>
          <p:nvPr/>
        </p:nvSpPr>
        <p:spPr>
          <a:xfrm flipH="false" flipV="false" rot="-7751815">
            <a:off x="8940687" y="-1053156"/>
            <a:ext cx="13594167" cy="2412965"/>
          </a:xfrm>
          <a:custGeom>
            <a:avLst/>
            <a:gdLst/>
            <a:ahLst/>
            <a:cxnLst/>
            <a:rect r="r" b="b" t="t" l="l"/>
            <a:pathLst>
              <a:path h="2412965" w="13594167">
                <a:moveTo>
                  <a:pt x="0" y="0"/>
                </a:moveTo>
                <a:lnTo>
                  <a:pt x="13594166" y="0"/>
                </a:lnTo>
                <a:lnTo>
                  <a:pt x="13594166" y="2412964"/>
                </a:lnTo>
                <a:lnTo>
                  <a:pt x="0" y="2412964"/>
                </a:lnTo>
                <a:lnTo>
                  <a:pt x="0" y="0"/>
                </a:lnTo>
                <a:close/>
              </a:path>
            </a:pathLst>
          </a:custGeom>
          <a:blipFill>
            <a:blip r:embed="rId3"/>
            <a:stretch>
              <a:fillRect l="0" t="0" r="0" b="0"/>
            </a:stretch>
          </a:blipFill>
        </p:spPr>
      </p:sp>
      <p:grpSp>
        <p:nvGrpSpPr>
          <p:cNvPr name="Group 4" id="4"/>
          <p:cNvGrpSpPr>
            <a:grpSpLocks noChangeAspect="true"/>
          </p:cNvGrpSpPr>
          <p:nvPr/>
        </p:nvGrpSpPr>
        <p:grpSpPr>
          <a:xfrm rot="0">
            <a:off x="10400465" y="1499910"/>
            <a:ext cx="6925831" cy="7287179"/>
            <a:chOff x="0" y="0"/>
            <a:chExt cx="5842000" cy="6146800"/>
          </a:xfrm>
        </p:grpSpPr>
        <p:sp>
          <p:nvSpPr>
            <p:cNvPr name="Freeform 5" id="5"/>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4"/>
              <a:stretch>
                <a:fillRect l="-16133" t="0" r="-24156" b="0"/>
              </a:stretch>
            </a:blipFill>
          </p:spPr>
        </p:sp>
        <p:sp>
          <p:nvSpPr>
            <p:cNvPr name="Freeform 6" id="6"/>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5"/>
              <a:stretch>
                <a:fillRect l="0" t="-286" r="0" b="-286"/>
              </a:stretch>
            </a:blipFill>
          </p:spPr>
        </p:sp>
      </p:grpSp>
      <p:sp>
        <p:nvSpPr>
          <p:cNvPr name="Freeform 7" id="7"/>
          <p:cNvSpPr/>
          <p:nvPr/>
        </p:nvSpPr>
        <p:spPr>
          <a:xfrm flipH="true" flipV="false" rot="4395928">
            <a:off x="16007389" y="7160161"/>
            <a:ext cx="801894" cy="2661887"/>
          </a:xfrm>
          <a:custGeom>
            <a:avLst/>
            <a:gdLst/>
            <a:ahLst/>
            <a:cxnLst/>
            <a:rect r="r" b="b" t="t" l="l"/>
            <a:pathLst>
              <a:path h="2661887" w="801894">
                <a:moveTo>
                  <a:pt x="801893" y="0"/>
                </a:moveTo>
                <a:lnTo>
                  <a:pt x="0" y="0"/>
                </a:lnTo>
                <a:lnTo>
                  <a:pt x="0" y="2661887"/>
                </a:lnTo>
                <a:lnTo>
                  <a:pt x="801893" y="2661887"/>
                </a:lnTo>
                <a:lnTo>
                  <a:pt x="801893" y="0"/>
                </a:lnTo>
                <a:close/>
              </a:path>
            </a:pathLst>
          </a:custGeom>
          <a:blipFill>
            <a:blip r:embed="rId6"/>
            <a:stretch>
              <a:fillRect l="0" t="0" r="0" b="0"/>
            </a:stretch>
          </a:blipFill>
        </p:spPr>
      </p:sp>
      <p:sp>
        <p:nvSpPr>
          <p:cNvPr name="Freeform 8" id="8"/>
          <p:cNvSpPr/>
          <p:nvPr/>
        </p:nvSpPr>
        <p:spPr>
          <a:xfrm flipH="true" flipV="true" rot="265841">
            <a:off x="8082846" y="-575290"/>
            <a:ext cx="12212538" cy="2549367"/>
          </a:xfrm>
          <a:custGeom>
            <a:avLst/>
            <a:gdLst/>
            <a:ahLst/>
            <a:cxnLst/>
            <a:rect r="r" b="b" t="t" l="l"/>
            <a:pathLst>
              <a:path h="2549367" w="12212538">
                <a:moveTo>
                  <a:pt x="12212538" y="2549367"/>
                </a:moveTo>
                <a:lnTo>
                  <a:pt x="0" y="2549367"/>
                </a:lnTo>
                <a:lnTo>
                  <a:pt x="0" y="0"/>
                </a:lnTo>
                <a:lnTo>
                  <a:pt x="12212538" y="0"/>
                </a:lnTo>
                <a:lnTo>
                  <a:pt x="12212538" y="2549367"/>
                </a:lnTo>
                <a:close/>
              </a:path>
            </a:pathLst>
          </a:custGeom>
          <a:blipFill>
            <a:blip r:embed="rId7"/>
            <a:stretch>
              <a:fillRect l="0" t="0" r="0" b="0"/>
            </a:stretch>
          </a:blipFill>
        </p:spPr>
      </p:sp>
      <p:sp>
        <p:nvSpPr>
          <p:cNvPr name="TextBox 9" id="9"/>
          <p:cNvSpPr txBox="true"/>
          <p:nvPr/>
        </p:nvSpPr>
        <p:spPr>
          <a:xfrm rot="0">
            <a:off x="1075314" y="527943"/>
            <a:ext cx="7681614" cy="1566445"/>
          </a:xfrm>
          <a:prstGeom prst="rect">
            <a:avLst/>
          </a:prstGeom>
        </p:spPr>
        <p:txBody>
          <a:bodyPr anchor="t" rtlCol="false" tIns="0" lIns="0" bIns="0" rIns="0">
            <a:spAutoFit/>
          </a:bodyPr>
          <a:lstStyle/>
          <a:p>
            <a:pPr algn="ctr">
              <a:lnSpc>
                <a:spcPts val="12880"/>
              </a:lnSpc>
            </a:pPr>
            <a:r>
              <a:rPr lang="en-US" sz="9200">
                <a:solidFill>
                  <a:srgbClr val="D8D8D0"/>
                </a:solidFill>
                <a:latin typeface="Canva Sans Bold"/>
              </a:rPr>
              <a:t>Review</a:t>
            </a:r>
          </a:p>
        </p:txBody>
      </p:sp>
      <p:sp>
        <p:nvSpPr>
          <p:cNvPr name="TextBox 10" id="10"/>
          <p:cNvSpPr txBox="true"/>
          <p:nvPr/>
        </p:nvSpPr>
        <p:spPr>
          <a:xfrm rot="0">
            <a:off x="0" y="2659168"/>
            <a:ext cx="9832243" cy="887071"/>
          </a:xfrm>
          <a:prstGeom prst="rect">
            <a:avLst/>
          </a:prstGeom>
        </p:spPr>
        <p:txBody>
          <a:bodyPr anchor="t" rtlCol="false" tIns="0" lIns="0" bIns="0" rIns="0">
            <a:spAutoFit/>
          </a:bodyPr>
          <a:lstStyle/>
          <a:p>
            <a:pPr algn="ctr">
              <a:lnSpc>
                <a:spcPts val="7279"/>
              </a:lnSpc>
            </a:pPr>
            <a:r>
              <a:rPr lang="en-US" sz="5199">
                <a:solidFill>
                  <a:srgbClr val="D8D8D0"/>
                </a:solidFill>
                <a:latin typeface="Canva Sans Bold"/>
              </a:rPr>
              <a:t>What is the Masjid Al Aqsa?</a:t>
            </a:r>
          </a:p>
        </p:txBody>
      </p:sp>
      <p:sp>
        <p:nvSpPr>
          <p:cNvPr name="TextBox 11" id="11"/>
          <p:cNvSpPr txBox="true"/>
          <p:nvPr/>
        </p:nvSpPr>
        <p:spPr>
          <a:xfrm rot="0">
            <a:off x="413742" y="4174040"/>
            <a:ext cx="8343187" cy="1810972"/>
          </a:xfrm>
          <a:prstGeom prst="rect">
            <a:avLst/>
          </a:prstGeom>
        </p:spPr>
        <p:txBody>
          <a:bodyPr anchor="t" rtlCol="false" tIns="0" lIns="0" bIns="0" rIns="0">
            <a:spAutoFit/>
          </a:bodyPr>
          <a:lstStyle/>
          <a:p>
            <a:pPr>
              <a:lnSpc>
                <a:spcPts val="7279"/>
              </a:lnSpc>
            </a:pPr>
            <a:r>
              <a:rPr lang="en-US" sz="5199">
                <a:solidFill>
                  <a:srgbClr val="D8D8D0"/>
                </a:solidFill>
                <a:latin typeface="Canva Sans Bold"/>
              </a:rPr>
              <a:t>What is the most special place to you and why?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DAFxHJAse20</dc:identifier>
  <dcterms:modified xsi:type="dcterms:W3CDTF">2011-08-01T06:04:30Z</dcterms:modified>
  <cp:revision>1</cp:revision>
  <dc:title>What is Masjid Al Aqsa?</dc:title>
</cp:coreProperties>
</file>