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6858000" cx="12192000"/>
  <p:notesSz cx="6858000" cy="9144000"/>
  <p:embeddedFontLst>
    <p:embeddedFont>
      <p:font typeface="Poppins"/>
      <p:regular r:id="rId17"/>
      <p:bold r:id="rId18"/>
      <p:italic r:id="rId19"/>
      <p:boldItalic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1" roundtripDataSignature="AMtx7mgUokmuwr1ZNyncLL05pOuxsf97z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92AC93C-C873-41E6-BC86-AF084ED3B9A8}">
  <a:tblStyle styleId="{892AC93C-C873-41E6-BC86-AF084ED3B9A8}"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font" Target="fonts/Poppins-boldItalic.fntdata"/><Relationship Id="rId11" Type="http://schemas.openxmlformats.org/officeDocument/2006/relationships/slide" Target="slides/slide6.xml"/><Relationship Id="rId10" Type="http://schemas.openxmlformats.org/officeDocument/2006/relationships/slide" Target="slides/slide5.xml"/><Relationship Id="rId21" Type="http://customschemas.google.com/relationships/presentationmetadata" Target="meta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Poppins-regular.fntdata"/><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Poppins-italic.fntdata"/><Relationship Id="rId6" Type="http://schemas.openxmlformats.org/officeDocument/2006/relationships/slide" Target="slides/slide1.xml"/><Relationship Id="rId18" Type="http://schemas.openxmlformats.org/officeDocument/2006/relationships/font" Target="fonts/Poppins-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 name="Shape 36"/>
        <p:cNvGrpSpPr/>
        <p:nvPr/>
      </p:nvGrpSpPr>
      <p:grpSpPr>
        <a:xfrm>
          <a:off x="0" y="0"/>
          <a:ext cx="0" cy="0"/>
          <a:chOff x="0" y="0"/>
          <a:chExt cx="0" cy="0"/>
        </a:xfrm>
      </p:grpSpPr>
      <p:sp>
        <p:nvSpPr>
          <p:cNvPr id="37" name="Google Shape;37;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
        <p:nvSpPr>
          <p:cNvPr id="38" name="Google Shape;38;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 name="Shape 41"/>
        <p:cNvGrpSpPr/>
        <p:nvPr/>
      </p:nvGrpSpPr>
      <p:grpSpPr>
        <a:xfrm>
          <a:off x="0" y="0"/>
          <a:ext cx="0" cy="0"/>
          <a:chOff x="0" y="0"/>
          <a:chExt cx="0" cy="0"/>
        </a:xfrm>
      </p:grpSpPr>
      <p:sp>
        <p:nvSpPr>
          <p:cNvPr id="42" name="Google Shape;42;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 name="Google Shape;4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 name="Shape 51"/>
        <p:cNvGrpSpPr/>
        <p:nvPr/>
      </p:nvGrpSpPr>
      <p:grpSpPr>
        <a:xfrm>
          <a:off x="0" y="0"/>
          <a:ext cx="0" cy="0"/>
          <a:chOff x="0" y="0"/>
          <a:chExt cx="0" cy="0"/>
        </a:xfrm>
      </p:grpSpPr>
      <p:sp>
        <p:nvSpPr>
          <p:cNvPr id="52" name="Google Shape;52;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 name="Google Shape;53;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 name="Google Shape;61;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 name="Google Shape;71;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1" name="Google Shape;81;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9" name="Google Shape;89;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7" name="Google Shape;97;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5" name="Google Shape;105;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3" name="Google Shape;113;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2" name="Google Shape;122;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a:t>Ahadith is the plural of Hadith</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sp>
        <p:nvSpPr>
          <p:cNvPr id="14" name="Google Shape;14;p13"/>
          <p:cNvSpPr txBox="1"/>
          <p:nvPr>
            <p:ph type="ctrTitle"/>
          </p:nvPr>
        </p:nvSpPr>
        <p:spPr>
          <a:xfrm>
            <a:off x="415611" y="992767"/>
            <a:ext cx="11360800" cy="27368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6933"/>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15" name="Google Shape;15;p13"/>
          <p:cNvSpPr txBox="1"/>
          <p:nvPr>
            <p:ph idx="1" type="subTitle"/>
          </p:nvPr>
        </p:nvSpPr>
        <p:spPr>
          <a:xfrm>
            <a:off x="415600" y="3778833"/>
            <a:ext cx="11360800" cy="10568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p:txBody>
      </p:sp>
      <p:sp>
        <p:nvSpPr>
          <p:cNvPr id="16" name="Google Shape;16;p13"/>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17" name="Shape 17"/>
        <p:cNvGrpSpPr/>
        <p:nvPr/>
      </p:nvGrpSpPr>
      <p:grpSpPr>
        <a:xfrm>
          <a:off x="0" y="0"/>
          <a:ext cx="0" cy="0"/>
          <a:chOff x="0" y="0"/>
          <a:chExt cx="0" cy="0"/>
        </a:xfrm>
      </p:grpSpPr>
      <p:sp>
        <p:nvSpPr>
          <p:cNvPr id="18" name="Google Shape;18;p14"/>
          <p:cNvSpPr/>
          <p:nvPr/>
        </p:nvSpPr>
        <p:spPr>
          <a:xfrm>
            <a:off x="6096000" y="-167"/>
            <a:ext cx="6096000" cy="6858000"/>
          </a:xfrm>
          <a:prstGeom prst="rect">
            <a:avLst/>
          </a:prstGeom>
          <a:solidFill>
            <a:schemeClr val="lt2"/>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867" u="none" cap="none" strike="noStrike">
              <a:solidFill>
                <a:srgbClr val="000000"/>
              </a:solidFill>
              <a:latin typeface="Arial"/>
              <a:ea typeface="Arial"/>
              <a:cs typeface="Arial"/>
              <a:sym typeface="Arial"/>
            </a:endParaRPr>
          </a:p>
        </p:txBody>
      </p:sp>
      <p:sp>
        <p:nvSpPr>
          <p:cNvPr id="19" name="Google Shape;19;p14"/>
          <p:cNvSpPr txBox="1"/>
          <p:nvPr>
            <p:ph type="title"/>
          </p:nvPr>
        </p:nvSpPr>
        <p:spPr>
          <a:xfrm>
            <a:off x="354000" y="1644233"/>
            <a:ext cx="5393600" cy="19764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5600"/>
            </a:lvl1pPr>
            <a:lvl2pPr lvl="1" algn="ctr">
              <a:lnSpc>
                <a:spcPct val="100000"/>
              </a:lnSpc>
              <a:spcBef>
                <a:spcPts val="0"/>
              </a:spcBef>
              <a:spcAft>
                <a:spcPts val="0"/>
              </a:spcAft>
              <a:buSzPts val="4200"/>
              <a:buNone/>
              <a:defRPr sz="5600"/>
            </a:lvl2pPr>
            <a:lvl3pPr lvl="2" algn="ctr">
              <a:lnSpc>
                <a:spcPct val="100000"/>
              </a:lnSpc>
              <a:spcBef>
                <a:spcPts val="0"/>
              </a:spcBef>
              <a:spcAft>
                <a:spcPts val="0"/>
              </a:spcAft>
              <a:buSzPts val="4200"/>
              <a:buNone/>
              <a:defRPr sz="5600"/>
            </a:lvl3pPr>
            <a:lvl4pPr lvl="3" algn="ctr">
              <a:lnSpc>
                <a:spcPct val="100000"/>
              </a:lnSpc>
              <a:spcBef>
                <a:spcPts val="0"/>
              </a:spcBef>
              <a:spcAft>
                <a:spcPts val="0"/>
              </a:spcAft>
              <a:buSzPts val="4200"/>
              <a:buNone/>
              <a:defRPr sz="5600"/>
            </a:lvl4pPr>
            <a:lvl5pPr lvl="4" algn="ctr">
              <a:lnSpc>
                <a:spcPct val="100000"/>
              </a:lnSpc>
              <a:spcBef>
                <a:spcPts val="0"/>
              </a:spcBef>
              <a:spcAft>
                <a:spcPts val="0"/>
              </a:spcAft>
              <a:buSzPts val="4200"/>
              <a:buNone/>
              <a:defRPr sz="5600"/>
            </a:lvl5pPr>
            <a:lvl6pPr lvl="5" algn="ctr">
              <a:lnSpc>
                <a:spcPct val="100000"/>
              </a:lnSpc>
              <a:spcBef>
                <a:spcPts val="0"/>
              </a:spcBef>
              <a:spcAft>
                <a:spcPts val="0"/>
              </a:spcAft>
              <a:buSzPts val="4200"/>
              <a:buNone/>
              <a:defRPr sz="5600"/>
            </a:lvl6pPr>
            <a:lvl7pPr lvl="6" algn="ctr">
              <a:lnSpc>
                <a:spcPct val="100000"/>
              </a:lnSpc>
              <a:spcBef>
                <a:spcPts val="0"/>
              </a:spcBef>
              <a:spcAft>
                <a:spcPts val="0"/>
              </a:spcAft>
              <a:buSzPts val="4200"/>
              <a:buNone/>
              <a:defRPr sz="5600"/>
            </a:lvl7pPr>
            <a:lvl8pPr lvl="7" algn="ctr">
              <a:lnSpc>
                <a:spcPct val="100000"/>
              </a:lnSpc>
              <a:spcBef>
                <a:spcPts val="0"/>
              </a:spcBef>
              <a:spcAft>
                <a:spcPts val="0"/>
              </a:spcAft>
              <a:buSzPts val="4200"/>
              <a:buNone/>
              <a:defRPr sz="5600"/>
            </a:lvl8pPr>
            <a:lvl9pPr lvl="8" algn="ctr">
              <a:lnSpc>
                <a:spcPct val="100000"/>
              </a:lnSpc>
              <a:spcBef>
                <a:spcPts val="0"/>
              </a:spcBef>
              <a:spcAft>
                <a:spcPts val="0"/>
              </a:spcAft>
              <a:buSzPts val="4200"/>
              <a:buNone/>
              <a:defRPr sz="5600"/>
            </a:lvl9pPr>
          </a:lstStyle>
          <a:p/>
        </p:txBody>
      </p:sp>
      <p:sp>
        <p:nvSpPr>
          <p:cNvPr id="20" name="Google Shape;20;p14"/>
          <p:cNvSpPr txBox="1"/>
          <p:nvPr>
            <p:ph idx="1" type="subTitle"/>
          </p:nvPr>
        </p:nvSpPr>
        <p:spPr>
          <a:xfrm>
            <a:off x="354000" y="3737433"/>
            <a:ext cx="5393600" cy="16468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p:txBody>
      </p:sp>
      <p:sp>
        <p:nvSpPr>
          <p:cNvPr id="21" name="Google Shape;21;p14"/>
          <p:cNvSpPr txBox="1"/>
          <p:nvPr>
            <p:ph idx="2" type="body"/>
          </p:nvPr>
        </p:nvSpPr>
        <p:spPr>
          <a:xfrm>
            <a:off x="6586000" y="965433"/>
            <a:ext cx="5116000" cy="49268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2" name="Google Shape;22;p14"/>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 name="Shape 23"/>
        <p:cNvGrpSpPr/>
        <p:nvPr/>
      </p:nvGrpSpPr>
      <p:grpSpPr>
        <a:xfrm>
          <a:off x="0" y="0"/>
          <a:ext cx="0" cy="0"/>
          <a:chOff x="0" y="0"/>
          <a:chExt cx="0" cy="0"/>
        </a:xfrm>
      </p:grpSpPr>
      <p:sp>
        <p:nvSpPr>
          <p:cNvPr id="24" name="Google Shape;24;p15"/>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5" name="Google Shape;25;p15"/>
          <p:cNvSpPr txBox="1"/>
          <p:nvPr>
            <p:ph idx="1" type="body"/>
          </p:nvPr>
        </p:nvSpPr>
        <p:spPr>
          <a:xfrm>
            <a:off x="415600" y="1536633"/>
            <a:ext cx="11360800" cy="45552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6" name="Google Shape;26;p15"/>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7" name="Shape 27"/>
        <p:cNvGrpSpPr/>
        <p:nvPr/>
      </p:nvGrpSpPr>
      <p:grpSpPr>
        <a:xfrm>
          <a:off x="0" y="0"/>
          <a:ext cx="0" cy="0"/>
          <a:chOff x="0" y="0"/>
          <a:chExt cx="0" cy="0"/>
        </a:xfrm>
      </p:grpSpPr>
      <p:sp>
        <p:nvSpPr>
          <p:cNvPr id="28" name="Google Shape;28;p16"/>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9" name="Google Shape;29;p16"/>
          <p:cNvSpPr txBox="1"/>
          <p:nvPr>
            <p:ph idx="1" type="body"/>
          </p:nvPr>
        </p:nvSpPr>
        <p:spPr>
          <a:xfrm>
            <a:off x="415600" y="1536633"/>
            <a:ext cx="5333200" cy="45552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867"/>
            </a:lvl1pPr>
            <a:lvl2pPr indent="-304800" lvl="1" marL="914400" algn="l">
              <a:lnSpc>
                <a:spcPct val="115000"/>
              </a:lnSpc>
              <a:spcBef>
                <a:spcPts val="0"/>
              </a:spcBef>
              <a:spcAft>
                <a:spcPts val="0"/>
              </a:spcAft>
              <a:buSzPts val="1200"/>
              <a:buChar char="○"/>
              <a:defRPr sz="1600"/>
            </a:lvl2pPr>
            <a:lvl3pPr indent="-304800" lvl="2" marL="1371600" algn="l">
              <a:lnSpc>
                <a:spcPct val="115000"/>
              </a:lnSpc>
              <a:spcBef>
                <a:spcPts val="0"/>
              </a:spcBef>
              <a:spcAft>
                <a:spcPts val="0"/>
              </a:spcAft>
              <a:buSzPts val="1200"/>
              <a:buChar char="■"/>
              <a:defRPr sz="1600"/>
            </a:lvl3pPr>
            <a:lvl4pPr indent="-304800" lvl="3" marL="1828800" algn="l">
              <a:lnSpc>
                <a:spcPct val="115000"/>
              </a:lnSpc>
              <a:spcBef>
                <a:spcPts val="0"/>
              </a:spcBef>
              <a:spcAft>
                <a:spcPts val="0"/>
              </a:spcAft>
              <a:buSzPts val="1200"/>
              <a:buChar char="●"/>
              <a:defRPr sz="1600"/>
            </a:lvl4pPr>
            <a:lvl5pPr indent="-304800" lvl="4" marL="2286000" algn="l">
              <a:lnSpc>
                <a:spcPct val="115000"/>
              </a:lnSpc>
              <a:spcBef>
                <a:spcPts val="0"/>
              </a:spcBef>
              <a:spcAft>
                <a:spcPts val="0"/>
              </a:spcAft>
              <a:buSzPts val="1200"/>
              <a:buChar char="○"/>
              <a:defRPr sz="1600"/>
            </a:lvl5pPr>
            <a:lvl6pPr indent="-304800" lvl="5" marL="2743200" algn="l">
              <a:lnSpc>
                <a:spcPct val="115000"/>
              </a:lnSpc>
              <a:spcBef>
                <a:spcPts val="0"/>
              </a:spcBef>
              <a:spcAft>
                <a:spcPts val="0"/>
              </a:spcAft>
              <a:buSzPts val="1200"/>
              <a:buChar char="■"/>
              <a:defRPr sz="1600"/>
            </a:lvl6pPr>
            <a:lvl7pPr indent="-304800" lvl="6" marL="3200400" algn="l">
              <a:lnSpc>
                <a:spcPct val="115000"/>
              </a:lnSpc>
              <a:spcBef>
                <a:spcPts val="0"/>
              </a:spcBef>
              <a:spcAft>
                <a:spcPts val="0"/>
              </a:spcAft>
              <a:buSzPts val="1200"/>
              <a:buChar char="●"/>
              <a:defRPr sz="1600"/>
            </a:lvl7pPr>
            <a:lvl8pPr indent="-304800" lvl="7" marL="3657600" algn="l">
              <a:lnSpc>
                <a:spcPct val="115000"/>
              </a:lnSpc>
              <a:spcBef>
                <a:spcPts val="0"/>
              </a:spcBef>
              <a:spcAft>
                <a:spcPts val="0"/>
              </a:spcAft>
              <a:buSzPts val="1200"/>
              <a:buChar char="○"/>
              <a:defRPr sz="1600"/>
            </a:lvl8pPr>
            <a:lvl9pPr indent="-304800" lvl="8" marL="4114800" algn="l">
              <a:lnSpc>
                <a:spcPct val="115000"/>
              </a:lnSpc>
              <a:spcBef>
                <a:spcPts val="0"/>
              </a:spcBef>
              <a:spcAft>
                <a:spcPts val="0"/>
              </a:spcAft>
              <a:buSzPts val="1200"/>
              <a:buChar char="■"/>
              <a:defRPr sz="1600"/>
            </a:lvl9pPr>
          </a:lstStyle>
          <a:p/>
        </p:txBody>
      </p:sp>
      <p:sp>
        <p:nvSpPr>
          <p:cNvPr id="30" name="Google Shape;30;p16"/>
          <p:cNvSpPr txBox="1"/>
          <p:nvPr>
            <p:ph idx="2" type="body"/>
          </p:nvPr>
        </p:nvSpPr>
        <p:spPr>
          <a:xfrm>
            <a:off x="6443200" y="1536633"/>
            <a:ext cx="5333200" cy="45552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867"/>
            </a:lvl1pPr>
            <a:lvl2pPr indent="-304800" lvl="1" marL="914400" algn="l">
              <a:lnSpc>
                <a:spcPct val="115000"/>
              </a:lnSpc>
              <a:spcBef>
                <a:spcPts val="0"/>
              </a:spcBef>
              <a:spcAft>
                <a:spcPts val="0"/>
              </a:spcAft>
              <a:buSzPts val="1200"/>
              <a:buChar char="○"/>
              <a:defRPr sz="1600"/>
            </a:lvl2pPr>
            <a:lvl3pPr indent="-304800" lvl="2" marL="1371600" algn="l">
              <a:lnSpc>
                <a:spcPct val="115000"/>
              </a:lnSpc>
              <a:spcBef>
                <a:spcPts val="0"/>
              </a:spcBef>
              <a:spcAft>
                <a:spcPts val="0"/>
              </a:spcAft>
              <a:buSzPts val="1200"/>
              <a:buChar char="■"/>
              <a:defRPr sz="1600"/>
            </a:lvl3pPr>
            <a:lvl4pPr indent="-304800" lvl="3" marL="1828800" algn="l">
              <a:lnSpc>
                <a:spcPct val="115000"/>
              </a:lnSpc>
              <a:spcBef>
                <a:spcPts val="0"/>
              </a:spcBef>
              <a:spcAft>
                <a:spcPts val="0"/>
              </a:spcAft>
              <a:buSzPts val="1200"/>
              <a:buChar char="●"/>
              <a:defRPr sz="1600"/>
            </a:lvl4pPr>
            <a:lvl5pPr indent="-304800" lvl="4" marL="2286000" algn="l">
              <a:lnSpc>
                <a:spcPct val="115000"/>
              </a:lnSpc>
              <a:spcBef>
                <a:spcPts val="0"/>
              </a:spcBef>
              <a:spcAft>
                <a:spcPts val="0"/>
              </a:spcAft>
              <a:buSzPts val="1200"/>
              <a:buChar char="○"/>
              <a:defRPr sz="1600"/>
            </a:lvl5pPr>
            <a:lvl6pPr indent="-304800" lvl="5" marL="2743200" algn="l">
              <a:lnSpc>
                <a:spcPct val="115000"/>
              </a:lnSpc>
              <a:spcBef>
                <a:spcPts val="0"/>
              </a:spcBef>
              <a:spcAft>
                <a:spcPts val="0"/>
              </a:spcAft>
              <a:buSzPts val="1200"/>
              <a:buChar char="■"/>
              <a:defRPr sz="1600"/>
            </a:lvl6pPr>
            <a:lvl7pPr indent="-304800" lvl="6" marL="3200400" algn="l">
              <a:lnSpc>
                <a:spcPct val="115000"/>
              </a:lnSpc>
              <a:spcBef>
                <a:spcPts val="0"/>
              </a:spcBef>
              <a:spcAft>
                <a:spcPts val="0"/>
              </a:spcAft>
              <a:buSzPts val="1200"/>
              <a:buChar char="●"/>
              <a:defRPr sz="1600"/>
            </a:lvl7pPr>
            <a:lvl8pPr indent="-304800" lvl="7" marL="3657600" algn="l">
              <a:lnSpc>
                <a:spcPct val="115000"/>
              </a:lnSpc>
              <a:spcBef>
                <a:spcPts val="0"/>
              </a:spcBef>
              <a:spcAft>
                <a:spcPts val="0"/>
              </a:spcAft>
              <a:buSzPts val="1200"/>
              <a:buChar char="○"/>
              <a:defRPr sz="1600"/>
            </a:lvl8pPr>
            <a:lvl9pPr indent="-304800" lvl="8" marL="4114800" algn="l">
              <a:lnSpc>
                <a:spcPct val="115000"/>
              </a:lnSpc>
              <a:spcBef>
                <a:spcPts val="0"/>
              </a:spcBef>
              <a:spcAft>
                <a:spcPts val="0"/>
              </a:spcAft>
              <a:buSzPts val="1200"/>
              <a:buChar char="■"/>
              <a:defRPr sz="1600"/>
            </a:lvl9pPr>
          </a:lstStyle>
          <a:p/>
        </p:txBody>
      </p:sp>
      <p:sp>
        <p:nvSpPr>
          <p:cNvPr id="31" name="Google Shape;31;p16"/>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32" name="Shape 32"/>
        <p:cNvGrpSpPr/>
        <p:nvPr/>
      </p:nvGrpSpPr>
      <p:grpSpPr>
        <a:xfrm>
          <a:off x="0" y="0"/>
          <a:ext cx="0" cy="0"/>
          <a:chOff x="0" y="0"/>
          <a:chExt cx="0" cy="0"/>
        </a:xfrm>
      </p:grpSpPr>
      <p:sp>
        <p:nvSpPr>
          <p:cNvPr id="33" name="Google Shape;33;p17"/>
          <p:cNvSpPr txBox="1"/>
          <p:nvPr>
            <p:ph type="title"/>
          </p:nvPr>
        </p:nvSpPr>
        <p:spPr>
          <a:xfrm>
            <a:off x="415600" y="1474833"/>
            <a:ext cx="11360800" cy="26180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6000"/>
            </a:lvl1pPr>
            <a:lvl2pPr lvl="1" algn="ctr">
              <a:lnSpc>
                <a:spcPct val="100000"/>
              </a:lnSpc>
              <a:spcBef>
                <a:spcPts val="0"/>
              </a:spcBef>
              <a:spcAft>
                <a:spcPts val="0"/>
              </a:spcAft>
              <a:buSzPts val="12000"/>
              <a:buNone/>
              <a:defRPr sz="16000"/>
            </a:lvl2pPr>
            <a:lvl3pPr lvl="2" algn="ctr">
              <a:lnSpc>
                <a:spcPct val="100000"/>
              </a:lnSpc>
              <a:spcBef>
                <a:spcPts val="0"/>
              </a:spcBef>
              <a:spcAft>
                <a:spcPts val="0"/>
              </a:spcAft>
              <a:buSzPts val="12000"/>
              <a:buNone/>
              <a:defRPr sz="16000"/>
            </a:lvl3pPr>
            <a:lvl4pPr lvl="3" algn="ctr">
              <a:lnSpc>
                <a:spcPct val="100000"/>
              </a:lnSpc>
              <a:spcBef>
                <a:spcPts val="0"/>
              </a:spcBef>
              <a:spcAft>
                <a:spcPts val="0"/>
              </a:spcAft>
              <a:buSzPts val="12000"/>
              <a:buNone/>
              <a:defRPr sz="16000"/>
            </a:lvl4pPr>
            <a:lvl5pPr lvl="4" algn="ctr">
              <a:lnSpc>
                <a:spcPct val="100000"/>
              </a:lnSpc>
              <a:spcBef>
                <a:spcPts val="0"/>
              </a:spcBef>
              <a:spcAft>
                <a:spcPts val="0"/>
              </a:spcAft>
              <a:buSzPts val="12000"/>
              <a:buNone/>
              <a:defRPr sz="16000"/>
            </a:lvl5pPr>
            <a:lvl6pPr lvl="5" algn="ctr">
              <a:lnSpc>
                <a:spcPct val="100000"/>
              </a:lnSpc>
              <a:spcBef>
                <a:spcPts val="0"/>
              </a:spcBef>
              <a:spcAft>
                <a:spcPts val="0"/>
              </a:spcAft>
              <a:buSzPts val="12000"/>
              <a:buNone/>
              <a:defRPr sz="16000"/>
            </a:lvl6pPr>
            <a:lvl7pPr lvl="6" algn="ctr">
              <a:lnSpc>
                <a:spcPct val="100000"/>
              </a:lnSpc>
              <a:spcBef>
                <a:spcPts val="0"/>
              </a:spcBef>
              <a:spcAft>
                <a:spcPts val="0"/>
              </a:spcAft>
              <a:buSzPts val="12000"/>
              <a:buNone/>
              <a:defRPr sz="16000"/>
            </a:lvl7pPr>
            <a:lvl8pPr lvl="7" algn="ctr">
              <a:lnSpc>
                <a:spcPct val="100000"/>
              </a:lnSpc>
              <a:spcBef>
                <a:spcPts val="0"/>
              </a:spcBef>
              <a:spcAft>
                <a:spcPts val="0"/>
              </a:spcAft>
              <a:buSzPts val="12000"/>
              <a:buNone/>
              <a:defRPr sz="16000"/>
            </a:lvl8pPr>
            <a:lvl9pPr lvl="8" algn="ctr">
              <a:lnSpc>
                <a:spcPct val="100000"/>
              </a:lnSpc>
              <a:spcBef>
                <a:spcPts val="0"/>
              </a:spcBef>
              <a:spcAft>
                <a:spcPts val="0"/>
              </a:spcAft>
              <a:buSzPts val="12000"/>
              <a:buNone/>
              <a:defRPr sz="16000"/>
            </a:lvl9pPr>
          </a:lstStyle>
          <a:p/>
        </p:txBody>
      </p:sp>
      <p:sp>
        <p:nvSpPr>
          <p:cNvPr id="34" name="Google Shape;34;p17"/>
          <p:cNvSpPr txBox="1"/>
          <p:nvPr>
            <p:ph idx="1" type="body"/>
          </p:nvPr>
        </p:nvSpPr>
        <p:spPr>
          <a:xfrm>
            <a:off x="415600" y="4202967"/>
            <a:ext cx="11360800" cy="17344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35" name="Google Shape;35;p17"/>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2"/>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11" name="Google Shape;11;p12"/>
          <p:cNvSpPr txBox="1"/>
          <p:nvPr>
            <p:ph idx="1" type="body"/>
          </p:nvPr>
        </p:nvSpPr>
        <p:spPr>
          <a:xfrm>
            <a:off x="415600" y="1536633"/>
            <a:ext cx="11360800" cy="45552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12" name="Google Shape;12;p12"/>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6.jp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jpg"/><Relationship Id="rId4" Type="http://schemas.openxmlformats.org/officeDocument/2006/relationships/image" Target="../media/image9.png"/><Relationship Id="rId5"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jpg"/><Relationship Id="rId4" Type="http://schemas.openxmlformats.org/officeDocument/2006/relationships/image" Target="../media/image9.png"/><Relationship Id="rId5"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 name="Shape 39"/>
        <p:cNvGrpSpPr/>
        <p:nvPr/>
      </p:nvGrpSpPr>
      <p:grpSpPr>
        <a:xfrm>
          <a:off x="0" y="0"/>
          <a:ext cx="0" cy="0"/>
          <a:chOff x="0" y="0"/>
          <a:chExt cx="0" cy="0"/>
        </a:xfrm>
      </p:grpSpPr>
      <p:pic>
        <p:nvPicPr>
          <p:cNvPr id="40" name="Google Shape;40;p1"/>
          <p:cNvPicPr preferRelativeResize="0"/>
          <p:nvPr/>
        </p:nvPicPr>
        <p:blipFill rotWithShape="1">
          <a:blip r:embed="rId3">
            <a:alphaModFix/>
          </a:blip>
          <a:srcRect b="0" l="0" r="0" t="0"/>
          <a:stretch/>
        </p:blipFill>
        <p:spPr>
          <a:xfrm>
            <a:off x="2153920" y="1320800"/>
            <a:ext cx="7472680" cy="2745776"/>
          </a:xfrm>
          <a:prstGeom prst="rect">
            <a:avLst/>
          </a:prstGeom>
          <a:solidFill>
            <a:srgbClr val="ECECEC"/>
          </a:solidFill>
          <a:ln cap="sq" cmpd="sng" w="1905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 name="Shape 44"/>
        <p:cNvGrpSpPr/>
        <p:nvPr/>
      </p:nvGrpSpPr>
      <p:grpSpPr>
        <a:xfrm>
          <a:off x="0" y="0"/>
          <a:ext cx="0" cy="0"/>
          <a:chOff x="0" y="0"/>
          <a:chExt cx="0" cy="0"/>
        </a:xfrm>
      </p:grpSpPr>
      <p:pic>
        <p:nvPicPr>
          <p:cNvPr id="45" name="Google Shape;45;p2"/>
          <p:cNvPicPr preferRelativeResize="0"/>
          <p:nvPr/>
        </p:nvPicPr>
        <p:blipFill rotWithShape="1">
          <a:blip r:embed="rId3">
            <a:alphaModFix/>
          </a:blip>
          <a:srcRect b="0" l="0" r="0" t="0"/>
          <a:stretch/>
        </p:blipFill>
        <p:spPr>
          <a:xfrm>
            <a:off x="0" y="0"/>
            <a:ext cx="12192051" cy="6858000"/>
          </a:xfrm>
          <a:prstGeom prst="rect">
            <a:avLst/>
          </a:prstGeom>
          <a:noFill/>
          <a:ln>
            <a:noFill/>
          </a:ln>
        </p:spPr>
      </p:pic>
      <p:sp>
        <p:nvSpPr>
          <p:cNvPr id="46" name="Google Shape;46;p2"/>
          <p:cNvSpPr txBox="1"/>
          <p:nvPr/>
        </p:nvSpPr>
        <p:spPr>
          <a:xfrm>
            <a:off x="6495393" y="2573235"/>
            <a:ext cx="5288864" cy="2166835"/>
          </a:xfrm>
          <a:prstGeom prst="rect">
            <a:avLst/>
          </a:prstGeom>
          <a:noFill/>
          <a:ln>
            <a:noFill/>
          </a:ln>
        </p:spPr>
        <p:txBody>
          <a:bodyPr anchorCtr="0" anchor="t" bIns="121900" lIns="121900" spcFirstLastPara="1" rIns="121900" wrap="square" tIns="121900">
            <a:spAutoFit/>
          </a:bodyPr>
          <a:lstStyle/>
          <a:p>
            <a:pPr indent="0" lvl="0" marL="0" marR="0" rtl="0" algn="ctr">
              <a:lnSpc>
                <a:spcPct val="115000"/>
              </a:lnSpc>
              <a:spcBef>
                <a:spcPts val="1600"/>
              </a:spcBef>
              <a:spcAft>
                <a:spcPts val="0"/>
              </a:spcAft>
              <a:buNone/>
            </a:pPr>
            <a:r>
              <a:rPr b="1" i="0" lang="en-US" sz="4267" u="none" cap="none" strike="noStrike">
                <a:solidFill>
                  <a:srgbClr val="000000"/>
                </a:solidFill>
                <a:latin typeface="Poppins"/>
                <a:ea typeface="Poppins"/>
                <a:cs typeface="Poppins"/>
                <a:sym typeface="Poppins"/>
              </a:rPr>
              <a:t>Food security</a:t>
            </a:r>
            <a:endParaRPr b="0" i="0" sz="1867" u="none" cap="none" strike="noStrike">
              <a:solidFill>
                <a:srgbClr val="000000"/>
              </a:solidFill>
              <a:latin typeface="Arial"/>
              <a:ea typeface="Arial"/>
              <a:cs typeface="Arial"/>
              <a:sym typeface="Arial"/>
            </a:endParaRPr>
          </a:p>
          <a:p>
            <a:pPr indent="0" lvl="0" marL="0" marR="0" rtl="0" algn="ctr">
              <a:lnSpc>
                <a:spcPct val="115000"/>
              </a:lnSpc>
              <a:spcBef>
                <a:spcPts val="1600"/>
              </a:spcBef>
              <a:spcAft>
                <a:spcPts val="0"/>
              </a:spcAft>
              <a:buNone/>
            </a:pPr>
            <a:r>
              <a:rPr b="1" i="0" lang="en-US" sz="4267" u="none" cap="none" strike="noStrike">
                <a:solidFill>
                  <a:srgbClr val="000000"/>
                </a:solidFill>
                <a:latin typeface="Poppins"/>
                <a:ea typeface="Poppins"/>
                <a:cs typeface="Poppins"/>
                <a:sym typeface="Poppins"/>
              </a:rPr>
              <a:t>in Palestine </a:t>
            </a:r>
            <a:endParaRPr b="0" i="0" sz="4267" u="none" cap="none" strike="noStrike">
              <a:solidFill>
                <a:srgbClr val="000000"/>
              </a:solidFill>
              <a:latin typeface="Poppins"/>
              <a:ea typeface="Poppins"/>
              <a:cs typeface="Poppins"/>
              <a:sym typeface="Poppins"/>
            </a:endParaRPr>
          </a:p>
        </p:txBody>
      </p:sp>
      <p:pic>
        <p:nvPicPr>
          <p:cNvPr id="47" name="Google Shape;47;p2"/>
          <p:cNvPicPr preferRelativeResize="0"/>
          <p:nvPr/>
        </p:nvPicPr>
        <p:blipFill rotWithShape="1">
          <a:blip r:embed="rId4">
            <a:alphaModFix/>
          </a:blip>
          <a:srcRect b="0" l="0" r="0" t="0"/>
          <a:stretch/>
        </p:blipFill>
        <p:spPr>
          <a:xfrm>
            <a:off x="665281" y="0"/>
            <a:ext cx="4851643" cy="6858000"/>
          </a:xfrm>
          <a:prstGeom prst="rect">
            <a:avLst/>
          </a:prstGeom>
          <a:noFill/>
          <a:ln>
            <a:noFill/>
          </a:ln>
        </p:spPr>
      </p:pic>
      <p:sp>
        <p:nvSpPr>
          <p:cNvPr id="48" name="Google Shape;48;p2"/>
          <p:cNvSpPr/>
          <p:nvPr/>
        </p:nvSpPr>
        <p:spPr>
          <a:xfrm>
            <a:off x="3485189" y="5591079"/>
            <a:ext cx="1847272" cy="1131455"/>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b="0" i="0" sz="1867" u="none" cap="none" strike="noStrike">
              <a:solidFill>
                <a:srgbClr val="FFFFFF"/>
              </a:solidFill>
              <a:latin typeface="Arial"/>
              <a:ea typeface="Arial"/>
              <a:cs typeface="Arial"/>
              <a:sym typeface="Arial"/>
            </a:endParaRPr>
          </a:p>
        </p:txBody>
      </p:sp>
      <p:sp>
        <p:nvSpPr>
          <p:cNvPr id="49" name="Google Shape;49;p2"/>
          <p:cNvSpPr/>
          <p:nvPr/>
        </p:nvSpPr>
        <p:spPr>
          <a:xfrm>
            <a:off x="3485189" y="5591078"/>
            <a:ext cx="1847272" cy="1131455"/>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b="0" i="0" sz="1867" u="none" cap="none" strike="noStrike">
              <a:solidFill>
                <a:srgbClr val="FFFFFF"/>
              </a:solidFill>
              <a:latin typeface="Arial"/>
              <a:ea typeface="Arial"/>
              <a:cs typeface="Arial"/>
              <a:sym typeface="Arial"/>
            </a:endParaRPr>
          </a:p>
        </p:txBody>
      </p:sp>
      <p:sp>
        <p:nvSpPr>
          <p:cNvPr id="50" name="Google Shape;50;p2"/>
          <p:cNvSpPr/>
          <p:nvPr/>
        </p:nvSpPr>
        <p:spPr>
          <a:xfrm>
            <a:off x="827099" y="5591078"/>
            <a:ext cx="983228" cy="1131455"/>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b="0" i="0" sz="1867" u="none" cap="none" strike="noStrike">
              <a:solidFill>
                <a:srgbClr val="FFFFFF"/>
              </a:solidFill>
              <a:latin typeface="Arial"/>
              <a:ea typeface="Arial"/>
              <a:cs typeface="Arial"/>
              <a:sym typeface="Arial"/>
            </a:endParaRPr>
          </a:p>
        </p:txBody>
      </p:sp>
    </p:spTree>
  </p:cSld>
  <p:clrMapOvr>
    <a:masterClrMapping/>
  </p:clrMapOvr>
  <p:transition spd="slow">
    <p:push/>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 name="Shape 54"/>
        <p:cNvGrpSpPr/>
        <p:nvPr/>
      </p:nvGrpSpPr>
      <p:grpSpPr>
        <a:xfrm>
          <a:off x="0" y="0"/>
          <a:ext cx="0" cy="0"/>
          <a:chOff x="0" y="0"/>
          <a:chExt cx="0" cy="0"/>
        </a:xfrm>
      </p:grpSpPr>
      <p:pic>
        <p:nvPicPr>
          <p:cNvPr id="55" name="Google Shape;55;p3"/>
          <p:cNvPicPr preferRelativeResize="0"/>
          <p:nvPr/>
        </p:nvPicPr>
        <p:blipFill rotWithShape="1">
          <a:blip r:embed="rId3">
            <a:alphaModFix/>
          </a:blip>
          <a:srcRect b="0" l="0" r="0" t="0"/>
          <a:stretch/>
        </p:blipFill>
        <p:spPr>
          <a:xfrm>
            <a:off x="0" y="1"/>
            <a:ext cx="12192000" cy="6858007"/>
          </a:xfrm>
          <a:prstGeom prst="rect">
            <a:avLst/>
          </a:prstGeom>
          <a:noFill/>
          <a:ln>
            <a:noFill/>
          </a:ln>
        </p:spPr>
      </p:pic>
      <p:sp>
        <p:nvSpPr>
          <p:cNvPr id="56" name="Google Shape;56;p3"/>
          <p:cNvSpPr txBox="1"/>
          <p:nvPr>
            <p:ph type="title"/>
          </p:nvPr>
        </p:nvSpPr>
        <p:spPr>
          <a:xfrm>
            <a:off x="354000" y="1644233"/>
            <a:ext cx="5393600" cy="1976400"/>
          </a:xfrm>
          <a:prstGeom prst="rect">
            <a:avLst/>
          </a:prstGeom>
          <a:noFill/>
          <a:ln>
            <a:noFill/>
          </a:ln>
        </p:spPr>
        <p:txBody>
          <a:bodyPr anchorCtr="0" anchor="b" bIns="121900" lIns="121900" spcFirstLastPara="1" rIns="121900" wrap="square" tIns="121900">
            <a:normAutofit/>
          </a:bodyPr>
          <a:lstStyle/>
          <a:p>
            <a:pPr indent="0" lvl="0" marL="0" rtl="0" algn="ctr">
              <a:lnSpc>
                <a:spcPct val="100000"/>
              </a:lnSpc>
              <a:spcBef>
                <a:spcPts val="0"/>
              </a:spcBef>
              <a:spcAft>
                <a:spcPts val="0"/>
              </a:spcAft>
              <a:buSzPts val="4200"/>
              <a:buNone/>
            </a:pPr>
            <a:r>
              <a:rPr lang="en-US"/>
              <a:t>Lesson 2</a:t>
            </a:r>
            <a:endParaRPr/>
          </a:p>
        </p:txBody>
      </p:sp>
      <p:sp>
        <p:nvSpPr>
          <p:cNvPr id="57" name="Google Shape;57;p3"/>
          <p:cNvSpPr txBox="1"/>
          <p:nvPr>
            <p:ph idx="1" type="subTitle"/>
          </p:nvPr>
        </p:nvSpPr>
        <p:spPr>
          <a:xfrm>
            <a:off x="354000" y="3737433"/>
            <a:ext cx="5393600" cy="1976399"/>
          </a:xfrm>
          <a:prstGeom prst="rect">
            <a:avLst/>
          </a:prstGeom>
          <a:noFill/>
          <a:ln>
            <a:noFill/>
          </a:ln>
        </p:spPr>
        <p:txBody>
          <a:bodyPr anchorCtr="0" anchor="t" bIns="121900" lIns="121900" spcFirstLastPara="1" rIns="121900" wrap="square" tIns="121900">
            <a:normAutofit fontScale="77500" lnSpcReduction="20000"/>
          </a:bodyPr>
          <a:lstStyle/>
          <a:p>
            <a:pPr indent="-457188" lvl="0" marL="609584" rtl="0" algn="ctr">
              <a:lnSpc>
                <a:spcPct val="100000"/>
              </a:lnSpc>
              <a:spcBef>
                <a:spcPts val="0"/>
              </a:spcBef>
              <a:spcAft>
                <a:spcPts val="0"/>
              </a:spcAft>
              <a:buClr>
                <a:srgbClr val="000000"/>
              </a:buClr>
              <a:buSzPct val="159998"/>
              <a:buFont typeface="Arial"/>
              <a:buNone/>
            </a:pPr>
            <a:r>
              <a:rPr b="1" lang="en-US"/>
              <a:t>Understanding Just Leadership</a:t>
            </a:r>
            <a:endParaRPr/>
          </a:p>
          <a:p>
            <a:pPr indent="-457188" lvl="0" marL="609585" rtl="0" algn="ctr">
              <a:lnSpc>
                <a:spcPct val="100000"/>
              </a:lnSpc>
              <a:spcBef>
                <a:spcPts val="0"/>
              </a:spcBef>
              <a:spcAft>
                <a:spcPts val="0"/>
              </a:spcAft>
              <a:buSzPct val="159999"/>
              <a:buNone/>
            </a:pPr>
            <a:r>
              <a:t/>
            </a:r>
            <a:endParaRPr/>
          </a:p>
          <a:p>
            <a:pPr indent="-457188" lvl="0" marL="609585" rtl="0" algn="ctr">
              <a:lnSpc>
                <a:spcPct val="100000"/>
              </a:lnSpc>
              <a:spcBef>
                <a:spcPts val="0"/>
              </a:spcBef>
              <a:spcAft>
                <a:spcPts val="0"/>
              </a:spcAft>
              <a:buSzPct val="186666"/>
              <a:buNone/>
            </a:pPr>
            <a:r>
              <a:rPr lang="en-US" sz="2400"/>
              <a:t>Sultan Abdul Majeeds’s Aid to Ireland –</a:t>
            </a:r>
            <a:endParaRPr/>
          </a:p>
          <a:p>
            <a:pPr indent="-457188" lvl="0" marL="609585" rtl="0" algn="ctr">
              <a:lnSpc>
                <a:spcPct val="100000"/>
              </a:lnSpc>
              <a:spcBef>
                <a:spcPts val="0"/>
              </a:spcBef>
              <a:spcAft>
                <a:spcPts val="0"/>
              </a:spcAft>
              <a:buSzPct val="186666"/>
              <a:buNone/>
            </a:pPr>
            <a:r>
              <a:t/>
            </a:r>
            <a:endParaRPr sz="2400"/>
          </a:p>
          <a:p>
            <a:pPr indent="-457188" lvl="0" marL="609585" rtl="0" algn="ctr">
              <a:lnSpc>
                <a:spcPct val="100000"/>
              </a:lnSpc>
              <a:spcBef>
                <a:spcPts val="0"/>
              </a:spcBef>
              <a:spcAft>
                <a:spcPts val="0"/>
              </a:spcAft>
              <a:buSzPct val="186666"/>
              <a:buNone/>
            </a:pPr>
            <a:r>
              <a:rPr lang="en-US" sz="2400"/>
              <a:t> Analyzing Perspectives and understanding the responsibility of a just ruler in alleviating hunger. </a:t>
            </a:r>
            <a:endParaRPr sz="2400"/>
          </a:p>
        </p:txBody>
      </p:sp>
      <p:sp>
        <p:nvSpPr>
          <p:cNvPr id="58" name="Google Shape;58;p3"/>
          <p:cNvSpPr txBox="1"/>
          <p:nvPr>
            <p:ph idx="2" type="body"/>
          </p:nvPr>
        </p:nvSpPr>
        <p:spPr>
          <a:xfrm>
            <a:off x="6586000" y="965433"/>
            <a:ext cx="5116000" cy="4926800"/>
          </a:xfrm>
          <a:prstGeom prst="rect">
            <a:avLst/>
          </a:prstGeom>
          <a:noFill/>
          <a:ln>
            <a:noFill/>
          </a:ln>
        </p:spPr>
        <p:txBody>
          <a:bodyPr anchorCtr="0" anchor="ctr" bIns="121900" lIns="121900" spcFirstLastPara="1" rIns="121900" wrap="square" tIns="121900">
            <a:normAutofit/>
          </a:bodyPr>
          <a:lstStyle/>
          <a:p>
            <a:pPr indent="0" lvl="0" marL="152396" rtl="0" algn="l">
              <a:lnSpc>
                <a:spcPct val="115000"/>
              </a:lnSpc>
              <a:spcBef>
                <a:spcPts val="0"/>
              </a:spcBef>
              <a:spcAft>
                <a:spcPts val="0"/>
              </a:spcAft>
              <a:buSzPts val="2118"/>
              <a:buNone/>
            </a:pPr>
            <a:r>
              <a:rPr b="1" lang="en-US">
                <a:solidFill>
                  <a:schemeClr val="dk1"/>
                </a:solidFill>
              </a:rPr>
              <a:t>Learning Objectives:  </a:t>
            </a:r>
            <a:endParaRPr/>
          </a:p>
          <a:p>
            <a:pPr indent="0" lvl="0" marL="152396" rtl="0" algn="l">
              <a:lnSpc>
                <a:spcPct val="115000"/>
              </a:lnSpc>
              <a:spcBef>
                <a:spcPts val="0"/>
              </a:spcBef>
              <a:spcAft>
                <a:spcPts val="0"/>
              </a:spcAft>
              <a:buSzPts val="2118"/>
              <a:buNone/>
            </a:pPr>
            <a:r>
              <a:rPr lang="en-US">
                <a:solidFill>
                  <a:schemeClr val="dk1"/>
                </a:solidFill>
              </a:rPr>
              <a:t>Learners will be able to: </a:t>
            </a:r>
            <a:endParaRPr/>
          </a:p>
          <a:p>
            <a:pPr indent="0" lvl="0" marL="152396" rtl="0" algn="l">
              <a:lnSpc>
                <a:spcPct val="115000"/>
              </a:lnSpc>
              <a:spcBef>
                <a:spcPts val="0"/>
              </a:spcBef>
              <a:spcAft>
                <a:spcPts val="0"/>
              </a:spcAft>
              <a:buSzPts val="2118"/>
              <a:buNone/>
            </a:pPr>
            <a:r>
              <a:rPr lang="en-US">
                <a:solidFill>
                  <a:schemeClr val="dk1"/>
                </a:solidFill>
              </a:rPr>
              <a:t> </a:t>
            </a:r>
            <a:endParaRPr/>
          </a:p>
          <a:p>
            <a:pPr indent="-457188" lvl="0" marL="609585" rtl="0" algn="l">
              <a:lnSpc>
                <a:spcPct val="115000"/>
              </a:lnSpc>
              <a:spcBef>
                <a:spcPts val="0"/>
              </a:spcBef>
              <a:spcAft>
                <a:spcPts val="0"/>
              </a:spcAft>
              <a:buSzPts val="2118"/>
              <a:buChar char="●"/>
            </a:pPr>
            <a:r>
              <a:rPr lang="en-US">
                <a:solidFill>
                  <a:schemeClr val="dk1"/>
                </a:solidFill>
              </a:rPr>
              <a:t>Learn about historical events by reading articles and understanding the context.</a:t>
            </a:r>
            <a:endParaRPr/>
          </a:p>
          <a:p>
            <a:pPr indent="-457188" lvl="0" marL="609585" rtl="0" algn="l">
              <a:lnSpc>
                <a:spcPct val="115000"/>
              </a:lnSpc>
              <a:spcBef>
                <a:spcPts val="0"/>
              </a:spcBef>
              <a:spcAft>
                <a:spcPts val="0"/>
              </a:spcAft>
              <a:buSzPts val="2118"/>
              <a:buChar char="●"/>
            </a:pPr>
            <a:r>
              <a:rPr lang="en-US">
                <a:solidFill>
                  <a:schemeClr val="dk1"/>
                </a:solidFill>
              </a:rPr>
              <a:t>Use critical thinking by looking at different perspectives on a historical event.</a:t>
            </a:r>
            <a:endParaRPr/>
          </a:p>
          <a:p>
            <a:pPr indent="-457188" lvl="0" marL="609585" rtl="0" algn="l">
              <a:lnSpc>
                <a:spcPct val="115000"/>
              </a:lnSpc>
              <a:spcBef>
                <a:spcPts val="0"/>
              </a:spcBef>
              <a:spcAft>
                <a:spcPts val="0"/>
              </a:spcAft>
              <a:buSzPts val="2118"/>
              <a:buChar char="●"/>
            </a:pPr>
            <a:r>
              <a:rPr lang="en-US">
                <a:solidFill>
                  <a:schemeClr val="dk1"/>
                </a:solidFill>
              </a:rPr>
              <a:t>Build research and presentation skills by working in groups to explore different perspectives.</a:t>
            </a:r>
            <a:endParaRPr/>
          </a:p>
          <a:p>
            <a:pPr indent="-457188" lvl="0" marL="609585" rtl="0" algn="l">
              <a:lnSpc>
                <a:spcPct val="115000"/>
              </a:lnSpc>
              <a:spcBef>
                <a:spcPts val="0"/>
              </a:spcBef>
              <a:spcAft>
                <a:spcPts val="0"/>
              </a:spcAft>
              <a:buSzPts val="2118"/>
              <a:buChar char="●"/>
            </a:pPr>
            <a:r>
              <a:rPr lang="en-US">
                <a:solidFill>
                  <a:schemeClr val="dk1"/>
                </a:solidFill>
              </a:rPr>
              <a:t>Explore how Islamic rulers provide food security regardless of religion.</a:t>
            </a:r>
            <a:endParaRPr/>
          </a:p>
          <a:p>
            <a:pPr indent="-304791" lvl="0" marL="609585" rtl="0" algn="l">
              <a:lnSpc>
                <a:spcPct val="115000"/>
              </a:lnSpc>
              <a:spcBef>
                <a:spcPts val="0"/>
              </a:spcBef>
              <a:spcAft>
                <a:spcPts val="0"/>
              </a:spcAft>
              <a:buSzPts val="2118"/>
              <a:buNone/>
            </a:pPr>
            <a:r>
              <a:t/>
            </a:r>
            <a:endParaRPr/>
          </a:p>
        </p:txBody>
      </p:sp>
    </p:spTree>
  </p:cSld>
  <p:clrMapOvr>
    <a:masterClrMapping/>
  </p:clrMapOvr>
  <p:transition spd="slow">
    <p:push/>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pic>
        <p:nvPicPr>
          <p:cNvPr id="63" name="Google Shape;63;p4"/>
          <p:cNvPicPr preferRelativeResize="0"/>
          <p:nvPr/>
        </p:nvPicPr>
        <p:blipFill rotWithShape="1">
          <a:blip r:embed="rId3">
            <a:alphaModFix/>
          </a:blip>
          <a:srcRect b="0" l="0" r="0" t="0"/>
          <a:stretch/>
        </p:blipFill>
        <p:spPr>
          <a:xfrm>
            <a:off x="0" y="0"/>
            <a:ext cx="12191987" cy="6858000"/>
          </a:xfrm>
          <a:prstGeom prst="rect">
            <a:avLst/>
          </a:prstGeom>
          <a:noFill/>
          <a:ln>
            <a:noFill/>
          </a:ln>
        </p:spPr>
      </p:pic>
      <p:pic>
        <p:nvPicPr>
          <p:cNvPr id="64" name="Google Shape;64;p4"/>
          <p:cNvPicPr preferRelativeResize="0"/>
          <p:nvPr/>
        </p:nvPicPr>
        <p:blipFill rotWithShape="1">
          <a:blip r:embed="rId4">
            <a:alphaModFix/>
          </a:blip>
          <a:srcRect b="0" l="0" r="0" t="0"/>
          <a:stretch/>
        </p:blipFill>
        <p:spPr>
          <a:xfrm>
            <a:off x="7401022" y="2743200"/>
            <a:ext cx="4238959" cy="3011424"/>
          </a:xfrm>
          <a:prstGeom prst="roundRect">
            <a:avLst>
              <a:gd fmla="val 16667" name="adj"/>
            </a:avLst>
          </a:prstGeom>
          <a:noFill/>
          <a:ln>
            <a:noFill/>
          </a:ln>
        </p:spPr>
      </p:pic>
      <p:sp>
        <p:nvSpPr>
          <p:cNvPr id="65" name="Google Shape;65;p4"/>
          <p:cNvSpPr txBox="1"/>
          <p:nvPr/>
        </p:nvSpPr>
        <p:spPr>
          <a:xfrm>
            <a:off x="0" y="786221"/>
            <a:ext cx="6096000" cy="1222858"/>
          </a:xfrm>
          <a:prstGeom prst="rect">
            <a:avLst/>
          </a:prstGeom>
          <a:noFill/>
          <a:ln>
            <a:noFill/>
          </a:ln>
          <a:effectLst>
            <a:outerShdw blurRad="57150" rotWithShape="0" algn="bl" dir="1440000" dist="19050">
              <a:srgbClr val="000000">
                <a:alpha val="89411"/>
              </a:srgbClr>
            </a:outerShdw>
          </a:effectLst>
        </p:spPr>
        <p:txBody>
          <a:bodyPr anchorCtr="0" anchor="t" bIns="121900" lIns="121900" spcFirstLastPara="1" rIns="121900" wrap="square" tIns="121900">
            <a:spAutoFit/>
          </a:bodyPr>
          <a:lstStyle/>
          <a:p>
            <a:pPr indent="0" lvl="0" marL="0" marR="0" rtl="0" algn="ctr">
              <a:lnSpc>
                <a:spcPct val="115000"/>
              </a:lnSpc>
              <a:spcBef>
                <a:spcPts val="1600"/>
              </a:spcBef>
              <a:spcAft>
                <a:spcPts val="1600"/>
              </a:spcAft>
              <a:buNone/>
            </a:pPr>
            <a:r>
              <a:rPr b="1" i="0" lang="en-US" sz="3200" u="none" cap="none" strike="noStrike">
                <a:solidFill>
                  <a:srgbClr val="FFFFFF"/>
                </a:solidFill>
                <a:latin typeface="Calibri"/>
                <a:ea typeface="Calibri"/>
                <a:cs typeface="Calibri"/>
                <a:sym typeface="Calibri"/>
              </a:rPr>
              <a:t>Hadith </a:t>
            </a:r>
            <a:endParaRPr b="1" i="0" sz="3200" u="none" cap="none" strike="noStrike">
              <a:solidFill>
                <a:srgbClr val="FFFFFF"/>
              </a:solidFill>
              <a:latin typeface="Calibri"/>
              <a:ea typeface="Calibri"/>
              <a:cs typeface="Calibri"/>
              <a:sym typeface="Calibri"/>
            </a:endParaRPr>
          </a:p>
        </p:txBody>
      </p:sp>
      <p:sp>
        <p:nvSpPr>
          <p:cNvPr id="66" name="Google Shape;66;p4"/>
          <p:cNvSpPr txBox="1"/>
          <p:nvPr/>
        </p:nvSpPr>
        <p:spPr>
          <a:xfrm>
            <a:off x="313615" y="2510648"/>
            <a:ext cx="6544440" cy="492388"/>
          </a:xfrm>
          <a:prstGeom prst="rect">
            <a:avLst/>
          </a:prstGeom>
          <a:noFill/>
          <a:ln>
            <a:noFill/>
          </a:ln>
        </p:spPr>
        <p:txBody>
          <a:bodyPr anchorCtr="0" anchor="t" bIns="60925" lIns="121900" spcFirstLastPara="1" rIns="121900" wrap="square" tIns="60925">
            <a:spAutoFit/>
          </a:bodyPr>
          <a:lstStyle/>
          <a:p>
            <a:pPr indent="-228594" lvl="0" marL="380990" marR="0" rtl="0" algn="l">
              <a:spcBef>
                <a:spcPts val="0"/>
              </a:spcBef>
              <a:spcAft>
                <a:spcPts val="0"/>
              </a:spcAft>
              <a:buNone/>
            </a:pPr>
            <a:r>
              <a:t/>
            </a:r>
            <a:endParaRPr b="0" i="0" sz="2400" u="none" cap="none" strike="noStrike">
              <a:solidFill>
                <a:srgbClr val="000000"/>
              </a:solidFill>
              <a:latin typeface="Calibri"/>
              <a:ea typeface="Calibri"/>
              <a:cs typeface="Calibri"/>
              <a:sym typeface="Calibri"/>
            </a:endParaRPr>
          </a:p>
        </p:txBody>
      </p:sp>
      <p:graphicFrame>
        <p:nvGraphicFramePr>
          <p:cNvPr id="67" name="Google Shape;67;p4"/>
          <p:cNvGraphicFramePr/>
          <p:nvPr/>
        </p:nvGraphicFramePr>
        <p:xfrm>
          <a:off x="428291" y="2316660"/>
          <a:ext cx="3000000" cy="3000000"/>
        </p:xfrm>
        <a:graphic>
          <a:graphicData uri="http://schemas.openxmlformats.org/drawingml/2006/table">
            <a:tbl>
              <a:tblPr>
                <a:noFill/>
                <a:tableStyleId>{892AC93C-C873-41E6-BC86-AF084ED3B9A8}</a:tableStyleId>
              </a:tblPr>
              <a:tblGrid>
                <a:gridCol w="6544425"/>
              </a:tblGrid>
              <a:tr h="4233750">
                <a:tc>
                  <a:txBody>
                    <a:bodyPr/>
                    <a:lstStyle/>
                    <a:p>
                      <a:pPr indent="0" lvl="0" marL="0" marR="0" rtl="0" algn="l">
                        <a:lnSpc>
                          <a:spcPct val="115000"/>
                        </a:lnSpc>
                        <a:spcBef>
                          <a:spcPts val="0"/>
                        </a:spcBef>
                        <a:spcAft>
                          <a:spcPts val="0"/>
                        </a:spcAft>
                        <a:buClr>
                          <a:srgbClr val="000000"/>
                        </a:buClr>
                        <a:buSzPts val="1900"/>
                        <a:buFont typeface="Arial"/>
                        <a:buNone/>
                      </a:pPr>
                      <a:r>
                        <a:rPr b="0" i="1" lang="en-US" sz="1900" u="none" cap="none" strike="noStrike">
                          <a:latin typeface="Calibri"/>
                          <a:ea typeface="Calibri"/>
                          <a:cs typeface="Calibri"/>
                          <a:sym typeface="Calibri"/>
                        </a:rPr>
                        <a:t>“Beware. Every one of you is a </a:t>
                      </a:r>
                      <a:r>
                        <a:rPr b="1" i="1" lang="en-US" sz="1900" u="none" cap="none" strike="noStrike">
                          <a:latin typeface="Calibri"/>
                          <a:ea typeface="Calibri"/>
                          <a:cs typeface="Calibri"/>
                          <a:sym typeface="Calibri"/>
                        </a:rPr>
                        <a:t>shepherd, </a:t>
                      </a:r>
                      <a:r>
                        <a:rPr b="0" i="1" lang="en-US" sz="1900" u="none" cap="none" strike="noStrike">
                          <a:latin typeface="Calibri"/>
                          <a:ea typeface="Calibri"/>
                          <a:cs typeface="Calibri"/>
                          <a:sym typeface="Calibri"/>
                        </a:rPr>
                        <a:t>and everyone is answerable to his flock. The Imam (Khalifah) is a shepherd over the people and shall be questioned about his subjects (as to how he conducted their affairs). A man is a guardian over the members of his family and shall be questioned about them (as to how he looked after their physical and moral well-being). A woman is a guardian over the household of her husband and his children and shall be questioned about them (as to how she managed the household and brought up the children). A slave is a guardian over the property of his master and shall be questioned about it (as to how he safeguarded his trust). Beware, every one of you is a guardian, and every one of you shall be questioned about his trust.”</a:t>
                      </a:r>
                      <a:endParaRPr b="0" sz="1900" u="none" cap="none" strike="noStrike">
                        <a:latin typeface="Calibri"/>
                        <a:ea typeface="Calibri"/>
                        <a:cs typeface="Calibri"/>
                        <a:sym typeface="Calibri"/>
                      </a:endParaRPr>
                    </a:p>
                  </a:txBody>
                  <a:tcPr marT="0" marB="0" marR="152400" marL="1524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id="68" name="Google Shape;68;p4"/>
          <p:cNvPicPr preferRelativeResize="0"/>
          <p:nvPr/>
        </p:nvPicPr>
        <p:blipFill rotWithShape="1">
          <a:blip r:embed="rId5">
            <a:alphaModFix/>
          </a:blip>
          <a:srcRect b="0" l="0" r="0" t="0"/>
          <a:stretch/>
        </p:blipFill>
        <p:spPr>
          <a:xfrm>
            <a:off x="7717100" y="3124962"/>
            <a:ext cx="3606800" cy="2247900"/>
          </a:xfrm>
          <a:prstGeom prst="roundRect">
            <a:avLst>
              <a:gd fmla="val 16667" name="adj"/>
            </a:avLst>
          </a:prstGeom>
          <a:noFill/>
          <a:ln>
            <a:noFill/>
          </a:ln>
          <a:effectLst>
            <a:outerShdw blurRad="76200" rotWithShape="0" algn="tl" dir="7800000" dist="38100">
              <a:srgbClr val="000000">
                <a:alpha val="40000"/>
              </a:srgbClr>
            </a:outerShdw>
          </a:effectLst>
        </p:spPr>
      </p:pic>
    </p:spTree>
  </p:cSld>
  <p:clrMapOvr>
    <a:masterClrMapping/>
  </p:clrMapOvr>
  <p:transition spd="med">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6">
                                            <p:txEl>
                                              <p:pRg end="0" st="0"/>
                                            </p:txEl>
                                          </p:spTgt>
                                        </p:tgtEl>
                                        <p:attrNameLst>
                                          <p:attrName>style.visibility</p:attrName>
                                        </p:attrNameLst>
                                      </p:cBhvr>
                                      <p:to>
                                        <p:strVal val="visible"/>
                                      </p:to>
                                    </p:set>
                                    <p:anim calcmode="lin" valueType="num">
                                      <p:cBhvr additive="base">
                                        <p:cTn dur="500"/>
                                        <p:tgtEl>
                                          <p:spTgt spid="66">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pic>
        <p:nvPicPr>
          <p:cNvPr id="73" name="Google Shape;73;p5"/>
          <p:cNvPicPr preferRelativeResize="0"/>
          <p:nvPr/>
        </p:nvPicPr>
        <p:blipFill rotWithShape="1">
          <a:blip r:embed="rId3">
            <a:alphaModFix/>
          </a:blip>
          <a:srcRect b="0" l="0" r="0" t="0"/>
          <a:stretch/>
        </p:blipFill>
        <p:spPr>
          <a:xfrm>
            <a:off x="0" y="0"/>
            <a:ext cx="12191987" cy="6858000"/>
          </a:xfrm>
          <a:prstGeom prst="rect">
            <a:avLst/>
          </a:prstGeom>
          <a:noFill/>
          <a:ln>
            <a:noFill/>
          </a:ln>
        </p:spPr>
      </p:pic>
      <p:pic>
        <p:nvPicPr>
          <p:cNvPr id="74" name="Google Shape;74;p5"/>
          <p:cNvPicPr preferRelativeResize="0"/>
          <p:nvPr/>
        </p:nvPicPr>
        <p:blipFill rotWithShape="1">
          <a:blip r:embed="rId4">
            <a:alphaModFix/>
          </a:blip>
          <a:srcRect b="0" l="0" r="0" t="0"/>
          <a:stretch/>
        </p:blipFill>
        <p:spPr>
          <a:xfrm>
            <a:off x="7963076" y="2316661"/>
            <a:ext cx="3676905" cy="3740943"/>
          </a:xfrm>
          <a:prstGeom prst="roundRect">
            <a:avLst>
              <a:gd fmla="val 16667" name="adj"/>
            </a:avLst>
          </a:prstGeom>
          <a:noFill/>
          <a:ln>
            <a:noFill/>
          </a:ln>
        </p:spPr>
      </p:pic>
      <p:sp>
        <p:nvSpPr>
          <p:cNvPr id="75" name="Google Shape;75;p5"/>
          <p:cNvSpPr txBox="1"/>
          <p:nvPr/>
        </p:nvSpPr>
        <p:spPr>
          <a:xfrm>
            <a:off x="0" y="786221"/>
            <a:ext cx="6096000" cy="1222858"/>
          </a:xfrm>
          <a:prstGeom prst="rect">
            <a:avLst/>
          </a:prstGeom>
          <a:noFill/>
          <a:ln>
            <a:noFill/>
          </a:ln>
          <a:effectLst>
            <a:outerShdw blurRad="57150" rotWithShape="0" algn="bl" dir="1440000" dist="19050">
              <a:srgbClr val="000000">
                <a:alpha val="89411"/>
              </a:srgbClr>
            </a:outerShdw>
          </a:effectLst>
        </p:spPr>
        <p:txBody>
          <a:bodyPr anchorCtr="0" anchor="t" bIns="121900" lIns="121900" spcFirstLastPara="1" rIns="121900" wrap="square" tIns="121900">
            <a:spAutoFit/>
          </a:bodyPr>
          <a:lstStyle/>
          <a:p>
            <a:pPr indent="0" lvl="0" marL="0" marR="0" rtl="0" algn="ctr">
              <a:lnSpc>
                <a:spcPct val="115000"/>
              </a:lnSpc>
              <a:spcBef>
                <a:spcPts val="1600"/>
              </a:spcBef>
              <a:spcAft>
                <a:spcPts val="1600"/>
              </a:spcAft>
              <a:buNone/>
            </a:pPr>
            <a:r>
              <a:rPr b="1" i="0" lang="en-US" sz="3200" u="none" cap="none" strike="noStrike">
                <a:solidFill>
                  <a:srgbClr val="FFFFFF"/>
                </a:solidFill>
                <a:latin typeface="Calibri"/>
                <a:ea typeface="Calibri"/>
                <a:cs typeface="Calibri"/>
                <a:sym typeface="Calibri"/>
              </a:rPr>
              <a:t>Hadith </a:t>
            </a:r>
            <a:endParaRPr b="1" i="0" sz="3200" u="none" cap="none" strike="noStrike">
              <a:solidFill>
                <a:srgbClr val="FFFFFF"/>
              </a:solidFill>
              <a:latin typeface="Calibri"/>
              <a:ea typeface="Calibri"/>
              <a:cs typeface="Calibri"/>
              <a:sym typeface="Calibri"/>
            </a:endParaRPr>
          </a:p>
        </p:txBody>
      </p:sp>
      <p:sp>
        <p:nvSpPr>
          <p:cNvPr id="76" name="Google Shape;76;p5"/>
          <p:cNvSpPr txBox="1"/>
          <p:nvPr/>
        </p:nvSpPr>
        <p:spPr>
          <a:xfrm>
            <a:off x="313615" y="2510648"/>
            <a:ext cx="6544440" cy="492388"/>
          </a:xfrm>
          <a:prstGeom prst="rect">
            <a:avLst/>
          </a:prstGeom>
          <a:noFill/>
          <a:ln>
            <a:noFill/>
          </a:ln>
        </p:spPr>
        <p:txBody>
          <a:bodyPr anchorCtr="0" anchor="t" bIns="60925" lIns="121900" spcFirstLastPara="1" rIns="121900" wrap="square" tIns="60925">
            <a:spAutoFit/>
          </a:bodyPr>
          <a:lstStyle/>
          <a:p>
            <a:pPr indent="-228594" lvl="0" marL="380990" marR="0" rtl="0" algn="l">
              <a:spcBef>
                <a:spcPts val="0"/>
              </a:spcBef>
              <a:spcAft>
                <a:spcPts val="0"/>
              </a:spcAft>
              <a:buNone/>
            </a:pPr>
            <a:r>
              <a:t/>
            </a:r>
            <a:endParaRPr b="0" i="0" sz="2400" u="none" cap="none" strike="noStrike">
              <a:solidFill>
                <a:srgbClr val="000000"/>
              </a:solidFill>
              <a:latin typeface="Calibri"/>
              <a:ea typeface="Calibri"/>
              <a:cs typeface="Calibri"/>
              <a:sym typeface="Calibri"/>
            </a:endParaRPr>
          </a:p>
        </p:txBody>
      </p:sp>
      <p:graphicFrame>
        <p:nvGraphicFramePr>
          <p:cNvPr id="77" name="Google Shape;77;p5"/>
          <p:cNvGraphicFramePr/>
          <p:nvPr/>
        </p:nvGraphicFramePr>
        <p:xfrm>
          <a:off x="751449" y="2510648"/>
          <a:ext cx="3000000" cy="3000000"/>
        </p:xfrm>
        <a:graphic>
          <a:graphicData uri="http://schemas.openxmlformats.org/drawingml/2006/table">
            <a:tbl>
              <a:tblPr>
                <a:noFill/>
                <a:tableStyleId>{892AC93C-C873-41E6-BC86-AF084ED3B9A8}</a:tableStyleId>
              </a:tblPr>
              <a:tblGrid>
                <a:gridCol w="6544425"/>
              </a:tblGrid>
              <a:tr h="3237475">
                <a:tc>
                  <a:txBody>
                    <a:bodyPr/>
                    <a:lstStyle/>
                    <a:p>
                      <a:pPr indent="0" lvl="0" marL="0" marR="0" rtl="0" algn="l">
                        <a:lnSpc>
                          <a:spcPct val="115000"/>
                        </a:lnSpc>
                        <a:spcBef>
                          <a:spcPts val="0"/>
                        </a:spcBef>
                        <a:spcAft>
                          <a:spcPts val="0"/>
                        </a:spcAft>
                        <a:buClr>
                          <a:srgbClr val="000000"/>
                        </a:buClr>
                        <a:buSzPts val="3200"/>
                        <a:buFont typeface="Arial"/>
                        <a:buNone/>
                      </a:pPr>
                      <a:r>
                        <a:rPr b="0" i="1" lang="en-US" sz="3200" u="none" cap="none" strike="noStrike">
                          <a:latin typeface="Calibri"/>
                          <a:ea typeface="Calibri"/>
                          <a:cs typeface="Calibri"/>
                          <a:sym typeface="Calibri"/>
                        </a:rPr>
                        <a:t>“A ruler who, having obtained control over the affairs of the Muslims, does not strive for their betterment and does not serve them sincerely shall not enter Paradise with them.”</a:t>
                      </a:r>
                      <a:endParaRPr b="0" sz="3200" u="none" cap="none" strike="noStrike">
                        <a:latin typeface="Calibri"/>
                        <a:ea typeface="Calibri"/>
                        <a:cs typeface="Calibri"/>
                        <a:sym typeface="Calibri"/>
                      </a:endParaRPr>
                    </a:p>
                    <a:p>
                      <a:pPr indent="0" lvl="0" marL="0" marR="0" rtl="0" algn="l">
                        <a:lnSpc>
                          <a:spcPct val="115000"/>
                        </a:lnSpc>
                        <a:spcBef>
                          <a:spcPts val="1000"/>
                        </a:spcBef>
                        <a:spcAft>
                          <a:spcPts val="0"/>
                        </a:spcAft>
                        <a:buClr>
                          <a:srgbClr val="000000"/>
                        </a:buClr>
                        <a:buSzPts val="1600"/>
                        <a:buFont typeface="Arial"/>
                        <a:buNone/>
                      </a:pPr>
                      <a:r>
                        <a:t/>
                      </a:r>
                      <a:endParaRPr b="1" i="1" sz="1600" u="none" cap="none" strike="noStrike">
                        <a:latin typeface="Calibri"/>
                        <a:ea typeface="Calibri"/>
                        <a:cs typeface="Calibri"/>
                        <a:sym typeface="Calibri"/>
                      </a:endParaRPr>
                    </a:p>
                  </a:txBody>
                  <a:tcPr marT="0" marB="0" marR="152400" marL="1524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id="78" name="Google Shape;78;p5"/>
          <p:cNvPicPr preferRelativeResize="0"/>
          <p:nvPr/>
        </p:nvPicPr>
        <p:blipFill rotWithShape="1">
          <a:blip r:embed="rId5">
            <a:alphaModFix/>
          </a:blip>
          <a:srcRect b="0" l="0" r="0" t="0"/>
          <a:stretch/>
        </p:blipFill>
        <p:spPr>
          <a:xfrm>
            <a:off x="8400910" y="2756870"/>
            <a:ext cx="2857500" cy="28575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352"/>
              </a:srgbClr>
            </a:outerShdw>
          </a:effectLst>
        </p:spPr>
      </p:pic>
    </p:spTree>
  </p:cSld>
  <p:clrMapOvr>
    <a:masterClrMapping/>
  </p:clrMapOvr>
  <p:transition spd="med">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76">
                                            <p:txEl>
                                              <p:pRg end="0" st="0"/>
                                            </p:txEl>
                                          </p:spTgt>
                                        </p:tgtEl>
                                        <p:attrNameLst>
                                          <p:attrName>style.visibility</p:attrName>
                                        </p:attrNameLst>
                                      </p:cBhvr>
                                      <p:to>
                                        <p:strVal val="visible"/>
                                      </p:to>
                                    </p:set>
                                    <p:anim calcmode="lin" valueType="num">
                                      <p:cBhvr additive="base">
                                        <p:cTn dur="500"/>
                                        <p:tgtEl>
                                          <p:spTgt spid="76">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pic>
        <p:nvPicPr>
          <p:cNvPr id="83" name="Google Shape;83;p6"/>
          <p:cNvPicPr preferRelativeResize="0"/>
          <p:nvPr/>
        </p:nvPicPr>
        <p:blipFill rotWithShape="1">
          <a:blip r:embed="rId3">
            <a:alphaModFix/>
          </a:blip>
          <a:srcRect b="0" l="0" r="0" t="0"/>
          <a:stretch/>
        </p:blipFill>
        <p:spPr>
          <a:xfrm>
            <a:off x="0" y="0"/>
            <a:ext cx="12191987" cy="6858000"/>
          </a:xfrm>
          <a:prstGeom prst="rect">
            <a:avLst/>
          </a:prstGeom>
          <a:noFill/>
          <a:ln>
            <a:noFill/>
          </a:ln>
        </p:spPr>
      </p:pic>
      <p:sp>
        <p:nvSpPr>
          <p:cNvPr id="84" name="Google Shape;84;p6"/>
          <p:cNvSpPr txBox="1"/>
          <p:nvPr/>
        </p:nvSpPr>
        <p:spPr>
          <a:xfrm>
            <a:off x="0" y="623297"/>
            <a:ext cx="6278179" cy="1128538"/>
          </a:xfrm>
          <a:prstGeom prst="rect">
            <a:avLst/>
          </a:prstGeom>
          <a:noFill/>
          <a:ln>
            <a:noFill/>
          </a:ln>
          <a:effectLst>
            <a:outerShdw blurRad="57150" rotWithShape="0" algn="bl" dir="1440000" dist="19050">
              <a:srgbClr val="000000">
                <a:alpha val="89411"/>
              </a:srgbClr>
            </a:outerShdw>
          </a:effectLst>
        </p:spPr>
        <p:txBody>
          <a:bodyPr anchorCtr="0" anchor="t" bIns="121900" lIns="121900" spcFirstLastPara="1" rIns="121900" wrap="square" tIns="121900">
            <a:spAutoFit/>
          </a:bodyPr>
          <a:lstStyle/>
          <a:p>
            <a:pPr indent="0" lvl="0" marL="0" marR="0" rtl="0" algn="l">
              <a:lnSpc>
                <a:spcPct val="115000"/>
              </a:lnSpc>
              <a:spcBef>
                <a:spcPts val="1600"/>
              </a:spcBef>
              <a:spcAft>
                <a:spcPts val="1600"/>
              </a:spcAft>
              <a:buNone/>
            </a:pPr>
            <a:r>
              <a:rPr b="1" i="0" lang="en-US" sz="2667" u="none" cap="none" strike="noStrike">
                <a:solidFill>
                  <a:srgbClr val="FFFFFF"/>
                </a:solidFill>
                <a:latin typeface="Calibri"/>
                <a:ea typeface="Calibri"/>
                <a:cs typeface="Calibri"/>
                <a:sym typeface="Calibri"/>
              </a:rPr>
              <a:t>        Reflect and Respond</a:t>
            </a:r>
            <a:endParaRPr b="1" i="0" sz="2667" u="none" cap="none" strike="noStrike">
              <a:solidFill>
                <a:srgbClr val="FFFFFF"/>
              </a:solidFill>
              <a:latin typeface="Calibri"/>
              <a:ea typeface="Calibri"/>
              <a:cs typeface="Calibri"/>
              <a:sym typeface="Calibri"/>
            </a:endParaRPr>
          </a:p>
        </p:txBody>
      </p:sp>
      <p:sp>
        <p:nvSpPr>
          <p:cNvPr id="85" name="Google Shape;85;p6"/>
          <p:cNvSpPr txBox="1"/>
          <p:nvPr/>
        </p:nvSpPr>
        <p:spPr>
          <a:xfrm>
            <a:off x="651642" y="2103256"/>
            <a:ext cx="10510345" cy="861720"/>
          </a:xfrm>
          <a:prstGeom prst="rect">
            <a:avLst/>
          </a:prstGeom>
          <a:noFill/>
          <a:ln>
            <a:noFill/>
          </a:ln>
        </p:spPr>
        <p:txBody>
          <a:bodyPr anchorCtr="0" anchor="t" bIns="60925" lIns="121900" spcFirstLastPara="1" rIns="121900" wrap="square" tIns="60925">
            <a:spAutoFit/>
          </a:bodyPr>
          <a:lstStyle/>
          <a:p>
            <a:pPr indent="0" lvl="0" marL="0" marR="0" rtl="0" algn="l">
              <a:spcBef>
                <a:spcPts val="0"/>
              </a:spcBef>
              <a:spcAft>
                <a:spcPts val="0"/>
              </a:spcAft>
              <a:buNone/>
            </a:pPr>
            <a:r>
              <a:t/>
            </a:r>
            <a:endParaRPr b="0" i="0" sz="240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t/>
            </a:r>
            <a:endParaRPr b="0" i="0" sz="2400" u="none" cap="none" strike="noStrike">
              <a:solidFill>
                <a:srgbClr val="000000"/>
              </a:solidFill>
              <a:latin typeface="Calibri"/>
              <a:ea typeface="Calibri"/>
              <a:cs typeface="Calibri"/>
              <a:sym typeface="Calibri"/>
            </a:endParaRPr>
          </a:p>
        </p:txBody>
      </p:sp>
      <p:graphicFrame>
        <p:nvGraphicFramePr>
          <p:cNvPr id="86" name="Google Shape;86;p6"/>
          <p:cNvGraphicFramePr/>
          <p:nvPr/>
        </p:nvGraphicFramePr>
        <p:xfrm>
          <a:off x="414867" y="2502323"/>
          <a:ext cx="3000000" cy="3000000"/>
        </p:xfrm>
        <a:graphic>
          <a:graphicData uri="http://schemas.openxmlformats.org/drawingml/2006/table">
            <a:tbl>
              <a:tblPr>
                <a:noFill/>
                <a:tableStyleId>{892AC93C-C873-41E6-BC86-AF084ED3B9A8}</a:tableStyleId>
              </a:tblPr>
              <a:tblGrid>
                <a:gridCol w="11362275"/>
              </a:tblGrid>
              <a:tr h="3126325">
                <a:tc>
                  <a:txBody>
                    <a:bodyPr/>
                    <a:lstStyle/>
                    <a:p>
                      <a:pPr indent="0" lvl="0" marL="0" marR="0" rtl="0" algn="l">
                        <a:lnSpc>
                          <a:spcPct val="115000"/>
                        </a:lnSpc>
                        <a:spcBef>
                          <a:spcPts val="0"/>
                        </a:spcBef>
                        <a:spcAft>
                          <a:spcPts val="0"/>
                        </a:spcAft>
                        <a:buClr>
                          <a:srgbClr val="000000"/>
                        </a:buClr>
                        <a:buSzPts val="1900"/>
                        <a:buFont typeface="Arial"/>
                        <a:buNone/>
                      </a:pPr>
                      <a:r>
                        <a:rPr b="1" lang="en-US" sz="1900" u="none" cap="none" strike="noStrike">
                          <a:latin typeface="Calibri"/>
                          <a:ea typeface="Calibri"/>
                          <a:cs typeface="Calibri"/>
                          <a:sym typeface="Calibri"/>
                        </a:rPr>
                        <a:t>1. Leadership as Guardianship:</a:t>
                      </a:r>
                      <a:endParaRPr sz="1900" u="none" cap="none" strike="noStrike">
                        <a:latin typeface="Calibri"/>
                        <a:ea typeface="Calibri"/>
                        <a:cs typeface="Calibri"/>
                        <a:sym typeface="Calibri"/>
                      </a:endParaRPr>
                    </a:p>
                    <a:p>
                      <a:pPr indent="0" lvl="0" marL="0" marR="0" rtl="0" algn="l">
                        <a:lnSpc>
                          <a:spcPct val="115000"/>
                        </a:lnSpc>
                        <a:spcBef>
                          <a:spcPts val="1000"/>
                        </a:spcBef>
                        <a:spcAft>
                          <a:spcPts val="0"/>
                        </a:spcAft>
                        <a:buClr>
                          <a:srgbClr val="000000"/>
                        </a:buClr>
                        <a:buSzPts val="1900"/>
                        <a:buFont typeface="Arial"/>
                        <a:buNone/>
                      </a:pPr>
                      <a:r>
                        <a:rPr lang="en-US" sz="1900" u="none" cap="none" strike="noStrike">
                          <a:latin typeface="Calibri"/>
                          <a:ea typeface="Calibri"/>
                          <a:cs typeface="Calibri"/>
                          <a:sym typeface="Calibri"/>
                        </a:rPr>
                        <a:t>   - Discuss the metaphor of a shepherd in the hadith. What does it imply about the role of leaders? How can leaders be considered shepherds in their responsibilities toward those under their care?</a:t>
                      </a:r>
                      <a:endParaRPr sz="2500" u="none" cap="none" strike="noStrike"/>
                    </a:p>
                    <a:p>
                      <a:pPr indent="0" lvl="0" marL="0" marR="0" rtl="0" algn="l">
                        <a:lnSpc>
                          <a:spcPct val="115000"/>
                        </a:lnSpc>
                        <a:spcBef>
                          <a:spcPts val="1000"/>
                        </a:spcBef>
                        <a:spcAft>
                          <a:spcPts val="0"/>
                        </a:spcAft>
                        <a:buClr>
                          <a:srgbClr val="000000"/>
                        </a:buClr>
                        <a:buSzPts val="1900"/>
                        <a:buFont typeface="Arial"/>
                        <a:buNone/>
                      </a:pPr>
                      <a:r>
                        <a:rPr b="1" lang="en-US" sz="1900" u="none" cap="none" strike="noStrike">
                          <a:latin typeface="Calibri"/>
                          <a:ea typeface="Calibri"/>
                          <a:cs typeface="Calibri"/>
                          <a:sym typeface="Calibri"/>
                        </a:rPr>
                        <a:t> </a:t>
                      </a:r>
                      <a:endParaRPr sz="1900" u="none" cap="none" strike="noStrike">
                        <a:latin typeface="Calibri"/>
                        <a:ea typeface="Calibri"/>
                        <a:cs typeface="Calibri"/>
                        <a:sym typeface="Calibri"/>
                      </a:endParaRPr>
                    </a:p>
                    <a:p>
                      <a:pPr indent="0" lvl="0" marL="0" marR="0" rtl="0" algn="l">
                        <a:lnSpc>
                          <a:spcPct val="115000"/>
                        </a:lnSpc>
                        <a:spcBef>
                          <a:spcPts val="1000"/>
                        </a:spcBef>
                        <a:spcAft>
                          <a:spcPts val="0"/>
                        </a:spcAft>
                        <a:buClr>
                          <a:srgbClr val="000000"/>
                        </a:buClr>
                        <a:buSzPts val="1900"/>
                        <a:buFont typeface="Arial"/>
                        <a:buNone/>
                      </a:pPr>
                      <a:r>
                        <a:rPr b="1" lang="en-US" sz="1900" u="none" cap="none" strike="noStrike">
                          <a:latin typeface="Calibri"/>
                          <a:ea typeface="Calibri"/>
                          <a:cs typeface="Calibri"/>
                          <a:sym typeface="Calibri"/>
                        </a:rPr>
                        <a:t>2. Hierarchy of Responsibilities:</a:t>
                      </a:r>
                      <a:endParaRPr sz="1900" u="none" cap="none" strike="noStrike">
                        <a:latin typeface="Calibri"/>
                        <a:ea typeface="Calibri"/>
                        <a:cs typeface="Calibri"/>
                        <a:sym typeface="Calibri"/>
                      </a:endParaRPr>
                    </a:p>
                    <a:p>
                      <a:pPr indent="0" lvl="0" marL="0" marR="0" rtl="0" algn="l">
                        <a:lnSpc>
                          <a:spcPct val="115000"/>
                        </a:lnSpc>
                        <a:spcBef>
                          <a:spcPts val="1000"/>
                        </a:spcBef>
                        <a:spcAft>
                          <a:spcPts val="0"/>
                        </a:spcAft>
                        <a:buClr>
                          <a:srgbClr val="000000"/>
                        </a:buClr>
                        <a:buSzPts val="1900"/>
                        <a:buFont typeface="Arial"/>
                        <a:buNone/>
                      </a:pPr>
                      <a:r>
                        <a:rPr lang="en-US" sz="1900" u="none" cap="none" strike="noStrike">
                          <a:latin typeface="Calibri"/>
                          <a:ea typeface="Calibri"/>
                          <a:cs typeface="Calibri"/>
                          <a:sym typeface="Calibri"/>
                        </a:rPr>
                        <a:t>   - Explore the hierarchy presented in the hadith, from the Imam to individuals in their households. How does this hierarchy emphasize the varied responsibilities of leaders at different levels? </a:t>
                      </a:r>
                      <a:endParaRPr sz="2500" u="none" cap="none" strike="noStrike"/>
                    </a:p>
                  </a:txBody>
                  <a:tcPr marT="0" marB="0" marR="152400" marL="1524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pic>
        <p:nvPicPr>
          <p:cNvPr id="91" name="Google Shape;91;p7"/>
          <p:cNvPicPr preferRelativeResize="0"/>
          <p:nvPr/>
        </p:nvPicPr>
        <p:blipFill rotWithShape="1">
          <a:blip r:embed="rId3">
            <a:alphaModFix/>
          </a:blip>
          <a:srcRect b="0" l="0" r="0" t="0"/>
          <a:stretch/>
        </p:blipFill>
        <p:spPr>
          <a:xfrm>
            <a:off x="0" y="0"/>
            <a:ext cx="12191987" cy="6858000"/>
          </a:xfrm>
          <a:prstGeom prst="rect">
            <a:avLst/>
          </a:prstGeom>
          <a:noFill/>
          <a:ln>
            <a:noFill/>
          </a:ln>
        </p:spPr>
      </p:pic>
      <p:sp>
        <p:nvSpPr>
          <p:cNvPr id="92" name="Google Shape;92;p7"/>
          <p:cNvSpPr txBox="1"/>
          <p:nvPr/>
        </p:nvSpPr>
        <p:spPr>
          <a:xfrm>
            <a:off x="0" y="623297"/>
            <a:ext cx="6278179" cy="1128538"/>
          </a:xfrm>
          <a:prstGeom prst="rect">
            <a:avLst/>
          </a:prstGeom>
          <a:noFill/>
          <a:ln>
            <a:noFill/>
          </a:ln>
          <a:effectLst>
            <a:outerShdw blurRad="57150" rotWithShape="0" algn="bl" dir="1440000" dist="19050">
              <a:srgbClr val="000000">
                <a:alpha val="89411"/>
              </a:srgbClr>
            </a:outerShdw>
          </a:effectLst>
        </p:spPr>
        <p:txBody>
          <a:bodyPr anchorCtr="0" anchor="t" bIns="121900" lIns="121900" spcFirstLastPara="1" rIns="121900" wrap="square" tIns="121900">
            <a:spAutoFit/>
          </a:bodyPr>
          <a:lstStyle/>
          <a:p>
            <a:pPr indent="0" lvl="0" marL="0" marR="0" rtl="0" algn="l">
              <a:lnSpc>
                <a:spcPct val="115000"/>
              </a:lnSpc>
              <a:spcBef>
                <a:spcPts val="1600"/>
              </a:spcBef>
              <a:spcAft>
                <a:spcPts val="1600"/>
              </a:spcAft>
              <a:buNone/>
            </a:pPr>
            <a:r>
              <a:rPr b="1" i="0" lang="en-US" sz="2667" u="none" cap="none" strike="noStrike">
                <a:solidFill>
                  <a:srgbClr val="FFFFFF"/>
                </a:solidFill>
                <a:latin typeface="Calibri"/>
                <a:ea typeface="Calibri"/>
                <a:cs typeface="Calibri"/>
                <a:sym typeface="Calibri"/>
              </a:rPr>
              <a:t>        Reflect and Respond</a:t>
            </a:r>
            <a:endParaRPr b="1" i="0" sz="2667" u="none" cap="none" strike="noStrike">
              <a:solidFill>
                <a:srgbClr val="FFFFFF"/>
              </a:solidFill>
              <a:latin typeface="Calibri"/>
              <a:ea typeface="Calibri"/>
              <a:cs typeface="Calibri"/>
              <a:sym typeface="Calibri"/>
            </a:endParaRPr>
          </a:p>
        </p:txBody>
      </p:sp>
      <p:sp>
        <p:nvSpPr>
          <p:cNvPr id="93" name="Google Shape;93;p7"/>
          <p:cNvSpPr txBox="1"/>
          <p:nvPr/>
        </p:nvSpPr>
        <p:spPr>
          <a:xfrm>
            <a:off x="651642" y="2103256"/>
            <a:ext cx="10510345" cy="861720"/>
          </a:xfrm>
          <a:prstGeom prst="rect">
            <a:avLst/>
          </a:prstGeom>
          <a:noFill/>
          <a:ln>
            <a:noFill/>
          </a:ln>
        </p:spPr>
        <p:txBody>
          <a:bodyPr anchorCtr="0" anchor="t" bIns="60925" lIns="121900" spcFirstLastPara="1" rIns="121900" wrap="square" tIns="60925">
            <a:spAutoFit/>
          </a:bodyPr>
          <a:lstStyle/>
          <a:p>
            <a:pPr indent="0" lvl="0" marL="0" marR="0" rtl="0" algn="l">
              <a:spcBef>
                <a:spcPts val="0"/>
              </a:spcBef>
              <a:spcAft>
                <a:spcPts val="0"/>
              </a:spcAft>
              <a:buNone/>
            </a:pPr>
            <a:r>
              <a:t/>
            </a:r>
            <a:endParaRPr b="0" i="0" sz="240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t/>
            </a:r>
            <a:endParaRPr b="0" i="0" sz="2400" u="none" cap="none" strike="noStrike">
              <a:solidFill>
                <a:srgbClr val="000000"/>
              </a:solidFill>
              <a:latin typeface="Calibri"/>
              <a:ea typeface="Calibri"/>
              <a:cs typeface="Calibri"/>
              <a:sym typeface="Calibri"/>
            </a:endParaRPr>
          </a:p>
        </p:txBody>
      </p:sp>
      <p:graphicFrame>
        <p:nvGraphicFramePr>
          <p:cNvPr id="94" name="Google Shape;94;p7"/>
          <p:cNvGraphicFramePr/>
          <p:nvPr/>
        </p:nvGraphicFramePr>
        <p:xfrm>
          <a:off x="414860" y="1751769"/>
          <a:ext cx="3000000" cy="3000000"/>
        </p:xfrm>
        <a:graphic>
          <a:graphicData uri="http://schemas.openxmlformats.org/drawingml/2006/table">
            <a:tbl>
              <a:tblPr>
                <a:noFill/>
                <a:tableStyleId>{892AC93C-C873-41E6-BC86-AF084ED3B9A8}</a:tableStyleId>
              </a:tblPr>
              <a:tblGrid>
                <a:gridCol w="11362275"/>
              </a:tblGrid>
              <a:tr h="4426800">
                <a:tc>
                  <a:txBody>
                    <a:bodyPr/>
                    <a:lstStyle/>
                    <a:p>
                      <a:pPr indent="0" lvl="0" marL="0" marR="0" rtl="0" algn="l">
                        <a:lnSpc>
                          <a:spcPct val="115000"/>
                        </a:lnSpc>
                        <a:spcBef>
                          <a:spcPts val="0"/>
                        </a:spcBef>
                        <a:spcAft>
                          <a:spcPts val="0"/>
                        </a:spcAft>
                        <a:buClr>
                          <a:srgbClr val="000000"/>
                        </a:buClr>
                        <a:buSzPts val="1600"/>
                        <a:buFont typeface="Arial"/>
                        <a:buNone/>
                      </a:pPr>
                      <a:r>
                        <a:rPr b="1" lang="en-US" sz="1600" u="none" cap="none" strike="noStrike">
                          <a:latin typeface="Calibri"/>
                          <a:ea typeface="Calibri"/>
                          <a:cs typeface="Calibri"/>
                          <a:sym typeface="Calibri"/>
                        </a:rPr>
                        <a:t> </a:t>
                      </a:r>
                      <a:endParaRPr sz="1500" u="none" cap="none" strike="noStrike">
                        <a:latin typeface="Calibri"/>
                        <a:ea typeface="Calibri"/>
                        <a:cs typeface="Calibri"/>
                        <a:sym typeface="Calibri"/>
                      </a:endParaRPr>
                    </a:p>
                    <a:p>
                      <a:pPr indent="0" lvl="0" marL="0" marR="0" rtl="0" algn="l">
                        <a:lnSpc>
                          <a:spcPct val="115000"/>
                        </a:lnSpc>
                        <a:spcBef>
                          <a:spcPts val="1000"/>
                        </a:spcBef>
                        <a:spcAft>
                          <a:spcPts val="0"/>
                        </a:spcAft>
                        <a:buClr>
                          <a:srgbClr val="000000"/>
                        </a:buClr>
                        <a:buSzPts val="1600"/>
                        <a:buFont typeface="Arial"/>
                        <a:buNone/>
                      </a:pPr>
                      <a:r>
                        <a:rPr b="1" lang="en-US" sz="1600" u="none" cap="none" strike="noStrike">
                          <a:latin typeface="Calibri"/>
                          <a:ea typeface="Calibri"/>
                          <a:cs typeface="Calibri"/>
                          <a:sym typeface="Calibri"/>
                        </a:rPr>
                        <a:t>3. Accountability and Trust:</a:t>
                      </a:r>
                      <a:endParaRPr sz="1500" u="none" cap="none" strike="noStrike">
                        <a:latin typeface="Calibri"/>
                        <a:ea typeface="Calibri"/>
                        <a:cs typeface="Calibri"/>
                        <a:sym typeface="Calibri"/>
                      </a:endParaRPr>
                    </a:p>
                    <a:p>
                      <a:pPr indent="0" lvl="0" marL="0" marR="0" rtl="0" algn="l">
                        <a:lnSpc>
                          <a:spcPct val="115000"/>
                        </a:lnSpc>
                        <a:spcBef>
                          <a:spcPts val="1000"/>
                        </a:spcBef>
                        <a:spcAft>
                          <a:spcPts val="0"/>
                        </a:spcAft>
                        <a:buClr>
                          <a:srgbClr val="000000"/>
                        </a:buClr>
                        <a:buSzPts val="1600"/>
                        <a:buFont typeface="Arial"/>
                        <a:buNone/>
                      </a:pPr>
                      <a:r>
                        <a:rPr lang="en-US" sz="1600" u="none" cap="none" strike="noStrike">
                          <a:latin typeface="Calibri"/>
                          <a:ea typeface="Calibri"/>
                          <a:cs typeface="Calibri"/>
                          <a:sym typeface="Calibri"/>
                        </a:rPr>
                        <a:t>   - Focus on the theme of accountability. How does the hadith stress that leaders will be questioned about their subjects, family members, or entrusted property? What does this concept teach about the accountability of leaders?</a:t>
                      </a:r>
                      <a:endParaRPr sz="1500" u="none" cap="none" strike="noStrike">
                        <a:latin typeface="Calibri"/>
                        <a:ea typeface="Calibri"/>
                        <a:cs typeface="Calibri"/>
                        <a:sym typeface="Calibri"/>
                      </a:endParaRPr>
                    </a:p>
                    <a:p>
                      <a:pPr indent="0" lvl="0" marL="0" marR="0" rtl="0" algn="l">
                        <a:lnSpc>
                          <a:spcPct val="115000"/>
                        </a:lnSpc>
                        <a:spcBef>
                          <a:spcPts val="1000"/>
                        </a:spcBef>
                        <a:spcAft>
                          <a:spcPts val="0"/>
                        </a:spcAft>
                        <a:buClr>
                          <a:srgbClr val="000000"/>
                        </a:buClr>
                        <a:buSzPts val="1600"/>
                        <a:buFont typeface="Arial"/>
                        <a:buNone/>
                      </a:pPr>
                      <a:r>
                        <a:rPr b="1" lang="en-US" sz="1600" u="none" cap="none" strike="noStrike">
                          <a:latin typeface="Calibri"/>
                          <a:ea typeface="Calibri"/>
                          <a:cs typeface="Calibri"/>
                          <a:sym typeface="Calibri"/>
                        </a:rPr>
                        <a:t>4. Fulfilling Responsibility:</a:t>
                      </a:r>
                      <a:endParaRPr sz="1500" u="none" cap="none" strike="noStrike">
                        <a:latin typeface="Calibri"/>
                        <a:ea typeface="Calibri"/>
                        <a:cs typeface="Calibri"/>
                        <a:sym typeface="Calibri"/>
                      </a:endParaRPr>
                    </a:p>
                    <a:p>
                      <a:pPr indent="0" lvl="0" marL="0" marR="0" rtl="0" algn="l">
                        <a:lnSpc>
                          <a:spcPct val="115000"/>
                        </a:lnSpc>
                        <a:spcBef>
                          <a:spcPts val="1000"/>
                        </a:spcBef>
                        <a:spcAft>
                          <a:spcPts val="0"/>
                        </a:spcAft>
                        <a:buClr>
                          <a:srgbClr val="000000"/>
                        </a:buClr>
                        <a:buSzPts val="1600"/>
                        <a:buFont typeface="Arial"/>
                        <a:buNone/>
                      </a:pPr>
                      <a:r>
                        <a:rPr lang="en-US" sz="1600" u="none" cap="none" strike="noStrike">
                          <a:latin typeface="Calibri"/>
                          <a:ea typeface="Calibri"/>
                          <a:cs typeface="Calibri"/>
                          <a:sym typeface="Calibri"/>
                        </a:rPr>
                        <a:t>   - Examine the second hadith about a ruler striving for the betterment of the community. What qualities should a leader possess, according to the hadith, to be deserving of Paradise? How does this align with the principles of service and sincerity in leadership?</a:t>
                      </a:r>
                      <a:endParaRPr sz="1500" u="none" cap="none" strike="noStrike">
                        <a:latin typeface="Calibri"/>
                        <a:ea typeface="Calibri"/>
                        <a:cs typeface="Calibri"/>
                        <a:sym typeface="Calibri"/>
                      </a:endParaRPr>
                    </a:p>
                    <a:p>
                      <a:pPr indent="0" lvl="0" marL="0" marR="0" rtl="0" algn="l">
                        <a:lnSpc>
                          <a:spcPct val="115000"/>
                        </a:lnSpc>
                        <a:spcBef>
                          <a:spcPts val="1000"/>
                        </a:spcBef>
                        <a:spcAft>
                          <a:spcPts val="0"/>
                        </a:spcAft>
                        <a:buClr>
                          <a:srgbClr val="000000"/>
                        </a:buClr>
                        <a:buSzPts val="1600"/>
                        <a:buFont typeface="Arial"/>
                        <a:buNone/>
                      </a:pPr>
                      <a:r>
                        <a:rPr b="1" lang="en-US" sz="1600" u="none" cap="none" strike="noStrike">
                          <a:latin typeface="Calibri"/>
                          <a:ea typeface="Calibri"/>
                          <a:cs typeface="Calibri"/>
                          <a:sym typeface="Calibri"/>
                        </a:rPr>
                        <a:t>5. Reflecting on Islamic Values:</a:t>
                      </a:r>
                      <a:endParaRPr sz="1500" u="none" cap="none" strike="noStrike">
                        <a:latin typeface="Calibri"/>
                        <a:ea typeface="Calibri"/>
                        <a:cs typeface="Calibri"/>
                        <a:sym typeface="Calibri"/>
                      </a:endParaRPr>
                    </a:p>
                    <a:p>
                      <a:pPr indent="0" lvl="0" marL="0" marR="0" rtl="0" algn="l">
                        <a:lnSpc>
                          <a:spcPct val="115000"/>
                        </a:lnSpc>
                        <a:spcBef>
                          <a:spcPts val="1000"/>
                        </a:spcBef>
                        <a:spcAft>
                          <a:spcPts val="0"/>
                        </a:spcAft>
                        <a:buClr>
                          <a:srgbClr val="000000"/>
                        </a:buClr>
                        <a:buSzPts val="1600"/>
                        <a:buFont typeface="Arial"/>
                        <a:buNone/>
                      </a:pPr>
                      <a:r>
                        <a:rPr lang="en-US" sz="1600" u="none" cap="none" strike="noStrike">
                          <a:latin typeface="Calibri"/>
                          <a:ea typeface="Calibri"/>
                          <a:cs typeface="Calibri"/>
                          <a:sym typeface="Calibri"/>
                        </a:rPr>
                        <a:t>   - Explore the values of sincerity, service, and accountability in leadership presented in the hadith. How do these values align with Islamic teachings, and why are they crucial for effective leadership?</a:t>
                      </a:r>
                      <a:endParaRPr sz="1500" u="none" cap="none" strike="noStrike">
                        <a:latin typeface="Calibri"/>
                        <a:ea typeface="Calibri"/>
                        <a:cs typeface="Calibri"/>
                        <a:sym typeface="Calibri"/>
                      </a:endParaRPr>
                    </a:p>
                  </a:txBody>
                  <a:tcPr marT="0" marB="0" marR="152400" marL="1524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pic>
        <p:nvPicPr>
          <p:cNvPr id="99" name="Google Shape;99;p8"/>
          <p:cNvPicPr preferRelativeResize="0"/>
          <p:nvPr/>
        </p:nvPicPr>
        <p:blipFill rotWithShape="1">
          <a:blip r:embed="rId3">
            <a:alphaModFix/>
          </a:blip>
          <a:srcRect b="0" l="0" r="0" t="0"/>
          <a:stretch/>
        </p:blipFill>
        <p:spPr>
          <a:xfrm>
            <a:off x="0" y="0"/>
            <a:ext cx="12191987" cy="6858000"/>
          </a:xfrm>
          <a:prstGeom prst="rect">
            <a:avLst/>
          </a:prstGeom>
          <a:noFill/>
          <a:ln>
            <a:noFill/>
          </a:ln>
        </p:spPr>
      </p:pic>
      <p:sp>
        <p:nvSpPr>
          <p:cNvPr id="100" name="Google Shape;100;p8"/>
          <p:cNvSpPr txBox="1"/>
          <p:nvPr/>
        </p:nvSpPr>
        <p:spPr>
          <a:xfrm>
            <a:off x="0" y="623297"/>
            <a:ext cx="6278179" cy="1128538"/>
          </a:xfrm>
          <a:prstGeom prst="rect">
            <a:avLst/>
          </a:prstGeom>
          <a:noFill/>
          <a:ln>
            <a:noFill/>
          </a:ln>
          <a:effectLst>
            <a:outerShdw blurRad="57150" rotWithShape="0" algn="bl" dir="1440000" dist="19050">
              <a:srgbClr val="000000">
                <a:alpha val="89411"/>
              </a:srgbClr>
            </a:outerShdw>
          </a:effectLst>
        </p:spPr>
        <p:txBody>
          <a:bodyPr anchorCtr="0" anchor="t" bIns="121900" lIns="121900" spcFirstLastPara="1" rIns="121900" wrap="square" tIns="121900">
            <a:spAutoFit/>
          </a:bodyPr>
          <a:lstStyle/>
          <a:p>
            <a:pPr indent="0" lvl="0" marL="0" marR="0" rtl="0" algn="l">
              <a:lnSpc>
                <a:spcPct val="115000"/>
              </a:lnSpc>
              <a:spcBef>
                <a:spcPts val="1600"/>
              </a:spcBef>
              <a:spcAft>
                <a:spcPts val="1600"/>
              </a:spcAft>
              <a:buNone/>
            </a:pPr>
            <a:r>
              <a:rPr b="1" i="0" lang="en-US" sz="2667" u="none" cap="none" strike="noStrike">
                <a:solidFill>
                  <a:srgbClr val="FFFFFF"/>
                </a:solidFill>
                <a:latin typeface="Calibri"/>
                <a:ea typeface="Calibri"/>
                <a:cs typeface="Calibri"/>
                <a:sym typeface="Calibri"/>
              </a:rPr>
              <a:t>        Read and Discuss </a:t>
            </a:r>
            <a:endParaRPr b="1" i="0" sz="2667" u="none" cap="none" strike="noStrike">
              <a:solidFill>
                <a:srgbClr val="FFFFFF"/>
              </a:solidFill>
              <a:latin typeface="Calibri"/>
              <a:ea typeface="Calibri"/>
              <a:cs typeface="Calibri"/>
              <a:sym typeface="Calibri"/>
            </a:endParaRPr>
          </a:p>
        </p:txBody>
      </p:sp>
      <p:sp>
        <p:nvSpPr>
          <p:cNvPr id="101" name="Google Shape;101;p8"/>
          <p:cNvSpPr txBox="1"/>
          <p:nvPr/>
        </p:nvSpPr>
        <p:spPr>
          <a:xfrm>
            <a:off x="840821" y="2056778"/>
            <a:ext cx="10510345" cy="861720"/>
          </a:xfrm>
          <a:prstGeom prst="rect">
            <a:avLst/>
          </a:prstGeom>
          <a:noFill/>
          <a:ln>
            <a:noFill/>
          </a:ln>
        </p:spPr>
        <p:txBody>
          <a:bodyPr anchorCtr="0" anchor="t" bIns="60925" lIns="121900" spcFirstLastPara="1" rIns="121900" wrap="square" tIns="60925">
            <a:spAutoFit/>
          </a:bodyPr>
          <a:lstStyle/>
          <a:p>
            <a:pPr indent="0" lvl="0" marL="0" marR="0" rtl="0" algn="l">
              <a:spcBef>
                <a:spcPts val="0"/>
              </a:spcBef>
              <a:spcAft>
                <a:spcPts val="0"/>
              </a:spcAft>
              <a:buNone/>
            </a:pPr>
            <a:r>
              <a:t/>
            </a:r>
            <a:endParaRPr b="0" i="0" sz="240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t/>
            </a:r>
            <a:endParaRPr b="0" i="0" sz="2400" u="none" cap="none" strike="noStrike">
              <a:solidFill>
                <a:srgbClr val="000000"/>
              </a:solidFill>
              <a:latin typeface="Calibri"/>
              <a:ea typeface="Calibri"/>
              <a:cs typeface="Calibri"/>
              <a:sym typeface="Calibri"/>
            </a:endParaRPr>
          </a:p>
        </p:txBody>
      </p:sp>
      <p:sp>
        <p:nvSpPr>
          <p:cNvPr id="102" name="Google Shape;102;p8"/>
          <p:cNvSpPr txBox="1"/>
          <p:nvPr/>
        </p:nvSpPr>
        <p:spPr>
          <a:xfrm>
            <a:off x="1058042" y="2486129"/>
            <a:ext cx="9305159" cy="2134312"/>
          </a:xfrm>
          <a:prstGeom prst="rect">
            <a:avLst/>
          </a:prstGeom>
          <a:noFill/>
          <a:ln>
            <a:noFill/>
          </a:ln>
        </p:spPr>
        <p:txBody>
          <a:bodyPr anchorCtr="0" anchor="t" bIns="60925" lIns="121900" spcFirstLastPara="1" rIns="121900" wrap="square" tIns="60925">
            <a:spAutoFit/>
          </a:bodyPr>
          <a:lstStyle/>
          <a:p>
            <a:pPr indent="0" lvl="0" marL="0" marR="0" rtl="0" algn="l">
              <a:spcBef>
                <a:spcPts val="0"/>
              </a:spcBef>
              <a:spcAft>
                <a:spcPts val="0"/>
              </a:spcAft>
              <a:buNone/>
            </a:pPr>
            <a:r>
              <a:rPr b="0" i="0" lang="en-US" sz="1867" u="none" cap="none" strike="noStrike">
                <a:solidFill>
                  <a:srgbClr val="000000"/>
                </a:solidFill>
                <a:latin typeface="Arial"/>
                <a:ea typeface="Arial"/>
                <a:cs typeface="Arial"/>
                <a:sym typeface="Arial"/>
              </a:rPr>
              <a:t>1. Reading:</a:t>
            </a:r>
            <a:endParaRPr b="0" i="0" sz="1867"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867" u="none" cap="none" strike="noStrike">
                <a:solidFill>
                  <a:srgbClr val="000000"/>
                </a:solidFill>
                <a:latin typeface="Arial"/>
                <a:ea typeface="Arial"/>
                <a:cs typeface="Arial"/>
                <a:sym typeface="Arial"/>
              </a:rPr>
              <a:t>   - Read the article "Ireland Remembers How 19th-century Aid from Ottoman Sultan Changed Fate of Thousands" together as a class.</a:t>
            </a:r>
            <a:endParaRPr b="0" i="0" sz="1867"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t/>
            </a:r>
            <a:endParaRPr b="0" i="0" sz="1867"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867" u="none" cap="none" strike="noStrike">
                <a:solidFill>
                  <a:srgbClr val="000000"/>
                </a:solidFill>
                <a:latin typeface="Arial"/>
                <a:ea typeface="Arial"/>
                <a:cs typeface="Arial"/>
                <a:sym typeface="Arial"/>
              </a:rPr>
              <a:t>2. Discussion:</a:t>
            </a:r>
            <a:endParaRPr b="0" i="0" sz="1867"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867" u="none" cap="none" strike="noStrike">
                <a:solidFill>
                  <a:srgbClr val="000000"/>
                </a:solidFill>
                <a:latin typeface="Arial"/>
                <a:ea typeface="Arial"/>
                <a:cs typeface="Arial"/>
                <a:sym typeface="Arial"/>
              </a:rPr>
              <a:t>   - Have a class discussion about the key points in the article. Discuss the historical context, reasons for the Sultan's aid, and the impact it had on Ireland.</a:t>
            </a:r>
            <a:endParaRPr b="0" i="0" sz="1867"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pic>
        <p:nvPicPr>
          <p:cNvPr id="107" name="Google Shape;107;p9"/>
          <p:cNvPicPr preferRelativeResize="0"/>
          <p:nvPr/>
        </p:nvPicPr>
        <p:blipFill rotWithShape="1">
          <a:blip r:embed="rId3">
            <a:alphaModFix/>
          </a:blip>
          <a:srcRect b="0" l="0" r="0" t="0"/>
          <a:stretch/>
        </p:blipFill>
        <p:spPr>
          <a:xfrm>
            <a:off x="0" y="0"/>
            <a:ext cx="12191987" cy="6858000"/>
          </a:xfrm>
          <a:prstGeom prst="rect">
            <a:avLst/>
          </a:prstGeom>
          <a:noFill/>
          <a:ln>
            <a:noFill/>
          </a:ln>
        </p:spPr>
      </p:pic>
      <p:sp>
        <p:nvSpPr>
          <p:cNvPr id="108" name="Google Shape;108;p9"/>
          <p:cNvSpPr txBox="1"/>
          <p:nvPr/>
        </p:nvSpPr>
        <p:spPr>
          <a:xfrm>
            <a:off x="0" y="623297"/>
            <a:ext cx="6278179" cy="1128538"/>
          </a:xfrm>
          <a:prstGeom prst="rect">
            <a:avLst/>
          </a:prstGeom>
          <a:noFill/>
          <a:ln>
            <a:noFill/>
          </a:ln>
          <a:effectLst>
            <a:outerShdw blurRad="57150" rotWithShape="0" algn="bl" dir="1440000" dist="19050">
              <a:srgbClr val="000000">
                <a:alpha val="89411"/>
              </a:srgbClr>
            </a:outerShdw>
          </a:effectLst>
        </p:spPr>
        <p:txBody>
          <a:bodyPr anchorCtr="0" anchor="t" bIns="121900" lIns="121900" spcFirstLastPara="1" rIns="121900" wrap="square" tIns="121900">
            <a:spAutoFit/>
          </a:bodyPr>
          <a:lstStyle/>
          <a:p>
            <a:pPr indent="0" lvl="0" marL="0" marR="0" rtl="0" algn="l">
              <a:lnSpc>
                <a:spcPct val="115000"/>
              </a:lnSpc>
              <a:spcBef>
                <a:spcPts val="1600"/>
              </a:spcBef>
              <a:spcAft>
                <a:spcPts val="1600"/>
              </a:spcAft>
              <a:buNone/>
            </a:pPr>
            <a:r>
              <a:rPr b="1" i="0" lang="en-US" sz="2667" u="none" cap="none" strike="noStrike">
                <a:solidFill>
                  <a:srgbClr val="FFFFFF"/>
                </a:solidFill>
                <a:latin typeface="Calibri"/>
                <a:ea typeface="Calibri"/>
                <a:cs typeface="Calibri"/>
                <a:sym typeface="Calibri"/>
              </a:rPr>
              <a:t>        Group work </a:t>
            </a:r>
            <a:endParaRPr b="1" i="0" sz="2667" u="none" cap="none" strike="noStrike">
              <a:solidFill>
                <a:srgbClr val="FFFFFF"/>
              </a:solidFill>
              <a:latin typeface="Calibri"/>
              <a:ea typeface="Calibri"/>
              <a:cs typeface="Calibri"/>
              <a:sym typeface="Calibri"/>
            </a:endParaRPr>
          </a:p>
        </p:txBody>
      </p:sp>
      <p:sp>
        <p:nvSpPr>
          <p:cNvPr id="109" name="Google Shape;109;p9"/>
          <p:cNvSpPr txBox="1"/>
          <p:nvPr/>
        </p:nvSpPr>
        <p:spPr>
          <a:xfrm>
            <a:off x="651642" y="2103256"/>
            <a:ext cx="10510345" cy="861720"/>
          </a:xfrm>
          <a:prstGeom prst="rect">
            <a:avLst/>
          </a:prstGeom>
          <a:noFill/>
          <a:ln>
            <a:noFill/>
          </a:ln>
        </p:spPr>
        <p:txBody>
          <a:bodyPr anchorCtr="0" anchor="t" bIns="60925" lIns="121900" spcFirstLastPara="1" rIns="121900" wrap="square" tIns="60925">
            <a:spAutoFit/>
          </a:bodyPr>
          <a:lstStyle/>
          <a:p>
            <a:pPr indent="0" lvl="0" marL="0" marR="0" rtl="0" algn="l">
              <a:spcBef>
                <a:spcPts val="0"/>
              </a:spcBef>
              <a:spcAft>
                <a:spcPts val="0"/>
              </a:spcAft>
              <a:buNone/>
            </a:pPr>
            <a:r>
              <a:t/>
            </a:r>
            <a:endParaRPr b="0" i="0" sz="240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t/>
            </a:r>
            <a:endParaRPr b="0" i="0" sz="2400" u="none" cap="none" strike="noStrike">
              <a:solidFill>
                <a:srgbClr val="000000"/>
              </a:solidFill>
              <a:latin typeface="Calibri"/>
              <a:ea typeface="Calibri"/>
              <a:cs typeface="Calibri"/>
              <a:sym typeface="Calibri"/>
            </a:endParaRPr>
          </a:p>
        </p:txBody>
      </p:sp>
      <p:sp>
        <p:nvSpPr>
          <p:cNvPr id="110" name="Google Shape;110;p9"/>
          <p:cNvSpPr txBox="1"/>
          <p:nvPr/>
        </p:nvSpPr>
        <p:spPr>
          <a:xfrm>
            <a:off x="1122449" y="2631191"/>
            <a:ext cx="9772693" cy="2709085"/>
          </a:xfrm>
          <a:prstGeom prst="rect">
            <a:avLst/>
          </a:prstGeom>
          <a:noFill/>
          <a:ln>
            <a:noFill/>
          </a:ln>
        </p:spPr>
        <p:txBody>
          <a:bodyPr anchorCtr="0" anchor="t" bIns="60925" lIns="121900" spcFirstLastPara="1" rIns="121900" wrap="square" tIns="60925">
            <a:spAutoFit/>
          </a:bodyPr>
          <a:lstStyle/>
          <a:p>
            <a:pPr indent="0" lvl="0" marL="0" marR="0" rtl="0" algn="l">
              <a:spcBef>
                <a:spcPts val="0"/>
              </a:spcBef>
              <a:spcAft>
                <a:spcPts val="0"/>
              </a:spcAft>
              <a:buNone/>
            </a:pPr>
            <a:r>
              <a:rPr b="0" i="0" lang="en-US" sz="1867" u="none" cap="none" strike="noStrike">
                <a:solidFill>
                  <a:srgbClr val="000000"/>
                </a:solidFill>
                <a:latin typeface="Arial"/>
                <a:ea typeface="Arial"/>
                <a:cs typeface="Arial"/>
                <a:sym typeface="Arial"/>
              </a:rPr>
              <a:t>3. Group Activity: Perspectives</a:t>
            </a:r>
            <a:endParaRPr b="0" i="0" sz="1867"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t/>
            </a:r>
            <a:endParaRPr b="0" i="0" sz="1867"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None/>
            </a:pPr>
            <a:r>
              <a:rPr b="0" i="0" lang="en-US" sz="1867" u="none" cap="none" strike="noStrike">
                <a:solidFill>
                  <a:srgbClr val="000000"/>
                </a:solidFill>
                <a:latin typeface="Arial"/>
                <a:ea typeface="Arial"/>
                <a:cs typeface="Arial"/>
                <a:sym typeface="Arial"/>
              </a:rPr>
              <a:t>     - Group 1: Irish Citizens who received aid.</a:t>
            </a:r>
            <a:endParaRPr b="0" i="0" sz="1867"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None/>
            </a:pPr>
            <a:r>
              <a:rPr b="0" i="0" lang="en-US" sz="1867" u="none" cap="none" strike="noStrike">
                <a:solidFill>
                  <a:srgbClr val="000000"/>
                </a:solidFill>
                <a:latin typeface="Arial"/>
                <a:ea typeface="Arial"/>
                <a:cs typeface="Arial"/>
                <a:sym typeface="Arial"/>
              </a:rPr>
              <a:t>     - Group 2: Ottoman officials involved in providing aid.</a:t>
            </a:r>
            <a:endParaRPr b="0" i="0" sz="1867"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None/>
            </a:pPr>
            <a:r>
              <a:rPr b="0" i="0" lang="en-US" sz="1867" u="none" cap="none" strike="noStrike">
                <a:solidFill>
                  <a:srgbClr val="000000"/>
                </a:solidFill>
                <a:latin typeface="Arial"/>
                <a:ea typeface="Arial"/>
                <a:cs typeface="Arial"/>
                <a:sym typeface="Arial"/>
              </a:rPr>
              <a:t>     - Group 3: British authorities' perspective.</a:t>
            </a:r>
            <a:endParaRPr b="0" i="0" sz="1867"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None/>
            </a:pPr>
            <a:r>
              <a:rPr b="0" i="0" lang="en-US" sz="1867" u="none" cap="none" strike="noStrike">
                <a:solidFill>
                  <a:srgbClr val="000000"/>
                </a:solidFill>
                <a:latin typeface="Arial"/>
                <a:ea typeface="Arial"/>
                <a:cs typeface="Arial"/>
                <a:sym typeface="Arial"/>
              </a:rPr>
              <a:t>     - Group 4: Modern historians reflecting on the event.</a:t>
            </a:r>
            <a:endParaRPr b="0" i="0" sz="1867"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pic>
        <p:nvPicPr>
          <p:cNvPr id="115" name="Google Shape;115;p10"/>
          <p:cNvPicPr preferRelativeResize="0"/>
          <p:nvPr/>
        </p:nvPicPr>
        <p:blipFill rotWithShape="1">
          <a:blip r:embed="rId3">
            <a:alphaModFix/>
          </a:blip>
          <a:srcRect b="0" l="0" r="0" t="0"/>
          <a:stretch/>
        </p:blipFill>
        <p:spPr>
          <a:xfrm>
            <a:off x="0" y="0"/>
            <a:ext cx="12191987" cy="6858000"/>
          </a:xfrm>
          <a:prstGeom prst="rect">
            <a:avLst/>
          </a:prstGeom>
          <a:noFill/>
          <a:ln>
            <a:noFill/>
          </a:ln>
        </p:spPr>
      </p:pic>
      <p:sp>
        <p:nvSpPr>
          <p:cNvPr id="116" name="Google Shape;116;p10"/>
          <p:cNvSpPr txBox="1"/>
          <p:nvPr/>
        </p:nvSpPr>
        <p:spPr>
          <a:xfrm>
            <a:off x="0" y="623296"/>
            <a:ext cx="6278179" cy="1081281"/>
          </a:xfrm>
          <a:prstGeom prst="rect">
            <a:avLst/>
          </a:prstGeom>
          <a:noFill/>
          <a:ln>
            <a:noFill/>
          </a:ln>
          <a:effectLst>
            <a:outerShdw blurRad="57150" rotWithShape="0" algn="bl" dir="1440000" dist="19050">
              <a:srgbClr val="000000">
                <a:alpha val="89411"/>
              </a:srgbClr>
            </a:outerShdw>
          </a:effectLst>
        </p:spPr>
        <p:txBody>
          <a:bodyPr anchorCtr="0" anchor="t" bIns="121900" lIns="121900" spcFirstLastPara="1" rIns="121900" wrap="square" tIns="121900">
            <a:spAutoFit/>
          </a:bodyPr>
          <a:lstStyle/>
          <a:p>
            <a:pPr indent="0" lvl="0" marL="0" marR="0" rtl="0" algn="l">
              <a:lnSpc>
                <a:spcPct val="115000"/>
              </a:lnSpc>
              <a:spcBef>
                <a:spcPts val="1600"/>
              </a:spcBef>
              <a:spcAft>
                <a:spcPts val="1600"/>
              </a:spcAft>
              <a:buNone/>
            </a:pPr>
            <a:r>
              <a:rPr b="1" i="0" lang="en-US" sz="2400" u="none" cap="none" strike="noStrike">
                <a:solidFill>
                  <a:srgbClr val="FFFFFF"/>
                </a:solidFill>
                <a:latin typeface="Calibri"/>
                <a:ea typeface="Calibri"/>
                <a:cs typeface="Calibri"/>
                <a:sym typeface="Calibri"/>
              </a:rPr>
              <a:t>        Prophetic guidance for the Muslim Ruler </a:t>
            </a:r>
            <a:endParaRPr b="1" i="0" sz="2400" u="none" cap="none" strike="noStrike">
              <a:solidFill>
                <a:srgbClr val="FFFFFF"/>
              </a:solidFill>
              <a:latin typeface="Calibri"/>
              <a:ea typeface="Calibri"/>
              <a:cs typeface="Calibri"/>
              <a:sym typeface="Calibri"/>
            </a:endParaRPr>
          </a:p>
        </p:txBody>
      </p:sp>
      <p:sp>
        <p:nvSpPr>
          <p:cNvPr id="117" name="Google Shape;117;p10"/>
          <p:cNvSpPr txBox="1"/>
          <p:nvPr/>
        </p:nvSpPr>
        <p:spPr>
          <a:xfrm>
            <a:off x="651642" y="2103256"/>
            <a:ext cx="10510345" cy="861720"/>
          </a:xfrm>
          <a:prstGeom prst="rect">
            <a:avLst/>
          </a:prstGeom>
          <a:noFill/>
          <a:ln>
            <a:noFill/>
          </a:ln>
        </p:spPr>
        <p:txBody>
          <a:bodyPr anchorCtr="0" anchor="t" bIns="60925" lIns="121900" spcFirstLastPara="1" rIns="121900" wrap="square" tIns="60925">
            <a:spAutoFit/>
          </a:bodyPr>
          <a:lstStyle/>
          <a:p>
            <a:pPr indent="0" lvl="0" marL="0" marR="0" rtl="0" algn="l">
              <a:spcBef>
                <a:spcPts val="0"/>
              </a:spcBef>
              <a:spcAft>
                <a:spcPts val="0"/>
              </a:spcAft>
              <a:buNone/>
            </a:pPr>
            <a:r>
              <a:t/>
            </a:r>
            <a:endParaRPr b="0" i="0" sz="240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t/>
            </a:r>
            <a:endParaRPr b="0" i="0" sz="2400" u="none" cap="none" strike="noStrike">
              <a:solidFill>
                <a:srgbClr val="000000"/>
              </a:solidFill>
              <a:latin typeface="Calibri"/>
              <a:ea typeface="Calibri"/>
              <a:cs typeface="Calibri"/>
              <a:sym typeface="Calibri"/>
            </a:endParaRPr>
          </a:p>
        </p:txBody>
      </p:sp>
      <p:sp>
        <p:nvSpPr>
          <p:cNvPr id="118" name="Google Shape;118;p10"/>
          <p:cNvSpPr txBox="1"/>
          <p:nvPr/>
        </p:nvSpPr>
        <p:spPr>
          <a:xfrm>
            <a:off x="904240" y="2375066"/>
            <a:ext cx="9772693" cy="697701"/>
          </a:xfrm>
          <a:prstGeom prst="rect">
            <a:avLst/>
          </a:prstGeom>
          <a:noFill/>
          <a:ln>
            <a:noFill/>
          </a:ln>
        </p:spPr>
        <p:txBody>
          <a:bodyPr anchorCtr="0" anchor="t" bIns="60925" lIns="121900" spcFirstLastPara="1" rIns="121900" wrap="square" tIns="60925">
            <a:spAutoFit/>
          </a:bodyPr>
          <a:lstStyle/>
          <a:p>
            <a:pPr indent="0" lvl="0" marL="0" marR="0" rtl="0" algn="l">
              <a:spcBef>
                <a:spcPts val="0"/>
              </a:spcBef>
              <a:spcAft>
                <a:spcPts val="0"/>
              </a:spcAft>
              <a:buNone/>
            </a:pPr>
            <a:r>
              <a:t/>
            </a:r>
            <a:endParaRPr b="0" i="0" sz="1867"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867" u="none" cap="none" strike="noStrike">
                <a:solidFill>
                  <a:srgbClr val="000000"/>
                </a:solidFill>
                <a:latin typeface="Arial"/>
                <a:ea typeface="Arial"/>
                <a:cs typeface="Arial"/>
                <a:sym typeface="Arial"/>
              </a:rPr>
              <a:t>    </a:t>
            </a:r>
            <a:endParaRPr b="0" i="0" sz="1867" u="none" cap="none" strike="noStrike">
              <a:solidFill>
                <a:srgbClr val="000000"/>
              </a:solidFill>
              <a:latin typeface="Arial"/>
              <a:ea typeface="Arial"/>
              <a:cs typeface="Arial"/>
              <a:sym typeface="Arial"/>
            </a:endParaRPr>
          </a:p>
        </p:txBody>
      </p:sp>
      <p:graphicFrame>
        <p:nvGraphicFramePr>
          <p:cNvPr id="119" name="Google Shape;119;p10"/>
          <p:cNvGraphicFramePr/>
          <p:nvPr/>
        </p:nvGraphicFramePr>
        <p:xfrm>
          <a:off x="546947" y="2510859"/>
          <a:ext cx="3000000" cy="3000000"/>
        </p:xfrm>
        <a:graphic>
          <a:graphicData uri="http://schemas.openxmlformats.org/drawingml/2006/table">
            <a:tbl>
              <a:tblPr>
                <a:noFill/>
                <a:tableStyleId>{892AC93C-C873-41E6-BC86-AF084ED3B9A8}</a:tableStyleId>
              </a:tblPr>
              <a:tblGrid>
                <a:gridCol w="9553025"/>
              </a:tblGrid>
              <a:tr h="2665975">
                <a:tc>
                  <a:txBody>
                    <a:bodyPr/>
                    <a:lstStyle/>
                    <a:p>
                      <a:pPr indent="0" lvl="0" marL="0" marR="0" rtl="0" algn="l">
                        <a:lnSpc>
                          <a:spcPct val="115000"/>
                        </a:lnSpc>
                        <a:spcBef>
                          <a:spcPts val="0"/>
                        </a:spcBef>
                        <a:spcAft>
                          <a:spcPts val="0"/>
                        </a:spcAft>
                        <a:buClr>
                          <a:srgbClr val="000000"/>
                        </a:buClr>
                        <a:buSzPts val="2400"/>
                        <a:buFont typeface="Arial"/>
                        <a:buNone/>
                      </a:pPr>
                      <a:r>
                        <a:rPr b="1" lang="en-US" sz="2400" u="none" cap="none" strike="noStrike">
                          <a:latin typeface="Calibri"/>
                          <a:ea typeface="Calibri"/>
                          <a:cs typeface="Calibri"/>
                          <a:sym typeface="Calibri"/>
                        </a:rPr>
                        <a:t>Written Assignment Reflection on Leadership Responsibilities in Islam</a:t>
                      </a:r>
                      <a:endParaRPr b="1" sz="2500" u="none" cap="none" strike="noStrike"/>
                    </a:p>
                    <a:p>
                      <a:pPr indent="0" lvl="0" marL="0" marR="0" rtl="0" algn="l">
                        <a:lnSpc>
                          <a:spcPct val="115000"/>
                        </a:lnSpc>
                        <a:spcBef>
                          <a:spcPts val="1000"/>
                        </a:spcBef>
                        <a:spcAft>
                          <a:spcPts val="0"/>
                        </a:spcAft>
                        <a:buClr>
                          <a:srgbClr val="000000"/>
                        </a:buClr>
                        <a:buSzPts val="2400"/>
                        <a:buFont typeface="Arial"/>
                        <a:buNone/>
                      </a:pPr>
                      <a:r>
                        <a:rPr lang="en-US" sz="2400" u="none" cap="none" strike="noStrike">
                          <a:latin typeface="Calibri"/>
                          <a:ea typeface="Calibri"/>
                          <a:cs typeface="Calibri"/>
                          <a:sym typeface="Calibri"/>
                        </a:rPr>
                        <a:t>Write a reflection essay discussing the key principles of leadership responsibilities based on the provided Hadith. Consider the roles of leaders, the concept of guardianship, and the qualities that make a leader deserving of Paradise. Provide examples from everyday life or historical contexts to support your reflections.</a:t>
                      </a:r>
                      <a:endParaRPr sz="2500" u="none" cap="none" strike="noStrike"/>
                    </a:p>
                  </a:txBody>
                  <a:tcPr marT="0" marB="0" marR="152400" marL="1524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pic>
        <p:nvPicPr>
          <p:cNvPr id="124" name="Google Shape;124;p11"/>
          <p:cNvPicPr preferRelativeResize="0"/>
          <p:nvPr/>
        </p:nvPicPr>
        <p:blipFill rotWithShape="1">
          <a:blip r:embed="rId3">
            <a:alphaModFix/>
          </a:blip>
          <a:srcRect b="0" l="0" r="0" t="0"/>
          <a:stretch/>
        </p:blipFill>
        <p:spPr>
          <a:xfrm>
            <a:off x="0" y="1"/>
            <a:ext cx="12192000" cy="6858007"/>
          </a:xfrm>
          <a:prstGeom prst="rect">
            <a:avLst/>
          </a:prstGeom>
          <a:noFill/>
          <a:ln>
            <a:noFill/>
          </a:ln>
        </p:spPr>
      </p:pic>
      <p:sp>
        <p:nvSpPr>
          <p:cNvPr id="125" name="Google Shape;125;p11"/>
          <p:cNvSpPr txBox="1"/>
          <p:nvPr>
            <p:ph type="title"/>
          </p:nvPr>
        </p:nvSpPr>
        <p:spPr>
          <a:xfrm>
            <a:off x="354000" y="1644233"/>
            <a:ext cx="5393600" cy="1976400"/>
          </a:xfrm>
          <a:prstGeom prst="rect">
            <a:avLst/>
          </a:prstGeom>
          <a:noFill/>
          <a:ln>
            <a:noFill/>
          </a:ln>
        </p:spPr>
        <p:txBody>
          <a:bodyPr anchorCtr="0" anchor="b" bIns="121900" lIns="121900" spcFirstLastPara="1" rIns="121900" wrap="square" tIns="121900">
            <a:normAutofit/>
          </a:bodyPr>
          <a:lstStyle/>
          <a:p>
            <a:pPr indent="0" lvl="0" marL="0" rtl="0" algn="ctr">
              <a:lnSpc>
                <a:spcPct val="100000"/>
              </a:lnSpc>
              <a:spcBef>
                <a:spcPts val="0"/>
              </a:spcBef>
              <a:spcAft>
                <a:spcPts val="0"/>
              </a:spcAft>
              <a:buSzPts val="4200"/>
              <a:buNone/>
            </a:pPr>
            <a:r>
              <a:rPr lang="en-US"/>
              <a:t>Conclusion </a:t>
            </a:r>
            <a:endParaRPr/>
          </a:p>
        </p:txBody>
      </p:sp>
      <p:sp>
        <p:nvSpPr>
          <p:cNvPr id="126" name="Google Shape;126;p11"/>
          <p:cNvSpPr txBox="1"/>
          <p:nvPr>
            <p:ph idx="2" type="body"/>
          </p:nvPr>
        </p:nvSpPr>
        <p:spPr>
          <a:xfrm>
            <a:off x="6586000" y="965433"/>
            <a:ext cx="5116000" cy="4926800"/>
          </a:xfrm>
          <a:prstGeom prst="rect">
            <a:avLst/>
          </a:prstGeom>
          <a:noFill/>
          <a:ln>
            <a:noFill/>
          </a:ln>
        </p:spPr>
        <p:txBody>
          <a:bodyPr anchorCtr="0" anchor="ctr" bIns="121900" lIns="121900" spcFirstLastPara="1" rIns="121900" wrap="square" tIns="121900">
            <a:normAutofit lnSpcReduction="10000"/>
          </a:bodyPr>
          <a:lstStyle/>
          <a:p>
            <a:pPr indent="0" lvl="0" marL="0" rtl="0" algn="l">
              <a:lnSpc>
                <a:spcPct val="100000"/>
              </a:lnSpc>
              <a:spcBef>
                <a:spcPts val="0"/>
              </a:spcBef>
              <a:spcAft>
                <a:spcPts val="0"/>
              </a:spcAft>
              <a:buSzPts val="1100"/>
              <a:buNone/>
            </a:pPr>
            <a:r>
              <a:rPr lang="en-US" sz="2400">
                <a:solidFill>
                  <a:srgbClr val="000000"/>
                </a:solidFill>
                <a:latin typeface="Calibri"/>
                <a:ea typeface="Calibri"/>
                <a:cs typeface="Calibri"/>
                <a:sym typeface="Calibri"/>
              </a:rPr>
              <a:t>How does the Hadith teach us that every individual, whether leading or belonging to a family, is entrusted with responsibilities? </a:t>
            </a:r>
            <a:endParaRPr sz="2400">
              <a:solidFill>
                <a:srgbClr val="000000"/>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sz="2400">
              <a:solidFill>
                <a:srgbClr val="000000"/>
              </a:solidFill>
              <a:latin typeface="Calibri"/>
              <a:ea typeface="Calibri"/>
              <a:cs typeface="Calibri"/>
              <a:sym typeface="Calibri"/>
            </a:endParaRPr>
          </a:p>
          <a:p>
            <a:pPr indent="0" lvl="0" marL="0" rtl="0" algn="l">
              <a:lnSpc>
                <a:spcPct val="100000"/>
              </a:lnSpc>
              <a:spcBef>
                <a:spcPts val="0"/>
              </a:spcBef>
              <a:spcAft>
                <a:spcPts val="0"/>
              </a:spcAft>
              <a:buSzPts val="1100"/>
              <a:buNone/>
            </a:pPr>
            <a:r>
              <a:rPr lang="en-US" sz="2400">
                <a:solidFill>
                  <a:srgbClr val="000000"/>
                </a:solidFill>
                <a:latin typeface="Calibri"/>
                <a:ea typeface="Calibri"/>
                <a:cs typeface="Calibri"/>
                <a:sym typeface="Calibri"/>
              </a:rPr>
              <a:t>Why does Islam stress the importance of accountability, sincere service and striving for the welfare of the community? </a:t>
            </a:r>
            <a:endParaRPr sz="2400">
              <a:solidFill>
                <a:srgbClr val="000000"/>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sz="2400">
              <a:solidFill>
                <a:srgbClr val="000000"/>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US" sz="2400">
                <a:solidFill>
                  <a:srgbClr val="000000"/>
                </a:solidFill>
                <a:latin typeface="Calibri"/>
                <a:ea typeface="Calibri"/>
                <a:cs typeface="Calibri"/>
                <a:sym typeface="Calibri"/>
              </a:rPr>
              <a:t>How would a just leadership ease the problems of Palestine and the world at large?</a:t>
            </a:r>
            <a:endParaRPr>
              <a:solidFill>
                <a:schemeClr val="dk1"/>
              </a:solidFill>
            </a:endParaRPr>
          </a:p>
        </p:txBody>
      </p:sp>
    </p:spTree>
  </p:cSld>
  <p:clrMapOvr>
    <a:masterClrMapping/>
  </p:clrMapOvr>
  <p:transition spd="slow">
    <p:push/>
  </p:transition>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2024-03-19T21:58:29Z</dcterms:created>
  <dc:creator>uzma ahmed</dc:creator>
</cp:coreProperties>
</file>