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embeddedFontLst>
    <p:embeddedFont>
      <p:font typeface="League Spartan"/>
      <p:regular r:id="rId44"/>
      <p:bold r:id="rId45"/>
    </p:embeddedFont>
    <p:embeddedFont>
      <p:font typeface="Poppins"/>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DE91FD2-2C66-476B-802A-1F729F53CA23}">
  <a:tblStyle styleId="{BDE91FD2-2C66-476B-802A-1F729F53CA23}"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LeagueSpartan-regular.fntdata"/><Relationship Id="rId43" Type="http://schemas.openxmlformats.org/officeDocument/2006/relationships/slide" Target="slides/slide37.xml"/><Relationship Id="rId46" Type="http://schemas.openxmlformats.org/officeDocument/2006/relationships/font" Target="fonts/Poppins-regular.fntdata"/><Relationship Id="rId45" Type="http://schemas.openxmlformats.org/officeDocument/2006/relationships/font" Target="fonts/LeagueSpartan-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Poppins-italic.fntdata"/><Relationship Id="rId47" Type="http://schemas.openxmlformats.org/officeDocument/2006/relationships/font" Target="fonts/Poppins-bold.fntdata"/><Relationship Id="rId49" Type="http://schemas.openxmlformats.org/officeDocument/2006/relationships/font" Target="fonts/Poppi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 name="Google Shape;34;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 name="Google Shape;3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 name="Google Shape;4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 name="Google Shape;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Teacher note: What items do you see on this plate?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How would this strategy help ensure food security for all?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08081A"/>
                </a:solidFill>
              </a:rPr>
              <a:t>Allah's Messenger (ﷺ) said, "You see the believers as regards their being merciful among themselves and showing love among themselves and being kind, resembling one body, so that, if any part of the body is not well then the whole body shares the sleeplessness (insomnia) and fever with it."  </a:t>
            </a:r>
            <a:r>
              <a:rPr lang="en-US" sz="850">
                <a:latin typeface="Verdana"/>
                <a:ea typeface="Verdana"/>
                <a:cs typeface="Verdana"/>
                <a:sym typeface="Verdana"/>
              </a:rPr>
              <a:t> Sahih al-Bukhari 6011</a:t>
            </a:r>
            <a:endParaRPr sz="1050">
              <a:solidFill>
                <a:srgbClr val="08081A"/>
              </a:solidFill>
            </a:endParaRPr>
          </a:p>
        </p:txBody>
      </p:sp>
      <p:sp>
        <p:nvSpPr>
          <p:cNvPr id="190" name="Google Shape;190;p2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p2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3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p3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 name="Shape 13"/>
        <p:cNvGrpSpPr/>
        <p:nvPr/>
      </p:nvGrpSpPr>
      <p:grpSpPr>
        <a:xfrm>
          <a:off x="0" y="0"/>
          <a:ext cx="0" cy="0"/>
          <a:chOff x="0" y="0"/>
          <a:chExt cx="0" cy="0"/>
        </a:xfrm>
      </p:grpSpPr>
      <p:sp>
        <p:nvSpPr>
          <p:cNvPr id="14" name="Google Shape;14;p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6" name="Google Shape;16;p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 name="Google Shape;17;p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8" name="Google Shape;1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8" name="Shape 28"/>
        <p:cNvGrpSpPr/>
        <p:nvPr/>
      </p:nvGrpSpPr>
      <p:grpSpPr>
        <a:xfrm>
          <a:off x="0" y="0"/>
          <a:ext cx="0" cy="0"/>
          <a:chOff x="0" y="0"/>
          <a:chExt cx="0" cy="0"/>
        </a:xfrm>
      </p:grpSpPr>
      <p:sp>
        <p:nvSpPr>
          <p:cNvPr id="29" name="Google Shape;29;p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0" name="Google Shape;30;p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31" name="Google Shape;31;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image" Target="../media/image25.png"/><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hyperlink" Target="https://www.youtube.com/watch?v=6nlq5RxKkSU&amp;t=130s" TargetMode="External"/><Relationship Id="rId5" Type="http://schemas.openxmlformats.org/officeDocument/2006/relationships/hyperlink" Target="https://www.youtube.com/watch?v=VqDLtvF1qUk&amp;t=268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jp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jp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jp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jp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jpg"/><Relationship Id="rId4" Type="http://schemas.openxmlformats.org/officeDocument/2006/relationships/hyperlink" Target="https://www.youtube.com/watch?v=AEXU1s8U01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 name="Shape 35"/>
        <p:cNvGrpSpPr/>
        <p:nvPr/>
      </p:nvGrpSpPr>
      <p:grpSpPr>
        <a:xfrm>
          <a:off x="0" y="0"/>
          <a:ext cx="0" cy="0"/>
          <a:chOff x="0" y="0"/>
          <a:chExt cx="0" cy="0"/>
        </a:xfrm>
      </p:grpSpPr>
      <p:pic>
        <p:nvPicPr>
          <p:cNvPr id="36" name="Google Shape;36;p7"/>
          <p:cNvPicPr preferRelativeResize="0"/>
          <p:nvPr/>
        </p:nvPicPr>
        <p:blipFill rotWithShape="1">
          <a:blip r:embed="rId3">
            <a:alphaModFix/>
          </a:blip>
          <a:srcRect b="0" l="0" r="0" t="0"/>
          <a:stretch/>
        </p:blipFill>
        <p:spPr>
          <a:xfrm>
            <a:off x="1615440" y="990600"/>
            <a:ext cx="5604510" cy="2059332"/>
          </a:xfrm>
          <a:prstGeom prst="rect">
            <a:avLst/>
          </a:prstGeom>
          <a:solidFill>
            <a:srgbClr val="ECECEC"/>
          </a:solidFill>
          <a:ln cap="sq" cmpd="sng" w="1905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pic>
        <p:nvPicPr>
          <p:cNvPr id="41" name="Google Shape;41;p8"/>
          <p:cNvPicPr preferRelativeResize="0"/>
          <p:nvPr/>
        </p:nvPicPr>
        <p:blipFill rotWithShape="1">
          <a:blip r:embed="rId3">
            <a:alphaModFix/>
          </a:blip>
          <a:srcRect b="0" l="0" r="0" t="0"/>
          <a:stretch/>
        </p:blipFill>
        <p:spPr>
          <a:xfrm>
            <a:off x="0" y="0"/>
            <a:ext cx="9144038" cy="5143500"/>
          </a:xfrm>
          <a:prstGeom prst="rect">
            <a:avLst/>
          </a:prstGeom>
          <a:noFill/>
          <a:ln>
            <a:noFill/>
          </a:ln>
        </p:spPr>
      </p:pic>
      <p:sp>
        <p:nvSpPr>
          <p:cNvPr id="42" name="Google Shape;42;p8"/>
          <p:cNvSpPr txBox="1"/>
          <p:nvPr/>
        </p:nvSpPr>
        <p:spPr>
          <a:xfrm>
            <a:off x="4871545" y="1929926"/>
            <a:ext cx="3966648" cy="162503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0"/>
              </a:spcAft>
              <a:buClr>
                <a:srgbClr val="000000"/>
              </a:buClr>
              <a:buSzPts val="3200"/>
              <a:buFont typeface="Arial"/>
              <a:buNone/>
            </a:pPr>
            <a:r>
              <a:rPr b="1" i="0" lang="en-US" sz="3200" u="none" cap="none" strike="noStrike">
                <a:solidFill>
                  <a:srgbClr val="000000"/>
                </a:solidFill>
                <a:latin typeface="Poppins"/>
                <a:ea typeface="Poppins"/>
                <a:cs typeface="Poppins"/>
                <a:sym typeface="Poppins"/>
              </a:rPr>
              <a:t>Food security</a:t>
            </a:r>
            <a:endParaRPr b="0" i="0" sz="1400" u="none" cap="none" strike="noStrike">
              <a:solidFill>
                <a:srgbClr val="000000"/>
              </a:solidFill>
              <a:latin typeface="Arial"/>
              <a:ea typeface="Arial"/>
              <a:cs typeface="Arial"/>
              <a:sym typeface="Arial"/>
            </a:endParaRPr>
          </a:p>
          <a:p>
            <a:pPr indent="0" lvl="0" marL="0" marR="0" rtl="0" algn="ctr">
              <a:lnSpc>
                <a:spcPct val="115000"/>
              </a:lnSpc>
              <a:spcBef>
                <a:spcPts val="1200"/>
              </a:spcBef>
              <a:spcAft>
                <a:spcPts val="0"/>
              </a:spcAft>
              <a:buClr>
                <a:srgbClr val="000000"/>
              </a:buClr>
              <a:buSzPts val="3200"/>
              <a:buFont typeface="Arial"/>
              <a:buNone/>
            </a:pPr>
            <a:r>
              <a:rPr b="1" i="0" lang="en-US" sz="3200" u="none" cap="none" strike="noStrike">
                <a:solidFill>
                  <a:srgbClr val="000000"/>
                </a:solidFill>
                <a:latin typeface="Poppins"/>
                <a:ea typeface="Poppins"/>
                <a:cs typeface="Poppins"/>
                <a:sym typeface="Poppins"/>
              </a:rPr>
              <a:t>in Palestine </a:t>
            </a:r>
            <a:endParaRPr b="0" i="0" sz="3200" u="none" cap="none" strike="noStrike">
              <a:solidFill>
                <a:srgbClr val="000000"/>
              </a:solidFill>
              <a:latin typeface="Poppins"/>
              <a:ea typeface="Poppins"/>
              <a:cs typeface="Poppins"/>
              <a:sym typeface="Poppins"/>
            </a:endParaRPr>
          </a:p>
        </p:txBody>
      </p:sp>
      <p:pic>
        <p:nvPicPr>
          <p:cNvPr id="43" name="Google Shape;43;p8"/>
          <p:cNvPicPr preferRelativeResize="0"/>
          <p:nvPr/>
        </p:nvPicPr>
        <p:blipFill rotWithShape="1">
          <a:blip r:embed="rId4">
            <a:alphaModFix/>
          </a:blip>
          <a:srcRect b="0" l="0" r="0" t="0"/>
          <a:stretch/>
        </p:blipFill>
        <p:spPr>
          <a:xfrm>
            <a:off x="498961" y="0"/>
            <a:ext cx="3638732" cy="5143500"/>
          </a:xfrm>
          <a:prstGeom prst="rect">
            <a:avLst/>
          </a:prstGeom>
          <a:noFill/>
          <a:ln>
            <a:noFill/>
          </a:ln>
        </p:spPr>
      </p:pic>
      <p:sp>
        <p:nvSpPr>
          <p:cNvPr id="44" name="Google Shape;44;p8"/>
          <p:cNvSpPr/>
          <p:nvPr/>
        </p:nvSpPr>
        <p:spPr>
          <a:xfrm>
            <a:off x="2613892" y="4193309"/>
            <a:ext cx="1385454" cy="848591"/>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 name="Google Shape;45;p8"/>
          <p:cNvSpPr/>
          <p:nvPr/>
        </p:nvSpPr>
        <p:spPr>
          <a:xfrm>
            <a:off x="2613892" y="4193308"/>
            <a:ext cx="1385454" cy="848591"/>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6" name="Google Shape;46;p8"/>
          <p:cNvSpPr/>
          <p:nvPr/>
        </p:nvSpPr>
        <p:spPr>
          <a:xfrm>
            <a:off x="620324" y="4193308"/>
            <a:ext cx="737421" cy="848591"/>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pic>
        <p:nvPicPr>
          <p:cNvPr id="51" name="Google Shape;51;p9"/>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52" name="Google Shape;52;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US"/>
              <a:t>Lesson 1</a:t>
            </a:r>
            <a:endParaRPr/>
          </a:p>
        </p:txBody>
      </p:sp>
      <p:sp>
        <p:nvSpPr>
          <p:cNvPr id="53" name="Google Shape;53;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p>
            <a:pPr indent="-342900" lvl="0" marL="457200" rtl="0" algn="ctr">
              <a:lnSpc>
                <a:spcPct val="100000"/>
              </a:lnSpc>
              <a:spcBef>
                <a:spcPts val="0"/>
              </a:spcBef>
              <a:spcAft>
                <a:spcPts val="0"/>
              </a:spcAft>
              <a:buSzPts val="2100"/>
              <a:buNone/>
            </a:pPr>
            <a:r>
              <a:rPr lang="en-US">
                <a:solidFill>
                  <a:schemeClr val="dk1"/>
                </a:solidFill>
              </a:rPr>
              <a:t>Food Security from an Islamic Perspective</a:t>
            </a:r>
            <a:endParaRPr>
              <a:solidFill>
                <a:schemeClr val="dk1"/>
              </a:solidFill>
            </a:endParaRPr>
          </a:p>
        </p:txBody>
      </p:sp>
      <p:sp>
        <p:nvSpPr>
          <p:cNvPr id="54" name="Google Shape;54;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lnSpcReduction="20000"/>
          </a:bodyPr>
          <a:lstStyle/>
          <a:p>
            <a:pPr indent="0" lvl="0" marL="114300" rtl="0" algn="l">
              <a:lnSpc>
                <a:spcPct val="115000"/>
              </a:lnSpc>
              <a:spcBef>
                <a:spcPts val="0"/>
              </a:spcBef>
              <a:spcAft>
                <a:spcPts val="0"/>
              </a:spcAft>
              <a:buSzPts val="1800"/>
              <a:buNone/>
            </a:pPr>
            <a:r>
              <a:rPr b="1" lang="en-US">
                <a:solidFill>
                  <a:schemeClr val="dk1"/>
                </a:solidFill>
              </a:rPr>
              <a:t>Learning Objectives:  </a:t>
            </a:r>
            <a:endParaRPr/>
          </a:p>
          <a:p>
            <a:pPr indent="0" lvl="0" marL="114300" rtl="0" algn="l">
              <a:lnSpc>
                <a:spcPct val="115000"/>
              </a:lnSpc>
              <a:spcBef>
                <a:spcPts val="0"/>
              </a:spcBef>
              <a:spcAft>
                <a:spcPts val="0"/>
              </a:spcAft>
              <a:buSzPts val="1800"/>
              <a:buNone/>
            </a:pPr>
            <a:r>
              <a:rPr lang="en-US">
                <a:solidFill>
                  <a:schemeClr val="dk1"/>
                </a:solidFill>
              </a:rPr>
              <a:t>Learners will be able to:  </a:t>
            </a:r>
            <a:endParaRPr/>
          </a:p>
          <a:p>
            <a:pPr indent="-342900" lvl="0" marL="457200" rtl="0" algn="l">
              <a:lnSpc>
                <a:spcPct val="115000"/>
              </a:lnSpc>
              <a:spcBef>
                <a:spcPts val="0"/>
              </a:spcBef>
              <a:spcAft>
                <a:spcPts val="0"/>
              </a:spcAft>
              <a:buSzPts val="1800"/>
              <a:buChar char="●"/>
            </a:pPr>
            <a:r>
              <a:rPr lang="en-US">
                <a:solidFill>
                  <a:schemeClr val="dk1"/>
                </a:solidFill>
              </a:rPr>
              <a:t>Define that food is a basic right  from Islamic sources </a:t>
            </a:r>
            <a:endParaRPr/>
          </a:p>
          <a:p>
            <a:pPr indent="-342900" lvl="0" marL="457200" rtl="0" algn="l">
              <a:lnSpc>
                <a:spcPct val="115000"/>
              </a:lnSpc>
              <a:spcBef>
                <a:spcPts val="0"/>
              </a:spcBef>
              <a:spcAft>
                <a:spcPts val="0"/>
              </a:spcAft>
              <a:buSzPts val="1800"/>
              <a:buChar char="●"/>
            </a:pPr>
            <a:r>
              <a:rPr lang="en-US">
                <a:solidFill>
                  <a:schemeClr val="dk1"/>
                </a:solidFill>
              </a:rPr>
              <a:t>Understand the policies adopted by Prophet Muhammad (saw) to ensure food security in Madinah</a:t>
            </a:r>
            <a:endParaRPr/>
          </a:p>
          <a:p>
            <a:pPr indent="-342900" lvl="0" marL="457200" rtl="0" algn="l">
              <a:lnSpc>
                <a:spcPct val="115000"/>
              </a:lnSpc>
              <a:spcBef>
                <a:spcPts val="0"/>
              </a:spcBef>
              <a:spcAft>
                <a:spcPts val="0"/>
              </a:spcAft>
              <a:buSzPts val="1800"/>
              <a:buChar char="●"/>
            </a:pPr>
            <a:r>
              <a:rPr lang="en-US">
                <a:solidFill>
                  <a:schemeClr val="dk1"/>
                </a:solidFill>
              </a:rPr>
              <a:t>Discuss the collective responsibility in meeting the basic needs and rights of society.</a:t>
            </a:r>
            <a:endParaRPr/>
          </a:p>
          <a:p>
            <a:pPr indent="-228600" lvl="0" marL="457200" rtl="0" algn="l">
              <a:lnSpc>
                <a:spcPct val="115000"/>
              </a:lnSpc>
              <a:spcBef>
                <a:spcPts val="0"/>
              </a:spcBef>
              <a:spcAft>
                <a:spcPts val="0"/>
              </a:spcAft>
              <a:buSzPts val="1800"/>
              <a:buNone/>
            </a:pPr>
            <a:r>
              <a:t/>
            </a:r>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id="59" name="Google Shape;59;p10"/>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60" name="Google Shape;60;p10"/>
          <p:cNvSpPr txBox="1"/>
          <p:nvPr/>
        </p:nvSpPr>
        <p:spPr>
          <a:xfrm>
            <a:off x="430924" y="1453453"/>
            <a:ext cx="4246200" cy="2739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200"/>
              <a:buFont typeface="Arial"/>
              <a:buNone/>
            </a:pPr>
            <a:r>
              <a:rPr b="1" i="0" lang="en-US" sz="3200" u="none" cap="none" strike="noStrike">
                <a:solidFill>
                  <a:srgbClr val="00B050"/>
                </a:solidFill>
                <a:latin typeface="Calibri"/>
                <a:ea typeface="Calibri"/>
                <a:cs typeface="Calibri"/>
                <a:sym typeface="Calibri"/>
              </a:rPr>
              <a:t>What is food security?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Food security refers to the condition where all people, at all times, have access to sufficient, safe, and nutritious food that meets their dietary needs and food preferences for an active and healthy life.</a:t>
            </a:r>
            <a:endParaRPr b="0" i="0" sz="1400" u="none" cap="none" strike="noStrike">
              <a:solidFill>
                <a:srgbClr val="000000"/>
              </a:solidFill>
              <a:latin typeface="Arial"/>
              <a:ea typeface="Arial"/>
              <a:cs typeface="Arial"/>
              <a:sym typeface="Arial"/>
            </a:endParaRPr>
          </a:p>
        </p:txBody>
      </p:sp>
      <p:pic>
        <p:nvPicPr>
          <p:cNvPr id="61" name="Google Shape;61;p10"/>
          <p:cNvPicPr preferRelativeResize="0"/>
          <p:nvPr/>
        </p:nvPicPr>
        <p:blipFill rotWithShape="1">
          <a:blip r:embed="rId4">
            <a:alphaModFix/>
          </a:blip>
          <a:srcRect b="0" l="0" r="0" t="0"/>
          <a:stretch/>
        </p:blipFill>
        <p:spPr>
          <a:xfrm>
            <a:off x="5023123" y="1527285"/>
            <a:ext cx="3774855" cy="251657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xEl>
                                              <p:pRg end="0" st="0"/>
                                            </p:txEl>
                                          </p:spTgt>
                                        </p:tgtEl>
                                        <p:attrNameLst>
                                          <p:attrName>style.visibility</p:attrName>
                                        </p:attrNameLst>
                                      </p:cBhvr>
                                      <p:to>
                                        <p:strVal val="visible"/>
                                      </p:to>
                                    </p:set>
                                    <p:animEffect filter="fade" transition="in">
                                      <p:cBhvr>
                                        <p:cTn dur="1000"/>
                                        <p:tgtEl>
                                          <p:spTgt spid="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xEl>
                                              <p:pRg end="1" st="1"/>
                                            </p:txEl>
                                          </p:spTgt>
                                        </p:tgtEl>
                                        <p:attrNameLst>
                                          <p:attrName>style.visibility</p:attrName>
                                        </p:attrNameLst>
                                      </p:cBhvr>
                                      <p:to>
                                        <p:strVal val="visible"/>
                                      </p:to>
                                    </p:set>
                                    <p:animEffect filter="fade" transition="in">
                                      <p:cBhvr>
                                        <p:cTn dur="1000"/>
                                        <p:tgtEl>
                                          <p:spTgt spid="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xEl>
                                              <p:pRg end="2" st="2"/>
                                            </p:txEl>
                                          </p:spTgt>
                                        </p:tgtEl>
                                        <p:attrNameLst>
                                          <p:attrName>style.visibility</p:attrName>
                                        </p:attrNameLst>
                                      </p:cBhvr>
                                      <p:to>
                                        <p:strVal val="visible"/>
                                      </p:to>
                                    </p:set>
                                    <p:animEffect filter="fade" transition="in">
                                      <p:cBhvr>
                                        <p:cTn dur="1000"/>
                                        <p:tgtEl>
                                          <p:spTgt spid="6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1"/>
          <p:cNvPicPr preferRelativeResize="0"/>
          <p:nvPr/>
        </p:nvPicPr>
        <p:blipFill rotWithShape="1">
          <a:blip r:embed="rId3">
            <a:alphaModFix/>
          </a:blip>
          <a:srcRect b="0" l="0" r="0" t="0"/>
          <a:stretch/>
        </p:blipFill>
        <p:spPr>
          <a:xfrm>
            <a:off x="0" y="0"/>
            <a:ext cx="9144000" cy="5143505"/>
          </a:xfrm>
          <a:prstGeom prst="rect">
            <a:avLst/>
          </a:prstGeom>
          <a:noFill/>
          <a:ln>
            <a:noFill/>
          </a:ln>
        </p:spPr>
      </p:pic>
      <p:pic>
        <p:nvPicPr>
          <p:cNvPr id="67" name="Google Shape;67;p11"/>
          <p:cNvPicPr preferRelativeResize="0"/>
          <p:nvPr/>
        </p:nvPicPr>
        <p:blipFill rotWithShape="1">
          <a:blip r:embed="rId4">
            <a:alphaModFix/>
          </a:blip>
          <a:srcRect b="0" l="0" r="0" t="0"/>
          <a:stretch/>
        </p:blipFill>
        <p:spPr>
          <a:xfrm>
            <a:off x="1975027" y="362607"/>
            <a:ext cx="5922745" cy="4229100"/>
          </a:xfrm>
          <a:prstGeom prst="rect">
            <a:avLst/>
          </a:prstGeom>
          <a:noFill/>
          <a:ln>
            <a:noFill/>
          </a:ln>
        </p:spPr>
      </p:pic>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12"/>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73" name="Google Shape;73;p12"/>
          <p:cNvSpPr txBox="1"/>
          <p:nvPr/>
        </p:nvSpPr>
        <p:spPr>
          <a:xfrm>
            <a:off x="0" y="667281"/>
            <a:ext cx="4572000" cy="492600"/>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000"/>
              <a:buFont typeface="Arial"/>
              <a:buNone/>
            </a:pPr>
            <a:r>
              <a:rPr b="1" i="0" lang="en-US" sz="2000" u="none" cap="none" strike="noStrike">
                <a:solidFill>
                  <a:schemeClr val="lt1"/>
                </a:solidFill>
                <a:latin typeface="Calibri"/>
                <a:ea typeface="Calibri"/>
                <a:cs typeface="Calibri"/>
                <a:sym typeface="Calibri"/>
              </a:rPr>
              <a:t>Basic </a:t>
            </a:r>
            <a:r>
              <a:rPr b="1" lang="en-US" sz="2000">
                <a:solidFill>
                  <a:schemeClr val="lt1"/>
                </a:solidFill>
                <a:latin typeface="Calibri"/>
                <a:ea typeface="Calibri"/>
                <a:cs typeface="Calibri"/>
                <a:sym typeface="Calibri"/>
              </a:rPr>
              <a:t>Rights Defined </a:t>
            </a:r>
            <a:r>
              <a:rPr b="1" i="0" lang="en-US" sz="2000" u="none" cap="none" strike="noStrike">
                <a:solidFill>
                  <a:schemeClr val="lt1"/>
                </a:solidFill>
                <a:latin typeface="Calibri"/>
                <a:ea typeface="Calibri"/>
                <a:cs typeface="Calibri"/>
                <a:sym typeface="Calibri"/>
              </a:rPr>
              <a:t>in Hadith </a:t>
            </a:r>
            <a:endParaRPr b="1" i="0" sz="2000" u="none" cap="none" strike="noStrike">
              <a:solidFill>
                <a:schemeClr val="lt1"/>
              </a:solidFill>
              <a:latin typeface="Calibri"/>
              <a:ea typeface="Calibri"/>
              <a:cs typeface="Calibri"/>
              <a:sym typeface="Calibri"/>
            </a:endParaRPr>
          </a:p>
        </p:txBody>
      </p:sp>
      <p:graphicFrame>
        <p:nvGraphicFramePr>
          <p:cNvPr id="74" name="Google Shape;74;p12"/>
          <p:cNvGraphicFramePr/>
          <p:nvPr/>
        </p:nvGraphicFramePr>
        <p:xfrm>
          <a:off x="311145" y="2002572"/>
          <a:ext cx="3000000" cy="3000000"/>
        </p:xfrm>
        <a:graphic>
          <a:graphicData uri="http://schemas.openxmlformats.org/drawingml/2006/table">
            <a:tbl>
              <a:tblPr>
                <a:noFill/>
                <a:tableStyleId>{BDE91FD2-2C66-476B-802A-1F729F53CA23}</a:tableStyleId>
              </a:tblPr>
              <a:tblGrid>
                <a:gridCol w="8521700"/>
              </a:tblGrid>
              <a:tr h="228600">
                <a:tc>
                  <a:txBody>
                    <a:bodyPr/>
                    <a:lstStyle/>
                    <a:p>
                      <a:pPr indent="0" lvl="0" marL="0" marR="0" rtl="0" algn="l">
                        <a:lnSpc>
                          <a:spcPct val="115000"/>
                        </a:lnSpc>
                        <a:spcBef>
                          <a:spcPts val="0"/>
                        </a:spcBef>
                        <a:spcAft>
                          <a:spcPts val="0"/>
                        </a:spcAft>
                        <a:buClr>
                          <a:srgbClr val="000000"/>
                        </a:buClr>
                        <a:buSzPts val="1800"/>
                        <a:buFont typeface="Arial"/>
                        <a:buNone/>
                      </a:pPr>
                      <a:r>
                        <a:rPr b="1" lang="en-US" sz="1800" u="none" cap="none" strike="noStrike">
                          <a:solidFill>
                            <a:srgbClr val="00B050"/>
                          </a:solidFill>
                          <a:latin typeface="Calibri"/>
                          <a:ea typeface="Calibri"/>
                          <a:cs typeface="Calibri"/>
                          <a:sym typeface="Calibri"/>
                        </a:rPr>
                        <a:t>'Uthman bin 'Affan (May Allah be pleased with him) reported: </a:t>
                      </a:r>
                      <a:endParaRPr sz="1400" u="none" cap="none" strike="noStrike"/>
                    </a:p>
                    <a:p>
                      <a:pPr indent="0" lvl="0" marL="0" marR="0" rtl="0" algn="l">
                        <a:lnSpc>
                          <a:spcPct val="115000"/>
                        </a:lnSpc>
                        <a:spcBef>
                          <a:spcPts val="1000"/>
                        </a:spcBef>
                        <a:spcAft>
                          <a:spcPts val="0"/>
                        </a:spcAft>
                        <a:buClr>
                          <a:srgbClr val="000000"/>
                        </a:buClr>
                        <a:buSzPts val="1800"/>
                        <a:buFont typeface="Arial"/>
                        <a:buNone/>
                      </a:pPr>
                      <a:r>
                        <a:rPr b="1" lang="en-US" sz="1800" u="none" cap="none" strike="noStrike">
                          <a:solidFill>
                            <a:srgbClr val="00B050"/>
                          </a:solidFill>
                          <a:latin typeface="Calibri"/>
                          <a:ea typeface="Calibri"/>
                          <a:cs typeface="Calibri"/>
                          <a:sym typeface="Calibri"/>
                        </a:rPr>
                        <a:t>The Prophet ﷺ) ) said, </a:t>
                      </a:r>
                      <a:endParaRPr sz="1400" u="none" cap="none" strike="noStrike"/>
                    </a:p>
                    <a:p>
                      <a:pPr indent="0" lvl="0" marL="0" marR="0" rtl="0" algn="l">
                        <a:lnSpc>
                          <a:spcPct val="115000"/>
                        </a:lnSpc>
                        <a:spcBef>
                          <a:spcPts val="1000"/>
                        </a:spcBef>
                        <a:spcAft>
                          <a:spcPts val="0"/>
                        </a:spcAft>
                        <a:buClr>
                          <a:srgbClr val="000000"/>
                        </a:buClr>
                        <a:buSzPts val="1800"/>
                        <a:buFont typeface="Arial"/>
                        <a:buNone/>
                      </a:pPr>
                      <a:r>
                        <a:rPr b="1" lang="en-US" sz="1800" u="none" cap="none" strike="noStrike">
                          <a:solidFill>
                            <a:srgbClr val="00B050"/>
                          </a:solidFill>
                          <a:latin typeface="Calibri"/>
                          <a:ea typeface="Calibri"/>
                          <a:cs typeface="Calibri"/>
                          <a:sym typeface="Calibri"/>
                        </a:rPr>
                        <a:t>"There is no right that the son of Adam is more entitled to other than these (four) rights: A home to live in, a garment to cover his nakedness, a piece of bread, and water." </a:t>
                      </a:r>
                      <a:endParaRPr sz="1400" u="none" cap="none" strike="noStrike"/>
                    </a:p>
                    <a:p>
                      <a:pPr indent="0" lvl="0" marL="0" marR="0" rtl="0" algn="l">
                        <a:lnSpc>
                          <a:spcPct val="115000"/>
                        </a:lnSpc>
                        <a:spcBef>
                          <a:spcPts val="1000"/>
                        </a:spcBef>
                        <a:spcAft>
                          <a:spcPts val="0"/>
                        </a:spcAft>
                        <a:buClr>
                          <a:srgbClr val="000000"/>
                        </a:buClr>
                        <a:buSzPts val="1800"/>
                        <a:buFont typeface="Arial"/>
                        <a:buNone/>
                      </a:pPr>
                      <a:r>
                        <a:rPr b="1" lang="en-US" sz="1800" u="none" cap="none" strike="noStrike">
                          <a:solidFill>
                            <a:srgbClr val="00B050"/>
                          </a:solidFill>
                          <a:latin typeface="Calibri"/>
                          <a:ea typeface="Calibri"/>
                          <a:cs typeface="Calibri"/>
                          <a:sym typeface="Calibri"/>
                        </a:rPr>
                        <a:t>[At-Tirmidhi]</a:t>
                      </a:r>
                      <a:endParaRPr sz="1800" u="none" cap="none" strike="noStrike">
                        <a:latin typeface="Calibri"/>
                        <a:ea typeface="Calibri"/>
                        <a:cs typeface="Calibri"/>
                        <a:sym typeface="Calibri"/>
                      </a:endParaRPr>
                    </a:p>
                  </a:txBody>
                  <a:tcPr marT="0" marB="0" marR="114300" marL="11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75" name="Google Shape;75;p12"/>
          <p:cNvSpPr txBox="1"/>
          <p:nvPr/>
        </p:nvSpPr>
        <p:spPr>
          <a:xfrm>
            <a:off x="807575" y="1038325"/>
            <a:ext cx="5537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id="80" name="Google Shape;80;p13"/>
          <p:cNvPicPr preferRelativeResize="0"/>
          <p:nvPr/>
        </p:nvPicPr>
        <p:blipFill rotWithShape="1">
          <a:blip r:embed="rId3">
            <a:alphaModFix/>
          </a:blip>
          <a:srcRect b="0" l="0" r="0" t="0"/>
          <a:stretch/>
        </p:blipFill>
        <p:spPr>
          <a:xfrm>
            <a:off x="10" y="0"/>
            <a:ext cx="9143990" cy="5143500"/>
          </a:xfrm>
          <a:prstGeom prst="rect">
            <a:avLst/>
          </a:prstGeom>
          <a:noFill/>
          <a:ln>
            <a:noFill/>
          </a:ln>
        </p:spPr>
      </p:pic>
      <p:sp>
        <p:nvSpPr>
          <p:cNvPr id="81" name="Google Shape;81;p13"/>
          <p:cNvSpPr txBox="1"/>
          <p:nvPr/>
        </p:nvSpPr>
        <p:spPr>
          <a:xfrm>
            <a:off x="189185" y="1585203"/>
            <a:ext cx="8345213" cy="245304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1. Why do you think other things are not mentioned in the Hadith, such as any transport or other items we all need daily?</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2. Do you think that this is a request or a command?</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3. Do you know of any place in the world where these basic needs are met for all?</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4. Why do you think that the Hadith uses the words ‘the son of Adam’?</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3"/>
          <p:cNvSpPr txBox="1"/>
          <p:nvPr/>
        </p:nvSpPr>
        <p:spPr>
          <a:xfrm>
            <a:off x="294288" y="718471"/>
            <a:ext cx="380474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lt1"/>
                </a:solidFill>
                <a:latin typeface="Calibri"/>
                <a:ea typeface="Calibri"/>
                <a:cs typeface="Calibri"/>
                <a:sym typeface="Calibri"/>
              </a:rPr>
              <a:t>Reflect and Respond </a:t>
            </a:r>
            <a:endParaRPr b="0" i="0" sz="1400" u="none" cap="none" strike="noStrike">
              <a:solidFill>
                <a:srgbClr val="000000"/>
              </a:solidFill>
              <a:latin typeface="Arial"/>
              <a:ea typeface="Arial"/>
              <a:cs typeface="Arial"/>
              <a:sym typeface="Arial"/>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0" st="0"/>
                                            </p:txEl>
                                          </p:spTgt>
                                        </p:tgtEl>
                                        <p:attrNameLst>
                                          <p:attrName>style.visibility</p:attrName>
                                        </p:attrNameLst>
                                      </p:cBhvr>
                                      <p:to>
                                        <p:strVal val="visible"/>
                                      </p:to>
                                    </p:set>
                                    <p:animEffect filter="fade" transition="in">
                                      <p:cBhvr>
                                        <p:cTn dur="1000"/>
                                        <p:tgtEl>
                                          <p:spTgt spid="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1" st="1"/>
                                            </p:txEl>
                                          </p:spTgt>
                                        </p:tgtEl>
                                        <p:attrNameLst>
                                          <p:attrName>style.visibility</p:attrName>
                                        </p:attrNameLst>
                                      </p:cBhvr>
                                      <p:to>
                                        <p:strVal val="visible"/>
                                      </p:to>
                                    </p:set>
                                    <p:animEffect filter="fade" transition="in">
                                      <p:cBhvr>
                                        <p:cTn dur="1000"/>
                                        <p:tgtEl>
                                          <p:spTgt spid="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2" st="2"/>
                                            </p:txEl>
                                          </p:spTgt>
                                        </p:tgtEl>
                                        <p:attrNameLst>
                                          <p:attrName>style.visibility</p:attrName>
                                        </p:attrNameLst>
                                      </p:cBhvr>
                                      <p:to>
                                        <p:strVal val="visible"/>
                                      </p:to>
                                    </p:set>
                                    <p:animEffect filter="fade" transition="in">
                                      <p:cBhvr>
                                        <p:cTn dur="1000"/>
                                        <p:tgtEl>
                                          <p:spTgt spid="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3" st="3"/>
                                            </p:txEl>
                                          </p:spTgt>
                                        </p:tgtEl>
                                        <p:attrNameLst>
                                          <p:attrName>style.visibility</p:attrName>
                                        </p:attrNameLst>
                                      </p:cBhvr>
                                      <p:to>
                                        <p:strVal val="visible"/>
                                      </p:to>
                                    </p:set>
                                    <p:animEffect filter="fade" transition="in">
                                      <p:cBhvr>
                                        <p:cTn dur="1000"/>
                                        <p:tgtEl>
                                          <p:spTgt spid="8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4" st="4"/>
                                            </p:txEl>
                                          </p:spTgt>
                                        </p:tgtEl>
                                        <p:attrNameLst>
                                          <p:attrName>style.visibility</p:attrName>
                                        </p:attrNameLst>
                                      </p:cBhvr>
                                      <p:to>
                                        <p:strVal val="visible"/>
                                      </p:to>
                                    </p:set>
                                    <p:animEffect filter="fade" transition="in">
                                      <p:cBhvr>
                                        <p:cTn dur="1000"/>
                                        <p:tgtEl>
                                          <p:spTgt spid="8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14"/>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88" name="Google Shape;88;p14"/>
          <p:cNvSpPr txBox="1"/>
          <p:nvPr/>
        </p:nvSpPr>
        <p:spPr>
          <a:xfrm>
            <a:off x="210743" y="467472"/>
            <a:ext cx="4518912" cy="917144"/>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400"/>
              <a:buFont typeface="Arial"/>
              <a:buNone/>
            </a:pPr>
            <a:r>
              <a:rPr b="1" i="0" lang="en-US" sz="2400" u="none" cap="none" strike="noStrike">
                <a:solidFill>
                  <a:srgbClr val="FFFFFF"/>
                </a:solidFill>
                <a:latin typeface="League Spartan"/>
                <a:ea typeface="League Spartan"/>
                <a:cs typeface="League Spartan"/>
                <a:sym typeface="League Spartan"/>
              </a:rPr>
              <a:t>Food Insecurity in 2021 </a:t>
            </a:r>
            <a:endParaRPr b="0" i="0" sz="1400" u="none" cap="none" strike="noStrike">
              <a:solidFill>
                <a:srgbClr val="000000"/>
              </a:solidFill>
              <a:latin typeface="Arial"/>
              <a:ea typeface="Arial"/>
              <a:cs typeface="Arial"/>
              <a:sym typeface="Arial"/>
            </a:endParaRPr>
          </a:p>
        </p:txBody>
      </p:sp>
      <p:pic>
        <p:nvPicPr>
          <p:cNvPr id="89" name="Google Shape;89;p14"/>
          <p:cNvPicPr preferRelativeResize="0"/>
          <p:nvPr/>
        </p:nvPicPr>
        <p:blipFill rotWithShape="1">
          <a:blip r:embed="rId4">
            <a:alphaModFix/>
          </a:blip>
          <a:srcRect b="0" l="0" r="0" t="0"/>
          <a:stretch/>
        </p:blipFill>
        <p:spPr>
          <a:xfrm>
            <a:off x="3678050" y="467475"/>
            <a:ext cx="3802551" cy="4520226"/>
          </a:xfrm>
          <a:prstGeom prst="rect">
            <a:avLst/>
          </a:prstGeom>
          <a:noFill/>
          <a:ln>
            <a:noFill/>
          </a:ln>
        </p:spPr>
      </p:pic>
      <p:sp>
        <p:nvSpPr>
          <p:cNvPr id="90" name="Google Shape;90;p14"/>
          <p:cNvSpPr txBox="1"/>
          <p:nvPr>
            <p:ph idx="1" type="subTitle"/>
          </p:nvPr>
        </p:nvSpPr>
        <p:spPr>
          <a:xfrm>
            <a:off x="145467" y="1669218"/>
            <a:ext cx="2288577" cy="1869509"/>
          </a:xfrm>
          <a:prstGeom prst="rect">
            <a:avLst/>
          </a:prstGeom>
          <a:noFill/>
          <a:ln>
            <a:noFill/>
          </a:ln>
        </p:spPr>
        <p:txBody>
          <a:bodyPr anchorCtr="0" anchor="t" bIns="91425" lIns="91425" spcFirstLastPara="1" rIns="91425" wrap="square" tIns="91425">
            <a:normAutofit fontScale="92500" lnSpcReduction="10000"/>
          </a:bodyPr>
          <a:lstStyle/>
          <a:p>
            <a:pPr indent="-342900" lvl="0" marL="457200" rtl="0" algn="l">
              <a:lnSpc>
                <a:spcPct val="100000"/>
              </a:lnSpc>
              <a:spcBef>
                <a:spcPts val="0"/>
              </a:spcBef>
              <a:spcAft>
                <a:spcPts val="0"/>
              </a:spcAft>
              <a:buSzPct val="108108"/>
              <a:buNone/>
            </a:pPr>
            <a:r>
              <a:rPr lang="en-US"/>
              <a:t>     In 2021, there were high levels of food insecurity due to Israeli restrictions.</a:t>
            </a:r>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5"/>
          <p:cNvPicPr preferRelativeResize="0"/>
          <p:nvPr/>
        </p:nvPicPr>
        <p:blipFill rotWithShape="1">
          <a:blip r:embed="rId3">
            <a:alphaModFix/>
          </a:blip>
          <a:srcRect b="0" l="0" r="0" t="0"/>
          <a:stretch/>
        </p:blipFill>
        <p:spPr>
          <a:xfrm>
            <a:off x="0" y="0"/>
            <a:ext cx="9143990" cy="5143500"/>
          </a:xfrm>
          <a:prstGeom prst="rect">
            <a:avLst/>
          </a:prstGeom>
          <a:noFill/>
          <a:ln>
            <a:noFill/>
          </a:ln>
        </p:spPr>
      </p:pic>
      <p:pic>
        <p:nvPicPr>
          <p:cNvPr id="96" name="Google Shape;96;p15"/>
          <p:cNvPicPr preferRelativeResize="0"/>
          <p:nvPr/>
        </p:nvPicPr>
        <p:blipFill rotWithShape="1">
          <a:blip r:embed="rId4">
            <a:alphaModFix/>
          </a:blip>
          <a:srcRect b="0" l="0" r="0" t="0"/>
          <a:stretch/>
        </p:blipFill>
        <p:spPr>
          <a:xfrm>
            <a:off x="0" y="0"/>
            <a:ext cx="5143500" cy="5143500"/>
          </a:xfrm>
          <a:prstGeom prst="rect">
            <a:avLst/>
          </a:prstGeom>
          <a:noFill/>
          <a:ln>
            <a:noFill/>
          </a:ln>
        </p:spPr>
      </p:pic>
      <p:sp>
        <p:nvSpPr>
          <p:cNvPr id="97" name="Google Shape;97;p15"/>
          <p:cNvSpPr txBox="1"/>
          <p:nvPr>
            <p:ph idx="2" type="body"/>
          </p:nvPr>
        </p:nvSpPr>
        <p:spPr>
          <a:xfrm>
            <a:off x="5358384" y="724075"/>
            <a:ext cx="3418116" cy="3695100"/>
          </a:xfrm>
          <a:prstGeom prst="rect">
            <a:avLst/>
          </a:prstGeom>
          <a:noFill/>
          <a:ln>
            <a:noFill/>
          </a:ln>
        </p:spPr>
        <p:txBody>
          <a:bodyPr anchorCtr="0" anchor="ctr" bIns="91425" lIns="91425" spcFirstLastPara="1" rIns="91425" wrap="square" tIns="91425">
            <a:normAutofit/>
          </a:bodyPr>
          <a:lstStyle/>
          <a:p>
            <a:pPr indent="-342900" lvl="0" marL="457200" rtl="0" algn="l">
              <a:lnSpc>
                <a:spcPct val="115000"/>
              </a:lnSpc>
              <a:spcBef>
                <a:spcPts val="0"/>
              </a:spcBef>
              <a:spcAft>
                <a:spcPts val="0"/>
              </a:spcAft>
              <a:buSzPts val="1800"/>
              <a:buChar char="●"/>
            </a:pPr>
            <a:r>
              <a:rPr lang="en-US"/>
              <a:t>Basic need of food is not fulfilled.</a:t>
            </a:r>
            <a:endParaRPr/>
          </a:p>
          <a:p>
            <a:pPr indent="-342900" lvl="0" marL="457200" rtl="0" algn="l">
              <a:lnSpc>
                <a:spcPct val="115000"/>
              </a:lnSpc>
              <a:spcBef>
                <a:spcPts val="0"/>
              </a:spcBef>
              <a:spcAft>
                <a:spcPts val="0"/>
              </a:spcAft>
              <a:buSzPts val="1800"/>
              <a:buChar char="●"/>
            </a:pPr>
            <a:r>
              <a:rPr lang="en-US"/>
              <a:t>People are eating animal feed. (as of March, 2024)</a:t>
            </a:r>
            <a:endParaRPr/>
          </a:p>
          <a:p>
            <a:pPr indent="-228600" lvl="0" marL="457200" rtl="0" algn="l">
              <a:lnSpc>
                <a:spcPct val="115000"/>
              </a:lnSpc>
              <a:spcBef>
                <a:spcPts val="0"/>
              </a:spcBef>
              <a:spcAft>
                <a:spcPts val="0"/>
              </a:spcAft>
              <a:buSzPts val="1800"/>
              <a:buNone/>
            </a:pPr>
            <a:r>
              <a:t/>
            </a:r>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6"/>
          <p:cNvPicPr preferRelativeResize="0"/>
          <p:nvPr/>
        </p:nvPicPr>
        <p:blipFill rotWithShape="1">
          <a:blip r:embed="rId3">
            <a:alphaModFix/>
          </a:blip>
          <a:srcRect b="0" l="0" r="0" t="0"/>
          <a:stretch/>
        </p:blipFill>
        <p:spPr>
          <a:xfrm>
            <a:off x="0" y="0"/>
            <a:ext cx="9143990" cy="5143500"/>
          </a:xfrm>
          <a:prstGeom prst="rect">
            <a:avLst/>
          </a:prstGeom>
          <a:noFill/>
          <a:ln>
            <a:noFill/>
          </a:ln>
        </p:spPr>
      </p:pic>
      <p:pic>
        <p:nvPicPr>
          <p:cNvPr id="103" name="Google Shape;103;p16"/>
          <p:cNvPicPr preferRelativeResize="0"/>
          <p:nvPr/>
        </p:nvPicPr>
        <p:blipFill rotWithShape="1">
          <a:blip r:embed="rId4">
            <a:alphaModFix/>
          </a:blip>
          <a:srcRect b="0" l="0" r="0" t="0"/>
          <a:stretch/>
        </p:blipFill>
        <p:spPr>
          <a:xfrm>
            <a:off x="0" y="0"/>
            <a:ext cx="9144000" cy="5071872"/>
          </a:xfrm>
          <a:prstGeom prst="rect">
            <a:avLst/>
          </a:prstGeom>
          <a:noFill/>
          <a:ln>
            <a:noFill/>
          </a:ln>
        </p:spPr>
      </p:pic>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17"/>
          <p:cNvPicPr preferRelativeResize="0"/>
          <p:nvPr/>
        </p:nvPicPr>
        <p:blipFill rotWithShape="1">
          <a:blip r:embed="rId3">
            <a:alphaModFix/>
          </a:blip>
          <a:srcRect b="0" l="0" r="0" t="0"/>
          <a:stretch/>
        </p:blipFill>
        <p:spPr>
          <a:xfrm>
            <a:off x="0" y="0"/>
            <a:ext cx="9143990" cy="5143500"/>
          </a:xfrm>
          <a:prstGeom prst="rect">
            <a:avLst/>
          </a:prstGeom>
          <a:noFill/>
          <a:ln>
            <a:noFill/>
          </a:ln>
        </p:spPr>
      </p:pic>
      <p:pic>
        <p:nvPicPr>
          <p:cNvPr id="109" name="Google Shape;109;p17"/>
          <p:cNvPicPr preferRelativeResize="0"/>
          <p:nvPr/>
        </p:nvPicPr>
        <p:blipFill rotWithShape="1">
          <a:blip r:embed="rId4">
            <a:alphaModFix/>
          </a:blip>
          <a:srcRect b="0" l="0" r="0" t="0"/>
          <a:stretch/>
        </p:blipFill>
        <p:spPr>
          <a:xfrm>
            <a:off x="0" y="548515"/>
            <a:ext cx="5542650" cy="3695100"/>
          </a:xfrm>
          <a:prstGeom prst="rect">
            <a:avLst/>
          </a:prstGeom>
          <a:noFill/>
          <a:ln>
            <a:noFill/>
          </a:ln>
        </p:spPr>
      </p:pic>
      <p:pic>
        <p:nvPicPr>
          <p:cNvPr id="110" name="Google Shape;110;p17"/>
          <p:cNvPicPr preferRelativeResize="0"/>
          <p:nvPr/>
        </p:nvPicPr>
        <p:blipFill rotWithShape="1">
          <a:blip r:embed="rId5">
            <a:alphaModFix/>
          </a:blip>
          <a:srcRect b="0" l="0" r="0" t="0"/>
          <a:stretch/>
        </p:blipFill>
        <p:spPr>
          <a:xfrm>
            <a:off x="4396" y="0"/>
            <a:ext cx="9139604" cy="5143500"/>
          </a:xfrm>
          <a:prstGeom prst="rect">
            <a:avLst/>
          </a:prstGeom>
          <a:noFill/>
          <a:ln>
            <a:noFill/>
          </a:ln>
        </p:spPr>
      </p:pic>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8"/>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116" name="Google Shape;116;p18"/>
          <p:cNvSpPr txBox="1"/>
          <p:nvPr/>
        </p:nvSpPr>
        <p:spPr>
          <a:xfrm>
            <a:off x="1524000" y="1648451"/>
            <a:ext cx="6096000" cy="923299"/>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1200"/>
              </a:spcBef>
              <a:spcAft>
                <a:spcPts val="1200"/>
              </a:spcAft>
              <a:buClr>
                <a:srgbClr val="000000"/>
              </a:buClr>
              <a:buSzPts val="2800"/>
              <a:buFont typeface="Arial"/>
              <a:buNone/>
            </a:pPr>
            <a:r>
              <a:rPr b="1" i="0" lang="en-US" sz="2800" u="none" cap="none" strike="noStrike">
                <a:solidFill>
                  <a:srgbClr val="002060"/>
                </a:solidFill>
                <a:latin typeface="Calibri"/>
                <a:ea typeface="Calibri"/>
                <a:cs typeface="Calibri"/>
                <a:sym typeface="Calibri"/>
              </a:rPr>
              <a:t>The Prophetic Strategy </a:t>
            </a:r>
            <a:endParaRPr b="1" i="0" sz="2800" u="none" cap="none" strike="noStrike">
              <a:solidFill>
                <a:srgbClr val="002060"/>
              </a:solidFill>
              <a:latin typeface="Calibri"/>
              <a:ea typeface="Calibri"/>
              <a:cs typeface="Calibri"/>
              <a:sym typeface="Calibri"/>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19"/>
          <p:cNvPicPr preferRelativeResize="0"/>
          <p:nvPr/>
        </p:nvPicPr>
        <p:blipFill rotWithShape="1">
          <a:blip r:embed="rId3">
            <a:alphaModFix/>
          </a:blip>
          <a:srcRect b="0" l="0" r="0" t="0"/>
          <a:stretch/>
        </p:blipFill>
        <p:spPr>
          <a:xfrm>
            <a:off x="10" y="0"/>
            <a:ext cx="9143990" cy="5143500"/>
          </a:xfrm>
          <a:prstGeom prst="rect">
            <a:avLst/>
          </a:prstGeom>
          <a:noFill/>
          <a:ln>
            <a:noFill/>
          </a:ln>
        </p:spPr>
      </p:pic>
      <p:sp>
        <p:nvSpPr>
          <p:cNvPr id="122" name="Google Shape;122;p19"/>
          <p:cNvSpPr txBox="1"/>
          <p:nvPr/>
        </p:nvSpPr>
        <p:spPr>
          <a:xfrm>
            <a:off x="-21023" y="789416"/>
            <a:ext cx="4398578"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lt1"/>
                </a:solidFill>
                <a:latin typeface="Calibri"/>
                <a:ea typeface="Calibri"/>
                <a:cs typeface="Calibri"/>
                <a:sym typeface="Calibri"/>
              </a:rPr>
              <a:t>Prophet (saw)’s Policy in Madinah </a:t>
            </a:r>
            <a:endParaRPr b="0" i="0" sz="1400" u="none" cap="none" strike="noStrike">
              <a:solidFill>
                <a:srgbClr val="000000"/>
              </a:solidFill>
              <a:latin typeface="Arial"/>
              <a:ea typeface="Arial"/>
              <a:cs typeface="Arial"/>
              <a:sym typeface="Arial"/>
            </a:endParaRPr>
          </a:p>
        </p:txBody>
      </p:sp>
      <p:graphicFrame>
        <p:nvGraphicFramePr>
          <p:cNvPr id="123" name="Google Shape;123;p19"/>
          <p:cNvGraphicFramePr/>
          <p:nvPr/>
        </p:nvGraphicFramePr>
        <p:xfrm>
          <a:off x="311150" y="1679193"/>
          <a:ext cx="3000000" cy="3000000"/>
        </p:xfrm>
        <a:graphic>
          <a:graphicData uri="http://schemas.openxmlformats.org/drawingml/2006/table">
            <a:tbl>
              <a:tblPr>
                <a:noFill/>
                <a:tableStyleId>{BDE91FD2-2C66-476B-802A-1F729F53CA23}</a:tableStyleId>
              </a:tblPr>
              <a:tblGrid>
                <a:gridCol w="8521700"/>
              </a:tblGrid>
              <a:tr h="143775">
                <a:tc>
                  <a:txBody>
                    <a:bodyPr/>
                    <a:lstStyle/>
                    <a:p>
                      <a:pPr indent="0" lvl="0" marL="0" marR="0" rtl="0" algn="l">
                        <a:lnSpc>
                          <a:spcPct val="115000"/>
                        </a:lnSpc>
                        <a:spcBef>
                          <a:spcPts val="0"/>
                        </a:spcBef>
                        <a:spcAft>
                          <a:spcPts val="0"/>
                        </a:spcAft>
                        <a:buClr>
                          <a:srgbClr val="000000"/>
                        </a:buClr>
                        <a:buSzPts val="1600"/>
                        <a:buFont typeface="Arial"/>
                        <a:buNone/>
                      </a:pPr>
                      <a:r>
                        <a:rPr b="1" lang="en-US" sz="1600" u="none" cap="none" strike="noStrike">
                          <a:latin typeface="Calibri"/>
                          <a:ea typeface="Calibri"/>
                          <a:cs typeface="Calibri"/>
                          <a:sym typeface="Calibri"/>
                        </a:rPr>
                        <a:t>1</a:t>
                      </a:r>
                      <a:r>
                        <a:rPr b="1" lang="en-US" sz="1600" u="none" cap="none" strike="noStrike">
                          <a:latin typeface="Calibri"/>
                          <a:ea typeface="Calibri"/>
                          <a:cs typeface="Calibri"/>
                          <a:sym typeface="Calibri"/>
                        </a:rPr>
                        <a:t>. Brotherhood</a:t>
                      </a:r>
                      <a:r>
                        <a:rPr lang="en-US" sz="1600" u="none" cap="none" strike="noStrike">
                          <a:latin typeface="Calibri"/>
                          <a:ea typeface="Calibri"/>
                          <a:cs typeface="Calibri"/>
                          <a:sym typeface="Calibri"/>
                        </a:rPr>
                        <a:t> - </a:t>
                      </a:r>
                      <a:r>
                        <a:rPr lang="en-US" sz="1600">
                          <a:latin typeface="Calibri"/>
                          <a:ea typeface="Calibri"/>
                          <a:cs typeface="Calibri"/>
                          <a:sym typeface="Calibri"/>
                        </a:rPr>
                        <a:t>When the Muhajireen arrived in Madinah, he matched them with the Ansar who had the means to support them. The local people (Ansar) shared what they had, including food, with those who had come from elsewhere.</a:t>
                      </a:r>
                      <a:endParaRPr sz="1400" u="none" cap="none" strike="noStrike"/>
                    </a:p>
                    <a:p>
                      <a:pPr indent="0" lvl="0" marL="0" marR="0" rtl="0" algn="l">
                        <a:lnSpc>
                          <a:spcPct val="115000"/>
                        </a:lnSpc>
                        <a:spcBef>
                          <a:spcPts val="1000"/>
                        </a:spcBef>
                        <a:spcAft>
                          <a:spcPts val="0"/>
                        </a:spcAft>
                        <a:buClr>
                          <a:srgbClr val="000000"/>
                        </a:buClr>
                        <a:buSzPts val="1600"/>
                        <a:buFont typeface="Arial"/>
                        <a:buNone/>
                      </a:pPr>
                      <a:r>
                        <a:rPr b="1" lang="en-US" sz="1600" u="none" cap="none" strike="noStrike">
                          <a:latin typeface="Calibri"/>
                          <a:ea typeface="Calibri"/>
                          <a:cs typeface="Calibri"/>
                          <a:sym typeface="Calibri"/>
                        </a:rPr>
                        <a:t>2. Sadaqah</a:t>
                      </a:r>
                      <a:r>
                        <a:rPr lang="en-US" sz="1600" u="none" cap="none" strike="noStrike">
                          <a:latin typeface="Calibri"/>
                          <a:ea typeface="Calibri"/>
                          <a:cs typeface="Calibri"/>
                          <a:sym typeface="Calibri"/>
                        </a:rPr>
                        <a:t> - The Prophet encouraged people to share what they had with others. </a:t>
                      </a:r>
                      <a:r>
                        <a:rPr lang="en-US" sz="1600">
                          <a:latin typeface="Calibri"/>
                          <a:ea typeface="Calibri"/>
                          <a:cs typeface="Calibri"/>
                          <a:sym typeface="Calibri"/>
                        </a:rPr>
                        <a:t>They were</a:t>
                      </a:r>
                      <a:r>
                        <a:rPr lang="en-US" sz="1600" u="none" cap="none" strike="noStrike">
                          <a:latin typeface="Calibri"/>
                          <a:ea typeface="Calibri"/>
                          <a:cs typeface="Calibri"/>
                          <a:sym typeface="Calibri"/>
                        </a:rPr>
                        <a:t> motivated by the following Hadith.</a:t>
                      </a:r>
                      <a:endParaRPr sz="1400" u="none" cap="none" strike="noStrike"/>
                    </a:p>
                    <a:p>
                      <a:pPr indent="0" lvl="0" marL="0" marR="0" rtl="0" algn="l">
                        <a:lnSpc>
                          <a:spcPct val="115000"/>
                        </a:lnSpc>
                        <a:spcBef>
                          <a:spcPts val="1000"/>
                        </a:spcBef>
                        <a:spcAft>
                          <a:spcPts val="0"/>
                        </a:spcAft>
                        <a:buClr>
                          <a:srgbClr val="000000"/>
                        </a:buClr>
                        <a:buSzPts val="1600"/>
                        <a:buFont typeface="Arial"/>
                        <a:buNone/>
                      </a:pPr>
                      <a:r>
                        <a:rPr b="1" lang="en-US" sz="1600" u="none" cap="none" strike="noStrike">
                          <a:solidFill>
                            <a:srgbClr val="00B050"/>
                          </a:solidFill>
                          <a:latin typeface="Calibri"/>
                          <a:ea typeface="Calibri"/>
                          <a:cs typeface="Calibri"/>
                          <a:sym typeface="Calibri"/>
                        </a:rPr>
                        <a:t>“The best charity is to satisfy a hungry person. He also said, “No wealth (of a servant of Allah) is decreased because of charity.” (Al-Tirmidhi, Hadith No. 2247)</a:t>
                      </a:r>
                      <a:endParaRPr sz="1600" u="none" cap="none" strike="noStrike">
                        <a:latin typeface="Calibri"/>
                        <a:ea typeface="Calibri"/>
                        <a:cs typeface="Calibri"/>
                        <a:sym typeface="Calibri"/>
                      </a:endParaRPr>
                    </a:p>
                  </a:txBody>
                  <a:tcPr marT="0" marB="0" marR="114300" marL="11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0"/>
          <p:cNvPicPr preferRelativeResize="0"/>
          <p:nvPr/>
        </p:nvPicPr>
        <p:blipFill rotWithShape="1">
          <a:blip r:embed="rId3">
            <a:alphaModFix/>
          </a:blip>
          <a:srcRect b="0" l="0" r="0" t="0"/>
          <a:stretch/>
        </p:blipFill>
        <p:spPr>
          <a:xfrm>
            <a:off x="10" y="0"/>
            <a:ext cx="9143990" cy="5143500"/>
          </a:xfrm>
          <a:prstGeom prst="rect">
            <a:avLst/>
          </a:prstGeom>
          <a:noFill/>
          <a:ln>
            <a:noFill/>
          </a:ln>
        </p:spPr>
      </p:pic>
      <p:sp>
        <p:nvSpPr>
          <p:cNvPr id="129" name="Google Shape;129;p20"/>
          <p:cNvSpPr txBox="1"/>
          <p:nvPr/>
        </p:nvSpPr>
        <p:spPr>
          <a:xfrm>
            <a:off x="-21023" y="789416"/>
            <a:ext cx="4398578"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lt1"/>
                </a:solidFill>
                <a:latin typeface="Calibri"/>
                <a:ea typeface="Calibri"/>
                <a:cs typeface="Calibri"/>
                <a:sym typeface="Calibri"/>
              </a:rPr>
              <a:t>Prophet (saw)’s Policy in Madinah </a:t>
            </a:r>
            <a:endParaRPr b="0" i="0" sz="1400" u="none" cap="none" strike="noStrike">
              <a:solidFill>
                <a:srgbClr val="000000"/>
              </a:solidFill>
              <a:latin typeface="Arial"/>
              <a:ea typeface="Arial"/>
              <a:cs typeface="Arial"/>
              <a:sym typeface="Arial"/>
            </a:endParaRPr>
          </a:p>
        </p:txBody>
      </p:sp>
      <p:graphicFrame>
        <p:nvGraphicFramePr>
          <p:cNvPr id="130" name="Google Shape;130;p20"/>
          <p:cNvGraphicFramePr/>
          <p:nvPr/>
        </p:nvGraphicFramePr>
        <p:xfrm>
          <a:off x="311150" y="1679193"/>
          <a:ext cx="3000000" cy="3000000"/>
        </p:xfrm>
        <a:graphic>
          <a:graphicData uri="http://schemas.openxmlformats.org/drawingml/2006/table">
            <a:tbl>
              <a:tblPr>
                <a:noFill/>
                <a:tableStyleId>{BDE91FD2-2C66-476B-802A-1F729F53CA23}</a:tableStyleId>
              </a:tblPr>
              <a:tblGrid>
                <a:gridCol w="8521700"/>
              </a:tblGrid>
              <a:tr h="143775">
                <a:tc>
                  <a:txBody>
                    <a:bodyPr/>
                    <a:lstStyle/>
                    <a:p>
                      <a:pPr indent="0" lvl="0" marL="0" marR="0" rtl="0" algn="l">
                        <a:lnSpc>
                          <a:spcPct val="115000"/>
                        </a:lnSpc>
                        <a:spcBef>
                          <a:spcPts val="0"/>
                        </a:spcBef>
                        <a:spcAft>
                          <a:spcPts val="0"/>
                        </a:spcAft>
                        <a:buClr>
                          <a:srgbClr val="000000"/>
                        </a:buClr>
                        <a:buSzPts val="1600"/>
                        <a:buFont typeface="Arial"/>
                        <a:buNone/>
                      </a:pPr>
                      <a:r>
                        <a:rPr b="1" lang="en-US" sz="1600" u="none" cap="none" strike="noStrike">
                          <a:latin typeface="Calibri"/>
                          <a:ea typeface="Calibri"/>
                          <a:cs typeface="Calibri"/>
                          <a:sym typeface="Calibri"/>
                        </a:rPr>
                        <a:t>3. Zakat</a:t>
                      </a:r>
                      <a:r>
                        <a:rPr lang="en-US" sz="1600" u="none" cap="none" strike="noStrike">
                          <a:latin typeface="Calibri"/>
                          <a:ea typeface="Calibri"/>
                          <a:cs typeface="Calibri"/>
                          <a:sym typeface="Calibri"/>
                        </a:rPr>
                        <a:t> – This is one of the 5 pillars and is only for 8 types of people. Through Zakat, the weakest in society are supported in meeting their basic needs.</a:t>
                      </a:r>
                      <a:endParaRPr sz="1400" u="none" cap="none" strike="noStrike"/>
                    </a:p>
                    <a:p>
                      <a:pPr indent="0" lvl="0" marL="0" marR="0" rtl="0" algn="l">
                        <a:lnSpc>
                          <a:spcPct val="115000"/>
                        </a:lnSpc>
                        <a:spcBef>
                          <a:spcPts val="1000"/>
                        </a:spcBef>
                        <a:spcAft>
                          <a:spcPts val="0"/>
                        </a:spcAft>
                        <a:buClr>
                          <a:srgbClr val="000000"/>
                        </a:buClr>
                        <a:buSzPts val="1600"/>
                        <a:buFont typeface="Arial"/>
                        <a:buNone/>
                      </a:pPr>
                      <a:r>
                        <a:rPr b="1" lang="en-US" sz="1600" u="none" cap="none" strike="noStrike">
                          <a:solidFill>
                            <a:srgbClr val="00B050"/>
                          </a:solidFill>
                          <a:latin typeface="Calibri"/>
                          <a:ea typeface="Calibri"/>
                          <a:cs typeface="Calibri"/>
                          <a:sym typeface="Calibri"/>
                        </a:rPr>
                        <a:t>“When you pay the Zakat you have fulfilled what is required of you.” (Al-Tirmidhi, Chapter 7, No. 618)</a:t>
                      </a:r>
                      <a:endParaRPr sz="16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1600"/>
                        <a:buFont typeface="Arial"/>
                        <a:buNone/>
                      </a:pPr>
                      <a:r>
                        <a:rPr b="1" lang="en-US" sz="1600" u="none" cap="none" strike="noStrike">
                          <a:latin typeface="Calibri"/>
                          <a:ea typeface="Calibri"/>
                          <a:cs typeface="Calibri"/>
                          <a:sym typeface="Calibri"/>
                        </a:rPr>
                        <a:t>4.  Agricultural policy -</a:t>
                      </a:r>
                      <a:r>
                        <a:rPr lang="en-US" sz="1600" u="none" cap="none" strike="noStrike">
                          <a:latin typeface="Calibri"/>
                          <a:ea typeface="Calibri"/>
                          <a:cs typeface="Calibri"/>
                          <a:sym typeface="Calibri"/>
                        </a:rPr>
                        <a:t> The Prophet encouraged and gave grants to facilitate this. By growing their own food, the people in Madinah could make sure there was always enough to eat without relying too.</a:t>
                      </a:r>
                      <a:endParaRPr sz="1400" u="none" cap="none" strike="noStrike"/>
                    </a:p>
                  </a:txBody>
                  <a:tcPr marT="0" marB="0" marR="114300" marL="11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1"/>
          <p:cNvPicPr preferRelativeResize="0"/>
          <p:nvPr/>
        </p:nvPicPr>
        <p:blipFill rotWithShape="1">
          <a:blip r:embed="rId3">
            <a:alphaModFix/>
          </a:blip>
          <a:srcRect b="0" l="0" r="0" t="0"/>
          <a:stretch/>
        </p:blipFill>
        <p:spPr>
          <a:xfrm>
            <a:off x="10" y="0"/>
            <a:ext cx="9143990" cy="5143500"/>
          </a:xfrm>
          <a:prstGeom prst="rect">
            <a:avLst/>
          </a:prstGeom>
          <a:noFill/>
          <a:ln>
            <a:noFill/>
          </a:ln>
        </p:spPr>
      </p:pic>
      <p:sp>
        <p:nvSpPr>
          <p:cNvPr id="136" name="Google Shape;136;p21"/>
          <p:cNvSpPr txBox="1"/>
          <p:nvPr/>
        </p:nvSpPr>
        <p:spPr>
          <a:xfrm>
            <a:off x="-21023" y="789416"/>
            <a:ext cx="4398578"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lt1"/>
                </a:solidFill>
                <a:latin typeface="Calibri"/>
                <a:ea typeface="Calibri"/>
                <a:cs typeface="Calibri"/>
                <a:sym typeface="Calibri"/>
              </a:rPr>
              <a:t>Prophet (saw)’s Policy in Madinah </a:t>
            </a:r>
            <a:endParaRPr b="0" i="0" sz="1400" u="none" cap="none" strike="noStrike">
              <a:solidFill>
                <a:srgbClr val="000000"/>
              </a:solidFill>
              <a:latin typeface="Arial"/>
              <a:ea typeface="Arial"/>
              <a:cs typeface="Arial"/>
              <a:sym typeface="Arial"/>
            </a:endParaRPr>
          </a:p>
        </p:txBody>
      </p:sp>
      <p:graphicFrame>
        <p:nvGraphicFramePr>
          <p:cNvPr id="137" name="Google Shape;137;p21"/>
          <p:cNvGraphicFramePr/>
          <p:nvPr/>
        </p:nvGraphicFramePr>
        <p:xfrm>
          <a:off x="311150" y="1679193"/>
          <a:ext cx="3000000" cy="3000000"/>
        </p:xfrm>
        <a:graphic>
          <a:graphicData uri="http://schemas.openxmlformats.org/drawingml/2006/table">
            <a:tbl>
              <a:tblPr>
                <a:noFill/>
                <a:tableStyleId>{BDE91FD2-2C66-476B-802A-1F729F53CA23}</a:tableStyleId>
              </a:tblPr>
              <a:tblGrid>
                <a:gridCol w="8521700"/>
              </a:tblGrid>
              <a:tr h="143775">
                <a:tc>
                  <a:txBody>
                    <a:bodyPr/>
                    <a:lstStyle/>
                    <a:p>
                      <a:pPr indent="0" lvl="0" marL="0" marR="0" rtl="0" algn="l">
                        <a:lnSpc>
                          <a:spcPct val="115000"/>
                        </a:lnSpc>
                        <a:spcBef>
                          <a:spcPts val="0"/>
                        </a:spcBef>
                        <a:spcAft>
                          <a:spcPts val="0"/>
                        </a:spcAft>
                        <a:buClr>
                          <a:srgbClr val="000000"/>
                        </a:buClr>
                        <a:buSzPts val="2000"/>
                        <a:buFont typeface="Arial"/>
                        <a:buNone/>
                      </a:pPr>
                      <a:r>
                        <a:rPr b="1" lang="en-US" sz="2000" u="none" cap="none" strike="noStrike">
                          <a:latin typeface="Calibri"/>
                          <a:ea typeface="Calibri"/>
                          <a:cs typeface="Calibri"/>
                          <a:sym typeface="Calibri"/>
                        </a:rPr>
                        <a:t>5. Collective responsibility – </a:t>
                      </a:r>
                      <a:r>
                        <a:rPr lang="en-US" sz="2000" u="none" cap="none" strike="noStrike">
                          <a:latin typeface="Calibri"/>
                          <a:ea typeface="Calibri"/>
                          <a:cs typeface="Calibri"/>
                          <a:sym typeface="Calibri"/>
                        </a:rPr>
                        <a:t>The whole society became conscious of their responsibility to their neighbours.</a:t>
                      </a:r>
                      <a:r>
                        <a:rPr b="1" lang="en-US" sz="2000" u="none" cap="none" strike="noStrike">
                          <a:latin typeface="Calibri"/>
                          <a:ea typeface="Calibri"/>
                          <a:cs typeface="Calibri"/>
                          <a:sym typeface="Calibri"/>
                        </a:rPr>
                        <a:t> </a:t>
                      </a:r>
                      <a:endParaRPr sz="2000" u="none" cap="none" strike="noStrike">
                        <a:latin typeface="Calibri"/>
                        <a:ea typeface="Calibri"/>
                        <a:cs typeface="Calibri"/>
                        <a:sym typeface="Calibri"/>
                      </a:endParaRPr>
                    </a:p>
                    <a:p>
                      <a:pPr indent="0" lvl="0" marL="0" marR="0" rtl="0" algn="l">
                        <a:lnSpc>
                          <a:spcPct val="115000"/>
                        </a:lnSpc>
                        <a:spcBef>
                          <a:spcPts val="1000"/>
                        </a:spcBef>
                        <a:spcAft>
                          <a:spcPts val="0"/>
                        </a:spcAft>
                        <a:buClr>
                          <a:srgbClr val="000000"/>
                        </a:buClr>
                        <a:buSzPts val="2000"/>
                        <a:buFont typeface="Arial"/>
                        <a:buNone/>
                      </a:pPr>
                      <a:r>
                        <a:rPr b="1" lang="en-US" sz="2000" u="none" cap="none" strike="noStrike">
                          <a:solidFill>
                            <a:srgbClr val="00B050"/>
                          </a:solidFill>
                          <a:latin typeface="Calibri"/>
                          <a:ea typeface="Calibri"/>
                          <a:cs typeface="Calibri"/>
                          <a:sym typeface="Calibri"/>
                        </a:rPr>
                        <a:t>Ibn Abbas reported: The Prophet, (saw), said, “He is not a believer whose stomach is full while the neighbor to his side is </a:t>
                      </a:r>
                      <a:r>
                        <a:rPr b="1" lang="en-US" sz="2000" u="none" cap="none" strike="noStrike">
                          <a:solidFill>
                            <a:srgbClr val="00B050"/>
                          </a:solidFill>
                          <a:latin typeface="Calibri"/>
                          <a:ea typeface="Calibri"/>
                          <a:cs typeface="Calibri"/>
                          <a:sym typeface="Calibri"/>
                        </a:rPr>
                        <a:t>starving</a:t>
                      </a:r>
                      <a:r>
                        <a:rPr b="1" lang="en-US" sz="2000" u="none" cap="none" strike="noStrike">
                          <a:solidFill>
                            <a:srgbClr val="00B050"/>
                          </a:solidFill>
                          <a:latin typeface="Calibri"/>
                          <a:ea typeface="Calibri"/>
                          <a:cs typeface="Calibri"/>
                          <a:sym typeface="Calibri"/>
                        </a:rPr>
                        <a:t>.”</a:t>
                      </a:r>
                      <a:endParaRPr sz="1400" u="none" cap="none" strike="noStrike"/>
                    </a:p>
                    <a:p>
                      <a:pPr indent="0" lvl="0" marL="0" marR="0" rtl="0" algn="l">
                        <a:lnSpc>
                          <a:spcPct val="115000"/>
                        </a:lnSpc>
                        <a:spcBef>
                          <a:spcPts val="1000"/>
                        </a:spcBef>
                        <a:spcAft>
                          <a:spcPts val="0"/>
                        </a:spcAft>
                        <a:buClr>
                          <a:srgbClr val="000000"/>
                        </a:buClr>
                        <a:buSzPts val="2000"/>
                        <a:buFont typeface="Arial"/>
                        <a:buNone/>
                      </a:pPr>
                      <a:r>
                        <a:rPr b="1" lang="en-US" sz="2000" u="none" cap="none" strike="noStrike">
                          <a:solidFill>
                            <a:srgbClr val="00B050"/>
                          </a:solidFill>
                          <a:latin typeface="Calibri"/>
                          <a:ea typeface="Calibri"/>
                          <a:cs typeface="Calibri"/>
                          <a:sym typeface="Calibri"/>
                        </a:rPr>
                        <a:t> Source: al-Sunan al-Kubrá lil-Bayhaqī 19668</a:t>
                      </a:r>
                      <a:endParaRPr sz="2000" u="none" cap="none" strike="noStrike">
                        <a:latin typeface="Calibri"/>
                        <a:ea typeface="Calibri"/>
                        <a:cs typeface="Calibri"/>
                        <a:sym typeface="Calibri"/>
                      </a:endParaRPr>
                    </a:p>
                  </a:txBody>
                  <a:tcPr marT="0" marB="0" marR="114300" marL="1143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2"/>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43" name="Google Shape;143;p22"/>
          <p:cNvSpPr txBox="1"/>
          <p:nvPr/>
        </p:nvSpPr>
        <p:spPr>
          <a:xfrm>
            <a:off x="0" y="567319"/>
            <a:ext cx="4698123" cy="810961"/>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Lesson 2 - Activity 1 </a:t>
            </a:r>
            <a:endParaRPr b="1" i="0" sz="1800" u="none" cap="none" strike="noStrike">
              <a:solidFill>
                <a:srgbClr val="FFFFFF"/>
              </a:solidFill>
              <a:latin typeface="Calibri"/>
              <a:ea typeface="Calibri"/>
              <a:cs typeface="Calibri"/>
              <a:sym typeface="Calibri"/>
            </a:endParaRPr>
          </a:p>
        </p:txBody>
      </p:sp>
      <p:sp>
        <p:nvSpPr>
          <p:cNvPr id="144" name="Google Shape;144;p22"/>
          <p:cNvSpPr txBox="1"/>
          <p:nvPr/>
        </p:nvSpPr>
        <p:spPr>
          <a:xfrm>
            <a:off x="178675" y="1710511"/>
            <a:ext cx="8628993" cy="25853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Activity 1: Exploring Prophet (saw)’s Policies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285750" lvl="0" marL="28575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Divide the class into small groups.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Assign each group one of the policies adopted by the Prophet to ensure food security (brotherhood, Sadaqah, Zakat, agricultural policy, collective responsibility).</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Ask learners to gather visuals and information for each policy.</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In their groups, students discuss and prepare a short presentation on their assigned policy, focusing on its implementation and impact on food security.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3"/>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50" name="Google Shape;150;p23"/>
          <p:cNvSpPr txBox="1"/>
          <p:nvPr/>
        </p:nvSpPr>
        <p:spPr>
          <a:xfrm>
            <a:off x="-126129" y="583086"/>
            <a:ext cx="4698123" cy="810961"/>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Lesson 2 – Activity 2 and 3 </a:t>
            </a:r>
            <a:endParaRPr b="1" i="0" sz="1800" u="none" cap="none" strike="noStrike">
              <a:solidFill>
                <a:srgbClr val="FFFFFF"/>
              </a:solidFill>
              <a:latin typeface="Calibri"/>
              <a:ea typeface="Calibri"/>
              <a:cs typeface="Calibri"/>
              <a:sym typeface="Calibri"/>
            </a:endParaRPr>
          </a:p>
        </p:txBody>
      </p:sp>
      <p:sp>
        <p:nvSpPr>
          <p:cNvPr id="151" name="Google Shape;151;p23"/>
          <p:cNvSpPr txBox="1"/>
          <p:nvPr/>
        </p:nvSpPr>
        <p:spPr>
          <a:xfrm>
            <a:off x="257498" y="1333281"/>
            <a:ext cx="8628993" cy="313932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Activity 2: Presentation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Each group presents their findings to the class, explaining how the assigned policy contributed to food security in Madinah.</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Encourage students to ask questions and engage in discussions after each presentation.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Activity 3: Reflective Writing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Ask students to reflect on the collective responsibility emphasized by the Prophet in the context of food security.</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Each group creates a visual representation (drawing or chart) depicting the importance of a government’s comprehensive policy in meeting society's basic needs.</a:t>
            </a:r>
            <a:endParaRPr b="0" i="0" sz="1400" u="none" cap="none" strike="noStrike">
              <a:solidFill>
                <a:srgbClr val="000000"/>
              </a:solidFill>
              <a:latin typeface="Arial"/>
              <a:ea typeface="Arial"/>
              <a:cs typeface="Arial"/>
              <a:sym typeface="Arial"/>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24"/>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157" name="Google Shape;157;p2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US"/>
              <a:t>Conclusion</a:t>
            </a:r>
            <a:endParaRPr/>
          </a:p>
        </p:txBody>
      </p:sp>
      <p:sp>
        <p:nvSpPr>
          <p:cNvPr id="158" name="Google Shape;158;p2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lnSpcReduction="20000"/>
          </a:bodyPr>
          <a:lstStyle/>
          <a:p>
            <a:pPr indent="0" lvl="0" marL="114300" rtl="0" algn="l">
              <a:lnSpc>
                <a:spcPct val="115000"/>
              </a:lnSpc>
              <a:spcBef>
                <a:spcPts val="0"/>
              </a:spcBef>
              <a:spcAft>
                <a:spcPts val="0"/>
              </a:spcAft>
              <a:buSzPts val="1800"/>
              <a:buNone/>
            </a:pPr>
            <a:r>
              <a:rPr lang="en-US" sz="1500">
                <a:solidFill>
                  <a:schemeClr val="dk1"/>
                </a:solidFill>
              </a:rPr>
              <a:t>Islam ensures that the basic rights and needs of all people are met through the policies outlined in the Qur’an and Sunnah.</a:t>
            </a:r>
            <a:endParaRPr/>
          </a:p>
          <a:p>
            <a:pPr indent="0" lvl="0" marL="114300" rtl="0" algn="l">
              <a:lnSpc>
                <a:spcPct val="115000"/>
              </a:lnSpc>
              <a:spcBef>
                <a:spcPts val="0"/>
              </a:spcBef>
              <a:spcAft>
                <a:spcPts val="0"/>
              </a:spcAft>
              <a:buSzPts val="1800"/>
              <a:buNone/>
            </a:pPr>
            <a:r>
              <a:rPr lang="en-US" sz="1500">
                <a:solidFill>
                  <a:schemeClr val="dk1"/>
                </a:solidFill>
              </a:rPr>
              <a:t> </a:t>
            </a:r>
            <a:endParaRPr/>
          </a:p>
          <a:p>
            <a:pPr indent="0" lvl="0" marL="114300" rtl="0" algn="l">
              <a:lnSpc>
                <a:spcPct val="115000"/>
              </a:lnSpc>
              <a:spcBef>
                <a:spcPts val="0"/>
              </a:spcBef>
              <a:spcAft>
                <a:spcPts val="0"/>
              </a:spcAft>
              <a:buSzPts val="1800"/>
              <a:buNone/>
            </a:pPr>
            <a:r>
              <a:rPr lang="en-US" sz="1500">
                <a:solidFill>
                  <a:schemeClr val="dk1"/>
                </a:solidFill>
              </a:rPr>
              <a:t>They are the foundation of a comprehensive economic system and a comprehensive and functioning society in Islam.</a:t>
            </a:r>
            <a:endParaRPr/>
          </a:p>
          <a:p>
            <a:pPr indent="0" lvl="0" marL="114300" rtl="0" algn="l">
              <a:lnSpc>
                <a:spcPct val="115000"/>
              </a:lnSpc>
              <a:spcBef>
                <a:spcPts val="0"/>
              </a:spcBef>
              <a:spcAft>
                <a:spcPts val="0"/>
              </a:spcAft>
              <a:buSzPts val="1800"/>
              <a:buNone/>
            </a:pPr>
            <a:r>
              <a:t/>
            </a:r>
            <a:endParaRPr sz="1500">
              <a:solidFill>
                <a:schemeClr val="dk1"/>
              </a:solidFill>
            </a:endParaRPr>
          </a:p>
          <a:p>
            <a:pPr indent="0" lvl="0" marL="114300" rtl="0" algn="l">
              <a:lnSpc>
                <a:spcPct val="115000"/>
              </a:lnSpc>
              <a:spcBef>
                <a:spcPts val="0"/>
              </a:spcBef>
              <a:spcAft>
                <a:spcPts val="0"/>
              </a:spcAft>
              <a:buSzPts val="1800"/>
              <a:buNone/>
            </a:pPr>
            <a:r>
              <a:rPr lang="en-US" sz="1500">
                <a:solidFill>
                  <a:schemeClr val="dk1"/>
                </a:solidFill>
              </a:rPr>
              <a:t>Palestine is one of the many Islamic countries suffering food insecurity due to man-made economic policies.</a:t>
            </a:r>
            <a:endParaRPr/>
          </a:p>
          <a:p>
            <a:pPr indent="-228600" lvl="0" marL="457200" rtl="0" algn="l">
              <a:lnSpc>
                <a:spcPct val="115000"/>
              </a:lnSpc>
              <a:spcBef>
                <a:spcPts val="0"/>
              </a:spcBef>
              <a:spcAft>
                <a:spcPts val="0"/>
              </a:spcAft>
              <a:buSzPts val="1800"/>
              <a:buNone/>
            </a:pPr>
            <a:r>
              <a:t/>
            </a:r>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5"/>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164" name="Google Shape;164;p2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US"/>
              <a:t>Lesson 2</a:t>
            </a:r>
            <a:endParaRPr/>
          </a:p>
        </p:txBody>
      </p:sp>
      <p:sp>
        <p:nvSpPr>
          <p:cNvPr id="165" name="Google Shape;165;p2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p>
            <a:pPr indent="-342900" lvl="0" marL="457200" rtl="0" algn="ctr">
              <a:lnSpc>
                <a:spcPct val="100000"/>
              </a:lnSpc>
              <a:spcBef>
                <a:spcPts val="0"/>
              </a:spcBef>
              <a:spcAft>
                <a:spcPts val="0"/>
              </a:spcAft>
              <a:buSzPts val="2100"/>
              <a:buNone/>
            </a:pPr>
            <a:r>
              <a:rPr lang="en-US">
                <a:solidFill>
                  <a:schemeClr val="dk1"/>
                </a:solidFill>
              </a:rPr>
              <a:t>Forced Famine and Gaza Blockade</a:t>
            </a:r>
            <a:endParaRPr>
              <a:solidFill>
                <a:schemeClr val="dk1"/>
              </a:solidFill>
            </a:endParaRPr>
          </a:p>
        </p:txBody>
      </p:sp>
      <p:sp>
        <p:nvSpPr>
          <p:cNvPr id="166" name="Google Shape;166;p2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fontScale="85000" lnSpcReduction="10000"/>
          </a:bodyPr>
          <a:lstStyle/>
          <a:p>
            <a:pPr indent="0" lvl="0" marL="114300" rtl="0" algn="l">
              <a:lnSpc>
                <a:spcPct val="115000"/>
              </a:lnSpc>
              <a:spcBef>
                <a:spcPts val="0"/>
              </a:spcBef>
              <a:spcAft>
                <a:spcPts val="0"/>
              </a:spcAft>
              <a:buSzPct val="108107"/>
              <a:buNone/>
            </a:pPr>
            <a:r>
              <a:rPr lang="en-US">
                <a:solidFill>
                  <a:schemeClr val="dk1"/>
                </a:solidFill>
              </a:rPr>
              <a:t>Learning Objectives:  </a:t>
            </a:r>
            <a:endParaRPr/>
          </a:p>
          <a:p>
            <a:pPr indent="0" lvl="0" marL="114300" rtl="0" algn="l">
              <a:lnSpc>
                <a:spcPct val="115000"/>
              </a:lnSpc>
              <a:spcBef>
                <a:spcPts val="0"/>
              </a:spcBef>
              <a:spcAft>
                <a:spcPts val="0"/>
              </a:spcAft>
              <a:buSzPct val="108107"/>
              <a:buNone/>
            </a:pPr>
            <a:r>
              <a:rPr lang="en-US">
                <a:solidFill>
                  <a:schemeClr val="dk1"/>
                </a:solidFill>
              </a:rPr>
              <a:t>Learners will be able to:  </a:t>
            </a:r>
            <a:endParaRPr/>
          </a:p>
          <a:p>
            <a:pPr indent="0" lvl="0" marL="114300" rtl="0" algn="l">
              <a:lnSpc>
                <a:spcPct val="115000"/>
              </a:lnSpc>
              <a:spcBef>
                <a:spcPts val="0"/>
              </a:spcBef>
              <a:spcAft>
                <a:spcPts val="0"/>
              </a:spcAft>
              <a:buSzPct val="108107"/>
              <a:buNone/>
            </a:pPr>
            <a:r>
              <a:t/>
            </a:r>
            <a:endParaRPr>
              <a:solidFill>
                <a:schemeClr val="dk1"/>
              </a:solidFill>
            </a:endParaRPr>
          </a:p>
          <a:p>
            <a:pPr indent="-333632" lvl="0" marL="457200" rtl="0" algn="l">
              <a:lnSpc>
                <a:spcPct val="115000"/>
              </a:lnSpc>
              <a:spcBef>
                <a:spcPts val="0"/>
              </a:spcBef>
              <a:spcAft>
                <a:spcPts val="0"/>
              </a:spcAft>
              <a:buSzPct val="108107"/>
              <a:buChar char="●"/>
            </a:pPr>
            <a:r>
              <a:rPr lang="en-US">
                <a:solidFill>
                  <a:schemeClr val="dk1"/>
                </a:solidFill>
              </a:rPr>
              <a:t>Examine the impact of the blockade on the Palestinian economy, discussing the weakness of aid delivery and the role of various neighbouring countries in providing resources to Israel.</a:t>
            </a:r>
            <a:endParaRPr/>
          </a:p>
          <a:p>
            <a:pPr indent="-333632" lvl="0" marL="457200" rtl="0" algn="l">
              <a:lnSpc>
                <a:spcPct val="115000"/>
              </a:lnSpc>
              <a:spcBef>
                <a:spcPts val="0"/>
              </a:spcBef>
              <a:spcAft>
                <a:spcPts val="0"/>
              </a:spcAft>
              <a:buSzPct val="108107"/>
              <a:buChar char="●"/>
            </a:pPr>
            <a:r>
              <a:rPr lang="en-US">
                <a:solidFill>
                  <a:schemeClr val="dk1"/>
                </a:solidFill>
              </a:rPr>
              <a:t>Understand the impact of forced famine on communities, drawing parallels with the Irish famine and Gaza.</a:t>
            </a:r>
            <a:endParaRPr/>
          </a:p>
          <a:p>
            <a:pPr indent="-228600" lvl="0" marL="457200" rtl="0" algn="l">
              <a:lnSpc>
                <a:spcPct val="115000"/>
              </a:lnSpc>
              <a:spcBef>
                <a:spcPts val="0"/>
              </a:spcBef>
              <a:spcAft>
                <a:spcPts val="0"/>
              </a:spcAft>
              <a:buSzPct val="108107"/>
              <a:buNone/>
            </a:pPr>
            <a:r>
              <a:t/>
            </a:r>
            <a:endParaRPr/>
          </a:p>
        </p:txBody>
      </p:sp>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6"/>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172" name="Google Shape;172;p26"/>
          <p:cNvSpPr txBox="1"/>
          <p:nvPr/>
        </p:nvSpPr>
        <p:spPr>
          <a:xfrm>
            <a:off x="1597573" y="115615"/>
            <a:ext cx="6096000" cy="923299"/>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1200"/>
              </a:spcBef>
              <a:spcAft>
                <a:spcPts val="1200"/>
              </a:spcAft>
              <a:buClr>
                <a:srgbClr val="000000"/>
              </a:buClr>
              <a:buSzPts val="2800"/>
              <a:buFont typeface="Arial"/>
              <a:buNone/>
            </a:pPr>
            <a:r>
              <a:rPr b="1" i="0" lang="en-US" sz="2800" u="none" cap="none" strike="noStrike">
                <a:solidFill>
                  <a:srgbClr val="000000"/>
                </a:solidFill>
                <a:latin typeface="Calibri"/>
                <a:ea typeface="Calibri"/>
                <a:cs typeface="Calibri"/>
                <a:sym typeface="Calibri"/>
              </a:rPr>
              <a:t>Forced Famine </a:t>
            </a:r>
            <a:endParaRPr b="1" i="0" sz="2800" u="none" cap="none" strike="noStrike">
              <a:solidFill>
                <a:srgbClr val="000000"/>
              </a:solidFill>
              <a:latin typeface="Calibri"/>
              <a:ea typeface="Calibri"/>
              <a:cs typeface="Calibri"/>
              <a:sym typeface="Calibri"/>
            </a:endParaRPr>
          </a:p>
        </p:txBody>
      </p:sp>
      <p:graphicFrame>
        <p:nvGraphicFramePr>
          <p:cNvPr id="173" name="Google Shape;173;p26"/>
          <p:cNvGraphicFramePr/>
          <p:nvPr/>
        </p:nvGraphicFramePr>
        <p:xfrm>
          <a:off x="1302370" y="1383059"/>
          <a:ext cx="3000000" cy="3000000"/>
        </p:xfrm>
        <a:graphic>
          <a:graphicData uri="http://schemas.openxmlformats.org/drawingml/2006/table">
            <a:tbl>
              <a:tblPr>
                <a:noFill/>
                <a:tableStyleId>{BDE91FD2-2C66-476B-802A-1F729F53CA23}</a:tableStyleId>
              </a:tblPr>
              <a:tblGrid>
                <a:gridCol w="6539250"/>
              </a:tblGrid>
              <a:tr h="2637150">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Watch the videos to understand what is causing the forced famine in Gaza:</a:t>
                      </a:r>
                      <a:endParaRPr sz="1400" u="none" cap="none" strike="noStrike"/>
                    </a:p>
                    <a:p>
                      <a:pPr indent="0" lvl="0" marL="457200" marR="0" rtl="0" algn="l">
                        <a:lnSpc>
                          <a:spcPct val="115000"/>
                        </a:lnSpc>
                        <a:spcBef>
                          <a:spcPts val="1000"/>
                        </a:spcBef>
                        <a:spcAft>
                          <a:spcPts val="0"/>
                        </a:spcAft>
                        <a:buClr>
                          <a:srgbClr val="000000"/>
                        </a:buClr>
                        <a:buSzPts val="1800"/>
                        <a:buFont typeface="Arial"/>
                        <a:buNone/>
                      </a:pPr>
                      <a:r>
                        <a:rPr lang="en-US" sz="1800" u="none" cap="none" strike="noStrike">
                          <a:latin typeface="Calibri"/>
                          <a:ea typeface="Calibri"/>
                          <a:cs typeface="Calibri"/>
                          <a:sym typeface="Calibri"/>
                        </a:rPr>
                        <a:t>Al Jazeera – a general overview</a:t>
                      </a:r>
                      <a:endParaRPr sz="1400" u="none" cap="none" strike="noStrike"/>
                    </a:p>
                    <a:p>
                      <a:pPr indent="0" lvl="0" marL="457200" marR="0" rtl="0" algn="l">
                        <a:lnSpc>
                          <a:spcPct val="115000"/>
                        </a:lnSpc>
                        <a:spcBef>
                          <a:spcPts val="0"/>
                        </a:spcBef>
                        <a:spcAft>
                          <a:spcPts val="0"/>
                        </a:spcAft>
                        <a:buClr>
                          <a:srgbClr val="000000"/>
                        </a:buClr>
                        <a:buSzPts val="1800"/>
                        <a:buFont typeface="Arial"/>
                        <a:buNone/>
                      </a:pPr>
                      <a:r>
                        <a:rPr lang="en-US" sz="1800" u="sng" cap="none" strike="noStrike">
                          <a:solidFill>
                            <a:srgbClr val="0000FF"/>
                          </a:solidFill>
                          <a:latin typeface="Calibri"/>
                          <a:ea typeface="Calibri"/>
                          <a:cs typeface="Calibri"/>
                          <a:sym typeface="Calibri"/>
                          <a:hlinkClick r:id="rId4">
                            <a:extLst>
                              <a:ext uri="{A12FA001-AC4F-418D-AE19-62706E023703}">
                                <ahyp:hlinkClr val="tx"/>
                              </a:ext>
                            </a:extLst>
                          </a:hlinkClick>
                        </a:rPr>
                        <a:t>https://www.youtube.com/watch?v=6nlq5RxKkSU&amp;t=130s</a:t>
                      </a:r>
                      <a:endParaRPr sz="1800" u="none" cap="none" strike="noStrike">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 </a:t>
                      </a:r>
                      <a:endParaRPr sz="1400" u="none" cap="none" strike="noStrike"/>
                    </a:p>
                    <a:p>
                      <a:pPr indent="0" lvl="0" marL="457200" marR="0" rtl="0" algn="l">
                        <a:lnSpc>
                          <a:spcPct val="115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CBS – details of the effect on children</a:t>
                      </a:r>
                      <a:endParaRPr sz="1400" u="none" cap="none" strike="noStrike"/>
                    </a:p>
                    <a:p>
                      <a:pPr indent="0" lvl="0" marL="457200" marR="0" rtl="0" algn="l">
                        <a:lnSpc>
                          <a:spcPct val="115000"/>
                        </a:lnSpc>
                        <a:spcBef>
                          <a:spcPts val="0"/>
                        </a:spcBef>
                        <a:spcAft>
                          <a:spcPts val="0"/>
                        </a:spcAft>
                        <a:buClr>
                          <a:srgbClr val="000000"/>
                        </a:buClr>
                        <a:buSzPts val="1800"/>
                        <a:buFont typeface="Arial"/>
                        <a:buNone/>
                      </a:pPr>
                      <a:r>
                        <a:rPr lang="en-US" sz="1800" u="sng" cap="none" strike="noStrike">
                          <a:solidFill>
                            <a:srgbClr val="0000FF"/>
                          </a:solidFill>
                          <a:latin typeface="Calibri"/>
                          <a:ea typeface="Calibri"/>
                          <a:cs typeface="Calibri"/>
                          <a:sym typeface="Calibri"/>
                          <a:hlinkClick r:id="rId5">
                            <a:extLst>
                              <a:ext uri="{A12FA001-AC4F-418D-AE19-62706E023703}">
                                <ahyp:hlinkClr val="tx"/>
                              </a:ext>
                            </a:extLst>
                          </a:hlinkClick>
                        </a:rPr>
                        <a:t>https://www.youtube.com/watch?v=VqDLtvF1qUk&amp;t=268s</a:t>
                      </a:r>
                      <a:endParaRPr sz="1800" u="none" cap="none" strike="noStrike">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 </a:t>
                      </a:r>
                      <a:endParaRPr sz="800" u="none" cap="none" strike="noStrike">
                        <a:latin typeface="Calibri"/>
                        <a:ea typeface="Calibri"/>
                        <a:cs typeface="Calibri"/>
                        <a:sym typeface="Calibri"/>
                      </a:endParaRPr>
                    </a:p>
                  </a:txBody>
                  <a:tcPr marT="0" marB="0" marR="87700" marL="877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7"/>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79" name="Google Shape;179;p27"/>
          <p:cNvSpPr txBox="1"/>
          <p:nvPr/>
        </p:nvSpPr>
        <p:spPr>
          <a:xfrm>
            <a:off x="0" y="467472"/>
            <a:ext cx="4708634" cy="846355"/>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000"/>
              <a:buFont typeface="Arial"/>
              <a:buNone/>
            </a:pPr>
            <a:r>
              <a:rPr b="1" i="0" lang="en-US" sz="2000" u="none" cap="none" strike="noStrike">
                <a:solidFill>
                  <a:schemeClr val="lt1"/>
                </a:solidFill>
                <a:latin typeface="Calibri"/>
                <a:ea typeface="Calibri"/>
                <a:cs typeface="Calibri"/>
                <a:sym typeface="Calibri"/>
              </a:rPr>
              <a:t>        Reflect and Respond</a:t>
            </a:r>
            <a:endParaRPr b="1" i="0" sz="2000" u="none" cap="none" strike="noStrike">
              <a:solidFill>
                <a:schemeClr val="lt1"/>
              </a:solidFill>
              <a:latin typeface="Calibri"/>
              <a:ea typeface="Calibri"/>
              <a:cs typeface="Calibri"/>
              <a:sym typeface="Calibri"/>
            </a:endParaRPr>
          </a:p>
        </p:txBody>
      </p:sp>
      <p:sp>
        <p:nvSpPr>
          <p:cNvPr id="180" name="Google Shape;180;p27"/>
          <p:cNvSpPr txBox="1"/>
          <p:nvPr/>
        </p:nvSpPr>
        <p:spPr>
          <a:xfrm>
            <a:off x="488731" y="1577442"/>
            <a:ext cx="7882800" cy="2196900"/>
          </a:xfrm>
          <a:prstGeom prst="rect">
            <a:avLst/>
          </a:prstGeom>
          <a:noFill/>
          <a:ln>
            <a:noFill/>
          </a:ln>
        </p:spPr>
        <p:txBody>
          <a:bodyPr anchorCtr="0" anchor="t" bIns="45700" lIns="91425" spcFirstLastPara="1" rIns="91425" wrap="square" tIns="45700">
            <a:spAutoFit/>
          </a:bodyPr>
          <a:lstStyle/>
          <a:p>
            <a:pPr indent="-330200" lvl="0" marL="457200" rtl="0" algn="l">
              <a:lnSpc>
                <a:spcPct val="115000"/>
              </a:lnSpc>
              <a:spcBef>
                <a:spcPts val="0"/>
              </a:spcBef>
              <a:spcAft>
                <a:spcPts val="0"/>
              </a:spcAft>
              <a:buSzPts val="1600"/>
              <a:buAutoNum type="arabicPeriod"/>
            </a:pPr>
            <a:r>
              <a:rPr lang="en-US" sz="1600">
                <a:latin typeface="Calibri"/>
                <a:ea typeface="Calibri"/>
                <a:cs typeface="Calibri"/>
                <a:sym typeface="Calibri"/>
              </a:rPr>
              <a:t>Why are certain things not allowed in or out of Gaza? What might be the reason?</a:t>
            </a:r>
            <a:endParaRPr sz="1600">
              <a:latin typeface="Calibri"/>
              <a:ea typeface="Calibri"/>
              <a:cs typeface="Calibri"/>
              <a:sym typeface="Calibri"/>
            </a:endParaRPr>
          </a:p>
          <a:p>
            <a:pPr indent="-330200" lvl="0" marL="457200" rtl="0" algn="l">
              <a:lnSpc>
                <a:spcPct val="115000"/>
              </a:lnSpc>
              <a:spcBef>
                <a:spcPts val="0"/>
              </a:spcBef>
              <a:spcAft>
                <a:spcPts val="0"/>
              </a:spcAft>
              <a:buSzPts val="1600"/>
              <a:buAutoNum type="arabicPeriod"/>
            </a:pPr>
            <a:r>
              <a:rPr lang="en-US" sz="1600">
                <a:latin typeface="Calibri"/>
                <a:ea typeface="Calibri"/>
                <a:cs typeface="Calibri"/>
                <a:sym typeface="Calibri"/>
              </a:rPr>
              <a:t>The video talked about "collective punishment", what is the meaning of this term? </a:t>
            </a:r>
            <a:endParaRPr sz="1600">
              <a:latin typeface="Calibri"/>
              <a:ea typeface="Calibri"/>
              <a:cs typeface="Calibri"/>
              <a:sym typeface="Calibri"/>
            </a:endParaRPr>
          </a:p>
          <a:p>
            <a:pPr indent="-330200" lvl="0" marL="457200" rtl="0" algn="l">
              <a:lnSpc>
                <a:spcPct val="115000"/>
              </a:lnSpc>
              <a:spcBef>
                <a:spcPts val="0"/>
              </a:spcBef>
              <a:spcAft>
                <a:spcPts val="0"/>
              </a:spcAft>
              <a:buSzPts val="1600"/>
              <a:buAutoNum type="arabicPeriod"/>
            </a:pPr>
            <a:r>
              <a:rPr lang="en-US" sz="1600">
                <a:latin typeface="Calibri"/>
                <a:ea typeface="Calibri"/>
                <a:cs typeface="Calibri"/>
                <a:sym typeface="Calibri"/>
              </a:rPr>
              <a:t>How do you think the Palestinian economy has fared since the war/blockade? </a:t>
            </a:r>
            <a:endParaRPr sz="1600">
              <a:latin typeface="Calibri"/>
              <a:ea typeface="Calibri"/>
              <a:cs typeface="Calibri"/>
              <a:sym typeface="Calibri"/>
            </a:endParaRPr>
          </a:p>
          <a:p>
            <a:pPr indent="-330200" lvl="0" marL="457200" rtl="0" algn="l">
              <a:lnSpc>
                <a:spcPct val="115000"/>
              </a:lnSpc>
              <a:spcBef>
                <a:spcPts val="0"/>
              </a:spcBef>
              <a:spcAft>
                <a:spcPts val="0"/>
              </a:spcAft>
              <a:buSzPts val="1600"/>
              <a:buAutoNum type="arabicPeriod"/>
            </a:pPr>
            <a:r>
              <a:rPr lang="en-US" sz="1600">
                <a:latin typeface="Calibri"/>
                <a:ea typeface="Calibri"/>
                <a:cs typeface="Calibri"/>
                <a:sym typeface="Calibri"/>
              </a:rPr>
              <a:t>How do you think these events have affected people's jobs and businesses? </a:t>
            </a:r>
            <a:endParaRPr sz="1600">
              <a:latin typeface="Calibri"/>
              <a:ea typeface="Calibri"/>
              <a:cs typeface="Calibri"/>
              <a:sym typeface="Calibri"/>
            </a:endParaRPr>
          </a:p>
          <a:p>
            <a:pPr indent="-330200" lvl="0" marL="457200" rtl="0" algn="l">
              <a:lnSpc>
                <a:spcPct val="115000"/>
              </a:lnSpc>
              <a:spcBef>
                <a:spcPts val="0"/>
              </a:spcBef>
              <a:spcAft>
                <a:spcPts val="0"/>
              </a:spcAft>
              <a:buSzPts val="1600"/>
              <a:buAutoNum type="arabicPeriod"/>
            </a:pPr>
            <a:r>
              <a:rPr lang="en-US" sz="1600">
                <a:latin typeface="Calibri"/>
                <a:ea typeface="Calibri"/>
                <a:cs typeface="Calibri"/>
                <a:sym typeface="Calibri"/>
              </a:rPr>
              <a:t>How do you think the lack of food is affecting people? </a:t>
            </a:r>
            <a:endParaRPr sz="1600">
              <a:latin typeface="Calibri"/>
              <a:ea typeface="Calibri"/>
              <a:cs typeface="Calibri"/>
              <a:sym typeface="Calibri"/>
            </a:endParaRPr>
          </a:p>
          <a:p>
            <a:pPr indent="-330200" lvl="0" marL="457200" rtl="0" algn="l">
              <a:lnSpc>
                <a:spcPct val="115000"/>
              </a:lnSpc>
              <a:spcBef>
                <a:spcPts val="0"/>
              </a:spcBef>
              <a:spcAft>
                <a:spcPts val="0"/>
              </a:spcAft>
              <a:buSzPts val="1600"/>
              <a:buAutoNum type="arabicPeriod"/>
            </a:pPr>
            <a:r>
              <a:rPr lang="en-US" sz="1600">
                <a:latin typeface="Calibri"/>
                <a:ea typeface="Calibri"/>
                <a:cs typeface="Calibri"/>
                <a:sym typeface="Calibri"/>
              </a:rPr>
              <a:t>What kind of challenges do you think they are facing because of the hunger?</a:t>
            </a:r>
            <a:endParaRPr sz="1600">
              <a:latin typeface="Calibri"/>
              <a:ea typeface="Calibri"/>
              <a:cs typeface="Calibri"/>
              <a:sym typeface="Calibri"/>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0" st="0"/>
                                            </p:txEl>
                                          </p:spTgt>
                                        </p:tgtEl>
                                        <p:attrNameLst>
                                          <p:attrName>style.visibility</p:attrName>
                                        </p:attrNameLst>
                                      </p:cBhvr>
                                      <p:to>
                                        <p:strVal val="visible"/>
                                      </p:to>
                                    </p:set>
                                    <p:animEffect filter="fade" transition="in">
                                      <p:cBhvr>
                                        <p:cTn dur="1000"/>
                                        <p:tgtEl>
                                          <p:spTgt spid="1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 st="1"/>
                                            </p:txEl>
                                          </p:spTgt>
                                        </p:tgtEl>
                                        <p:attrNameLst>
                                          <p:attrName>style.visibility</p:attrName>
                                        </p:attrNameLst>
                                      </p:cBhvr>
                                      <p:to>
                                        <p:strVal val="visible"/>
                                      </p:to>
                                    </p:set>
                                    <p:animEffect filter="fade" transition="in">
                                      <p:cBhvr>
                                        <p:cTn dur="1000"/>
                                        <p:tgtEl>
                                          <p:spTgt spid="1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2" st="2"/>
                                            </p:txEl>
                                          </p:spTgt>
                                        </p:tgtEl>
                                        <p:attrNameLst>
                                          <p:attrName>style.visibility</p:attrName>
                                        </p:attrNameLst>
                                      </p:cBhvr>
                                      <p:to>
                                        <p:strVal val="visible"/>
                                      </p:to>
                                    </p:set>
                                    <p:animEffect filter="fade" transition="in">
                                      <p:cBhvr>
                                        <p:cTn dur="1000"/>
                                        <p:tgtEl>
                                          <p:spTgt spid="1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3" st="3"/>
                                            </p:txEl>
                                          </p:spTgt>
                                        </p:tgtEl>
                                        <p:attrNameLst>
                                          <p:attrName>style.visibility</p:attrName>
                                        </p:attrNameLst>
                                      </p:cBhvr>
                                      <p:to>
                                        <p:strVal val="visible"/>
                                      </p:to>
                                    </p:set>
                                    <p:animEffect filter="fade" transition="in">
                                      <p:cBhvr>
                                        <p:cTn dur="1000"/>
                                        <p:tgtEl>
                                          <p:spTgt spid="18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4" st="4"/>
                                            </p:txEl>
                                          </p:spTgt>
                                        </p:tgtEl>
                                        <p:attrNameLst>
                                          <p:attrName>style.visibility</p:attrName>
                                        </p:attrNameLst>
                                      </p:cBhvr>
                                      <p:to>
                                        <p:strVal val="visible"/>
                                      </p:to>
                                    </p:set>
                                    <p:animEffect filter="fade" transition="in">
                                      <p:cBhvr>
                                        <p:cTn dur="1000"/>
                                        <p:tgtEl>
                                          <p:spTgt spid="18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5" st="5"/>
                                            </p:txEl>
                                          </p:spTgt>
                                        </p:tgtEl>
                                        <p:attrNameLst>
                                          <p:attrName>style.visibility</p:attrName>
                                        </p:attrNameLst>
                                      </p:cBhvr>
                                      <p:to>
                                        <p:strVal val="visible"/>
                                      </p:to>
                                    </p:set>
                                    <p:animEffect filter="fade" transition="in">
                                      <p:cBhvr>
                                        <p:cTn dur="1000"/>
                                        <p:tgtEl>
                                          <p:spTgt spid="18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6" st="6"/>
                                            </p:txEl>
                                          </p:spTgt>
                                        </p:tgtEl>
                                        <p:attrNameLst>
                                          <p:attrName>style.visibility</p:attrName>
                                        </p:attrNameLst>
                                      </p:cBhvr>
                                      <p:to>
                                        <p:strVal val="visible"/>
                                      </p:to>
                                    </p:set>
                                    <p:animEffect filter="fade" transition="in">
                                      <p:cBhvr>
                                        <p:cTn dur="1000"/>
                                        <p:tgtEl>
                                          <p:spTgt spid="180">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28"/>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86" name="Google Shape;186;p28"/>
          <p:cNvSpPr txBox="1"/>
          <p:nvPr/>
        </p:nvSpPr>
        <p:spPr>
          <a:xfrm>
            <a:off x="84084" y="771022"/>
            <a:ext cx="464557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FFFFFF"/>
                </a:solidFill>
                <a:latin typeface="Calibri"/>
                <a:ea typeface="Calibri"/>
                <a:cs typeface="Calibri"/>
                <a:sym typeface="Calibri"/>
              </a:rPr>
              <a:t>What happens in a famine?</a:t>
            </a:r>
            <a:endParaRPr b="1" i="0" sz="2000" u="none" cap="none" strike="noStrike">
              <a:solidFill>
                <a:srgbClr val="FFFFFF"/>
              </a:solidFill>
              <a:latin typeface="Calibri"/>
              <a:ea typeface="Calibri"/>
              <a:cs typeface="Calibri"/>
              <a:sym typeface="Calibri"/>
            </a:endParaRPr>
          </a:p>
        </p:txBody>
      </p:sp>
      <p:sp>
        <p:nvSpPr>
          <p:cNvPr id="187" name="Google Shape;187;p28"/>
          <p:cNvSpPr txBox="1"/>
          <p:nvPr>
            <p:ph idx="1" type="body"/>
          </p:nvPr>
        </p:nvSpPr>
        <p:spPr>
          <a:xfrm>
            <a:off x="112320" y="1546475"/>
            <a:ext cx="8520600" cy="3416400"/>
          </a:xfrm>
          <a:prstGeom prst="rect">
            <a:avLst/>
          </a:prstGeom>
          <a:noFill/>
          <a:ln>
            <a:noFill/>
          </a:ln>
        </p:spPr>
        <p:txBody>
          <a:bodyPr anchorCtr="0" anchor="t" bIns="91425" lIns="91425" spcFirstLastPara="1" rIns="91425" wrap="square" tIns="91425">
            <a:normAutofit/>
          </a:bodyPr>
          <a:lstStyle/>
          <a:p>
            <a:pPr indent="0" lvl="0" marL="114300" rtl="0" algn="l">
              <a:lnSpc>
                <a:spcPct val="115000"/>
              </a:lnSpc>
              <a:spcBef>
                <a:spcPts val="0"/>
              </a:spcBef>
              <a:spcAft>
                <a:spcPts val="0"/>
              </a:spcAft>
              <a:buSzPts val="1800"/>
              <a:buNone/>
            </a:pPr>
            <a:r>
              <a:rPr lang="en-US" sz="1600"/>
              <a:t>1. </a:t>
            </a:r>
            <a:r>
              <a:rPr lang="en-US" sz="1600"/>
              <a:t>Hunger and malnutrition: What is malnutrition? What are the long-term effects? </a:t>
            </a:r>
            <a:endParaRPr/>
          </a:p>
          <a:p>
            <a:pPr indent="-228600" lvl="0" marL="457200" rtl="0" algn="l">
              <a:lnSpc>
                <a:spcPct val="115000"/>
              </a:lnSpc>
              <a:spcBef>
                <a:spcPts val="0"/>
              </a:spcBef>
              <a:spcAft>
                <a:spcPts val="0"/>
              </a:spcAft>
              <a:buSzPts val="1800"/>
              <a:buNone/>
            </a:pPr>
            <a:r>
              <a:t/>
            </a:r>
            <a:endParaRPr sz="1600"/>
          </a:p>
          <a:p>
            <a:pPr indent="0" lvl="0" marL="114300" rtl="0" algn="l">
              <a:lnSpc>
                <a:spcPct val="115000"/>
              </a:lnSpc>
              <a:spcBef>
                <a:spcPts val="0"/>
              </a:spcBef>
              <a:spcAft>
                <a:spcPts val="0"/>
              </a:spcAft>
              <a:buSzPts val="1800"/>
              <a:buNone/>
            </a:pPr>
            <a:r>
              <a:rPr lang="en-US" sz="1600"/>
              <a:t>2. Health Impa</a:t>
            </a:r>
            <a:r>
              <a:rPr lang="en-US" sz="1600"/>
              <a:t>ct:  How does a lack of food impact someone's physical health? What about their mental health?</a:t>
            </a:r>
            <a:endParaRPr/>
          </a:p>
          <a:p>
            <a:pPr indent="0" lvl="0" marL="114300" rtl="0" algn="l">
              <a:lnSpc>
                <a:spcPct val="115000"/>
              </a:lnSpc>
              <a:spcBef>
                <a:spcPts val="0"/>
              </a:spcBef>
              <a:spcAft>
                <a:spcPts val="0"/>
              </a:spcAft>
              <a:buSzPts val="1800"/>
              <a:buNone/>
            </a:pPr>
            <a:r>
              <a:t/>
            </a:r>
            <a:endParaRPr sz="1600"/>
          </a:p>
          <a:p>
            <a:pPr indent="0" lvl="0" marL="114300" rtl="0" algn="l">
              <a:lnSpc>
                <a:spcPct val="115000"/>
              </a:lnSpc>
              <a:spcBef>
                <a:spcPts val="0"/>
              </a:spcBef>
              <a:spcAft>
                <a:spcPts val="0"/>
              </a:spcAft>
              <a:buSzPts val="1800"/>
              <a:buNone/>
            </a:pPr>
            <a:r>
              <a:rPr lang="en-US" sz="1600"/>
              <a:t>3. </a:t>
            </a:r>
            <a:r>
              <a:rPr lang="en-US" sz="1600"/>
              <a:t> What could remove the famine? What could lead to greater food security for Gaza?</a:t>
            </a:r>
            <a:endParaRPr sz="1600"/>
          </a:p>
          <a:p>
            <a:pPr indent="0" lvl="0" marL="114300" rtl="0" algn="l">
              <a:lnSpc>
                <a:spcPct val="115000"/>
              </a:lnSpc>
              <a:spcBef>
                <a:spcPts val="0"/>
              </a:spcBef>
              <a:spcAft>
                <a:spcPts val="0"/>
              </a:spcAft>
              <a:buSzPts val="1800"/>
              <a:buNone/>
            </a:pPr>
            <a:r>
              <a:t/>
            </a:r>
            <a:endParaRPr sz="1400"/>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50"/>
        </a:solidFill>
      </p:bgPr>
    </p:bg>
    <p:spTree>
      <p:nvGrpSpPr>
        <p:cNvPr id="191" name="Shape 191"/>
        <p:cNvGrpSpPr/>
        <p:nvPr/>
      </p:nvGrpSpPr>
      <p:grpSpPr>
        <a:xfrm>
          <a:off x="0" y="0"/>
          <a:ext cx="0" cy="0"/>
          <a:chOff x="0" y="0"/>
          <a:chExt cx="0" cy="0"/>
        </a:xfrm>
      </p:grpSpPr>
      <p:pic>
        <p:nvPicPr>
          <p:cNvPr id="192" name="Google Shape;192;p29"/>
          <p:cNvPicPr preferRelativeResize="0"/>
          <p:nvPr/>
        </p:nvPicPr>
        <p:blipFill rotWithShape="1">
          <a:blip r:embed="rId3">
            <a:alphaModFix/>
          </a:blip>
          <a:srcRect b="0" l="0" r="0" t="0"/>
          <a:stretch/>
        </p:blipFill>
        <p:spPr>
          <a:xfrm>
            <a:off x="169479" y="0"/>
            <a:ext cx="8805041" cy="5138464"/>
          </a:xfrm>
          <a:prstGeom prst="rect">
            <a:avLst/>
          </a:prstGeom>
          <a:noFill/>
          <a:ln>
            <a:noFill/>
          </a:ln>
        </p:spPr>
      </p:pic>
      <p:sp>
        <p:nvSpPr>
          <p:cNvPr id="193" name="Google Shape;193;p29"/>
          <p:cNvSpPr txBox="1"/>
          <p:nvPr/>
        </p:nvSpPr>
        <p:spPr>
          <a:xfrm>
            <a:off x="521208" y="2983230"/>
            <a:ext cx="1975200" cy="11697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lang="en-US"/>
              <a:t>When you look at this picture, what do you feel? Does what you feel make you think of a Hadith?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30"/>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199" name="Google Shape;199;p30"/>
          <p:cNvSpPr txBox="1"/>
          <p:nvPr/>
        </p:nvSpPr>
        <p:spPr>
          <a:xfrm>
            <a:off x="-278524" y="531480"/>
            <a:ext cx="4708634" cy="846355"/>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2000"/>
              <a:buFont typeface="Arial"/>
              <a:buNone/>
            </a:pPr>
            <a:r>
              <a:rPr b="1" i="0" lang="en-US" sz="2000" u="none" cap="none" strike="noStrike">
                <a:solidFill>
                  <a:srgbClr val="FFFFFF"/>
                </a:solidFill>
                <a:latin typeface="Calibri"/>
                <a:ea typeface="Calibri"/>
                <a:cs typeface="Calibri"/>
                <a:sym typeface="Calibri"/>
              </a:rPr>
              <a:t>Reflect</a:t>
            </a:r>
            <a:endParaRPr b="1" i="0" sz="2000" u="none" cap="none" strike="noStrike">
              <a:solidFill>
                <a:srgbClr val="FFFFFF"/>
              </a:solidFill>
              <a:latin typeface="Calibri"/>
              <a:ea typeface="Calibri"/>
              <a:cs typeface="Calibri"/>
              <a:sym typeface="Calibri"/>
            </a:endParaRPr>
          </a:p>
        </p:txBody>
      </p:sp>
      <p:sp>
        <p:nvSpPr>
          <p:cNvPr id="200" name="Google Shape;200;p30"/>
          <p:cNvSpPr txBox="1"/>
          <p:nvPr/>
        </p:nvSpPr>
        <p:spPr>
          <a:xfrm>
            <a:off x="630615" y="1566357"/>
            <a:ext cx="7882800" cy="338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Think about </a:t>
            </a:r>
            <a:r>
              <a:rPr lang="en-US" sz="1800">
                <a:latin typeface="Calibri"/>
                <a:ea typeface="Calibri"/>
                <a:cs typeface="Calibri"/>
                <a:sym typeface="Calibri"/>
              </a:rPr>
              <a:t>the following questions</a:t>
            </a:r>
            <a:r>
              <a:rPr b="0" i="0" lang="en-US" sz="1800" u="none" cap="none" strike="noStrike">
                <a:solidFill>
                  <a:srgbClr val="000000"/>
                </a:solidFill>
                <a:latin typeface="Calibri"/>
                <a:ea typeface="Calibri"/>
                <a:cs typeface="Calibri"/>
                <a:sym typeface="Calibri"/>
              </a:rPr>
              <a:t> while watching the next video.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sz="1800">
              <a:latin typeface="Calibri"/>
              <a:ea typeface="Calibri"/>
              <a:cs typeface="Calibri"/>
              <a:sym typeface="Calibri"/>
            </a:endParaRPr>
          </a:p>
          <a:p>
            <a:pPr indent="0" lvl="0" marL="114300" marR="0" rtl="0" algn="l">
              <a:lnSpc>
                <a:spcPct val="115000"/>
              </a:lnSpc>
              <a:spcBef>
                <a:spcPts val="0"/>
              </a:spcBef>
              <a:spcAft>
                <a:spcPts val="0"/>
              </a:spcAft>
              <a:buClr>
                <a:srgbClr val="000000"/>
              </a:buClr>
              <a:buSzPts val="1800"/>
              <a:buFont typeface="Arial"/>
              <a:buNone/>
            </a:pPr>
            <a:r>
              <a:rPr lang="en-US" sz="1800">
                <a:latin typeface="Calibri"/>
                <a:ea typeface="Calibri"/>
                <a:cs typeface="Calibri"/>
                <a:sym typeface="Calibri"/>
              </a:rPr>
              <a:t>Displacement and Suffering: Families and communities might have to leave their homes in search of food during a famine. What challenges and suffering are faced by those who are forced to move?</a:t>
            </a:r>
            <a:endParaRPr sz="1800">
              <a:latin typeface="Calibri"/>
              <a:ea typeface="Calibri"/>
              <a:cs typeface="Calibri"/>
              <a:sym typeface="Calibri"/>
            </a:endParaRPr>
          </a:p>
          <a:p>
            <a:pPr indent="0" lvl="0" marL="114300" marR="0" rtl="0" algn="l">
              <a:lnSpc>
                <a:spcPct val="115000"/>
              </a:lnSpc>
              <a:spcBef>
                <a:spcPts val="0"/>
              </a:spcBef>
              <a:spcAft>
                <a:spcPts val="0"/>
              </a:spcAft>
              <a:buClr>
                <a:srgbClr val="000000"/>
              </a:buClr>
              <a:buSzPts val="1800"/>
              <a:buFont typeface="Arial"/>
              <a:buNone/>
            </a:pPr>
            <a:r>
              <a:t/>
            </a:r>
            <a:endParaRPr sz="1800">
              <a:latin typeface="Calibri"/>
              <a:ea typeface="Calibri"/>
              <a:cs typeface="Calibri"/>
              <a:sym typeface="Calibri"/>
            </a:endParaRPr>
          </a:p>
          <a:p>
            <a:pPr indent="0" lvl="0" marL="114300" marR="0" rtl="0" algn="l">
              <a:lnSpc>
                <a:spcPct val="115000"/>
              </a:lnSpc>
              <a:spcBef>
                <a:spcPts val="0"/>
              </a:spcBef>
              <a:spcAft>
                <a:spcPts val="0"/>
              </a:spcAft>
              <a:buClr>
                <a:srgbClr val="000000"/>
              </a:buClr>
              <a:buSzPts val="1800"/>
              <a:buFont typeface="Arial"/>
              <a:buNone/>
            </a:pPr>
            <a:r>
              <a:rPr lang="en-US" sz="1800">
                <a:latin typeface="Calibri"/>
                <a:ea typeface="Calibri"/>
                <a:cs typeface="Calibri"/>
                <a:sym typeface="Calibri"/>
              </a:rPr>
              <a:t>Emotional Toll: What is the emotional toll of famine on children? What about the parents? </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sp>
        <p:nvSpPr>
          <p:cNvPr id="206" name="Google Shape;206;p3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228600" lvl="0" marL="457200" rtl="0" algn="l">
              <a:lnSpc>
                <a:spcPct val="115000"/>
              </a:lnSpc>
              <a:spcBef>
                <a:spcPts val="0"/>
              </a:spcBef>
              <a:spcAft>
                <a:spcPts val="0"/>
              </a:spcAft>
              <a:buSzPts val="1800"/>
              <a:buNone/>
            </a:pPr>
            <a:r>
              <a:t/>
            </a:r>
            <a:endParaRPr/>
          </a:p>
        </p:txBody>
      </p:sp>
      <p:pic>
        <p:nvPicPr>
          <p:cNvPr id="207" name="Google Shape;207;p31"/>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5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32"/>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213" name="Google Shape;213;p32"/>
          <p:cNvSpPr txBox="1"/>
          <p:nvPr/>
        </p:nvSpPr>
        <p:spPr>
          <a:xfrm>
            <a:off x="84084" y="771022"/>
            <a:ext cx="464557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FFFFFF"/>
                </a:solidFill>
                <a:latin typeface="Calibri"/>
                <a:ea typeface="Calibri"/>
                <a:cs typeface="Calibri"/>
                <a:sym typeface="Calibri"/>
              </a:rPr>
              <a:t>The Irish Potato famine </a:t>
            </a:r>
            <a:endParaRPr b="1" i="0" sz="2000" u="none" cap="none" strike="noStrike">
              <a:solidFill>
                <a:srgbClr val="FFFFFF"/>
              </a:solidFill>
              <a:latin typeface="Calibri"/>
              <a:ea typeface="Calibri"/>
              <a:cs typeface="Calibri"/>
              <a:sym typeface="Calibri"/>
            </a:endParaRPr>
          </a:p>
        </p:txBody>
      </p:sp>
      <p:pic>
        <p:nvPicPr>
          <p:cNvPr id="214" name="Google Shape;214;p32"/>
          <p:cNvPicPr preferRelativeResize="0"/>
          <p:nvPr/>
        </p:nvPicPr>
        <p:blipFill rotWithShape="1">
          <a:blip r:embed="rId4">
            <a:alphaModFix/>
          </a:blip>
          <a:srcRect b="0" l="0" r="0" t="0"/>
          <a:stretch/>
        </p:blipFill>
        <p:spPr>
          <a:xfrm>
            <a:off x="1524657" y="1646511"/>
            <a:ext cx="5905500" cy="3143250"/>
          </a:xfrm>
          <a:prstGeom prst="rect">
            <a:avLst/>
          </a:prstGeom>
          <a:noFill/>
          <a:ln>
            <a:noFill/>
          </a:ln>
        </p:spPr>
      </p:pic>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33"/>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220" name="Google Shape;220;p33"/>
          <p:cNvSpPr txBox="1"/>
          <p:nvPr/>
        </p:nvSpPr>
        <p:spPr>
          <a:xfrm>
            <a:off x="84084" y="771022"/>
            <a:ext cx="464557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FFFFFF"/>
                </a:solidFill>
                <a:latin typeface="Calibri"/>
                <a:ea typeface="Calibri"/>
                <a:cs typeface="Calibri"/>
                <a:sym typeface="Calibri"/>
              </a:rPr>
              <a:t>Sultan Abdul Majeed I</a:t>
            </a:r>
            <a:endParaRPr b="1" i="0" sz="2000" u="none" cap="none" strike="noStrike">
              <a:solidFill>
                <a:srgbClr val="FFFFFF"/>
              </a:solidFill>
              <a:latin typeface="Calibri"/>
              <a:ea typeface="Calibri"/>
              <a:cs typeface="Calibri"/>
              <a:sym typeface="Calibri"/>
            </a:endParaRPr>
          </a:p>
        </p:txBody>
      </p:sp>
      <p:pic>
        <p:nvPicPr>
          <p:cNvPr id="221" name="Google Shape;221;p33"/>
          <p:cNvPicPr preferRelativeResize="0"/>
          <p:nvPr/>
        </p:nvPicPr>
        <p:blipFill rotWithShape="1">
          <a:blip r:embed="rId4">
            <a:alphaModFix/>
          </a:blip>
          <a:srcRect b="0" l="0" r="0" t="0"/>
          <a:stretch/>
        </p:blipFill>
        <p:spPr>
          <a:xfrm>
            <a:off x="2285797" y="1562638"/>
            <a:ext cx="4572396" cy="2743438"/>
          </a:xfrm>
          <a:prstGeom prst="rect">
            <a:avLst/>
          </a:prstGeom>
          <a:noFill/>
          <a:ln>
            <a:noFill/>
          </a:ln>
        </p:spPr>
      </p:pic>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34"/>
          <p:cNvPicPr preferRelativeResize="0"/>
          <p:nvPr/>
        </p:nvPicPr>
        <p:blipFill rotWithShape="1">
          <a:blip r:embed="rId3">
            <a:alphaModFix/>
          </a:blip>
          <a:srcRect b="0" l="0" r="0" t="0"/>
          <a:stretch/>
        </p:blipFill>
        <p:spPr>
          <a:xfrm>
            <a:off x="-114550" y="0"/>
            <a:ext cx="9143990" cy="5143500"/>
          </a:xfrm>
          <a:prstGeom prst="rect">
            <a:avLst/>
          </a:prstGeom>
          <a:noFill/>
          <a:ln>
            <a:noFill/>
          </a:ln>
        </p:spPr>
      </p:pic>
      <p:pic>
        <p:nvPicPr>
          <p:cNvPr id="227" name="Google Shape;227;p34"/>
          <p:cNvPicPr preferRelativeResize="0"/>
          <p:nvPr/>
        </p:nvPicPr>
        <p:blipFill rotWithShape="1">
          <a:blip r:embed="rId4">
            <a:alphaModFix/>
          </a:blip>
          <a:srcRect b="0" l="0" r="0" t="0"/>
          <a:stretch/>
        </p:blipFill>
        <p:spPr>
          <a:xfrm>
            <a:off x="1437200" y="218125"/>
            <a:ext cx="5910450" cy="4925375"/>
          </a:xfrm>
          <a:prstGeom prst="rect">
            <a:avLst/>
          </a:prstGeom>
          <a:noFill/>
          <a:ln>
            <a:noFill/>
          </a:ln>
        </p:spPr>
      </p:pic>
      <p:sp>
        <p:nvSpPr>
          <p:cNvPr id="228" name="Google Shape;228;p34"/>
          <p:cNvSpPr txBox="1"/>
          <p:nvPr/>
        </p:nvSpPr>
        <p:spPr>
          <a:xfrm>
            <a:off x="2431850" y="833175"/>
            <a:ext cx="4051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800">
                <a:solidFill>
                  <a:schemeClr val="dk2"/>
                </a:solidFill>
              </a:rPr>
              <a:t>Modern Day Turkiye and Ireland</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5"/>
          <p:cNvPicPr preferRelativeResize="0"/>
          <p:nvPr/>
        </p:nvPicPr>
        <p:blipFill rotWithShape="1">
          <a:blip r:embed="rId3">
            <a:alphaModFix/>
          </a:blip>
          <a:srcRect b="0" l="0" r="0" t="0"/>
          <a:stretch/>
        </p:blipFill>
        <p:spPr>
          <a:xfrm>
            <a:off x="0" y="0"/>
            <a:ext cx="9143990" cy="5143500"/>
          </a:xfrm>
          <a:prstGeom prst="rect">
            <a:avLst/>
          </a:prstGeom>
          <a:noFill/>
          <a:ln>
            <a:noFill/>
          </a:ln>
        </p:spPr>
      </p:pic>
      <p:pic>
        <p:nvPicPr>
          <p:cNvPr id="234" name="Google Shape;234;p35"/>
          <p:cNvPicPr preferRelativeResize="0"/>
          <p:nvPr/>
        </p:nvPicPr>
        <p:blipFill rotWithShape="1">
          <a:blip r:embed="rId4">
            <a:alphaModFix/>
          </a:blip>
          <a:srcRect b="0" l="0" r="0" t="0"/>
          <a:stretch/>
        </p:blipFill>
        <p:spPr>
          <a:xfrm>
            <a:off x="354724" y="122035"/>
            <a:ext cx="7133897" cy="4899429"/>
          </a:xfrm>
          <a:prstGeom prst="rect">
            <a:avLst/>
          </a:prstGeom>
          <a:noFill/>
          <a:ln>
            <a:noFill/>
          </a:ln>
        </p:spPr>
      </p:pic>
    </p:spTree>
  </p:cSld>
  <p:clrMapOvr>
    <a:masterClrMapping/>
  </p:clrMapOvr>
  <p:transition spd="slow">
    <p:push/>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50"/>
        </a:solidFill>
      </p:bgPr>
    </p:bg>
    <p:spTree>
      <p:nvGrpSpPr>
        <p:cNvPr id="238" name="Shape 238"/>
        <p:cNvGrpSpPr/>
        <p:nvPr/>
      </p:nvGrpSpPr>
      <p:grpSpPr>
        <a:xfrm>
          <a:off x="0" y="0"/>
          <a:ext cx="0" cy="0"/>
          <a:chOff x="0" y="0"/>
          <a:chExt cx="0" cy="0"/>
        </a:xfrm>
      </p:grpSpPr>
      <p:pic>
        <p:nvPicPr>
          <p:cNvPr id="239" name="Google Shape;239;p36"/>
          <p:cNvPicPr preferRelativeResize="0"/>
          <p:nvPr/>
        </p:nvPicPr>
        <p:blipFill rotWithShape="1">
          <a:blip r:embed="rId3">
            <a:alphaModFix/>
          </a:blip>
          <a:srcRect b="18330" l="0" r="0" t="0"/>
          <a:stretch/>
        </p:blipFill>
        <p:spPr>
          <a:xfrm>
            <a:off x="359228" y="-22977"/>
            <a:ext cx="8425543" cy="5166477"/>
          </a:xfrm>
          <a:prstGeom prst="rect">
            <a:avLst/>
          </a:prstGeom>
          <a:solidFill>
            <a:srgbClr val="00B050"/>
          </a:solid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7"/>
          <p:cNvPicPr preferRelativeResize="0"/>
          <p:nvPr/>
        </p:nvPicPr>
        <p:blipFill rotWithShape="1">
          <a:blip r:embed="rId3">
            <a:alphaModFix/>
          </a:blip>
          <a:srcRect b="0" l="0" r="0" t="0"/>
          <a:stretch/>
        </p:blipFill>
        <p:spPr>
          <a:xfrm>
            <a:off x="10" y="0"/>
            <a:ext cx="9143990" cy="5143500"/>
          </a:xfrm>
          <a:prstGeom prst="rect">
            <a:avLst/>
          </a:prstGeom>
          <a:noFill/>
          <a:ln>
            <a:noFill/>
          </a:ln>
        </p:spPr>
      </p:pic>
      <p:sp>
        <p:nvSpPr>
          <p:cNvPr id="245" name="Google Shape;245;p37"/>
          <p:cNvSpPr txBox="1"/>
          <p:nvPr/>
        </p:nvSpPr>
        <p:spPr>
          <a:xfrm>
            <a:off x="-293099" y="497822"/>
            <a:ext cx="5035205" cy="846355"/>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000"/>
              <a:buFont typeface="Arial"/>
              <a:buNone/>
            </a:pPr>
            <a:r>
              <a:rPr b="1" i="0" lang="en-US" sz="2000" u="none" cap="none" strike="noStrike">
                <a:solidFill>
                  <a:srgbClr val="FFFFFF"/>
                </a:solidFill>
                <a:latin typeface="Calibri"/>
                <a:ea typeface="Calibri"/>
                <a:cs typeface="Calibri"/>
                <a:sym typeface="Calibri"/>
              </a:rPr>
              <a:t>        </a:t>
            </a:r>
            <a:r>
              <a:rPr b="1" i="0" lang="en-US" sz="1600" u="none" cap="none" strike="noStrike">
                <a:solidFill>
                  <a:srgbClr val="FFFFFF"/>
                </a:solidFill>
                <a:latin typeface="Calibri"/>
                <a:ea typeface="Calibri"/>
                <a:cs typeface="Calibri"/>
                <a:sym typeface="Calibri"/>
              </a:rPr>
              <a:t> </a:t>
            </a:r>
            <a:r>
              <a:rPr b="1" i="0" lang="en-US" sz="2000" u="none" cap="none" strike="noStrike">
                <a:solidFill>
                  <a:srgbClr val="FFFFFF"/>
                </a:solidFill>
                <a:latin typeface="Calibri"/>
                <a:ea typeface="Calibri"/>
                <a:cs typeface="Calibri"/>
                <a:sym typeface="Calibri"/>
              </a:rPr>
              <a:t>Lessons from Sultan Abdul Majeed I</a:t>
            </a:r>
            <a:endParaRPr b="1" i="0" sz="1600" u="none" cap="none" strike="noStrike">
              <a:solidFill>
                <a:srgbClr val="FFFFFF"/>
              </a:solidFill>
              <a:latin typeface="Calibri"/>
              <a:ea typeface="Calibri"/>
              <a:cs typeface="Calibri"/>
              <a:sym typeface="Calibri"/>
            </a:endParaRPr>
          </a:p>
        </p:txBody>
      </p:sp>
      <p:sp>
        <p:nvSpPr>
          <p:cNvPr id="246" name="Google Shape;246;p37"/>
          <p:cNvSpPr txBox="1"/>
          <p:nvPr/>
        </p:nvSpPr>
        <p:spPr>
          <a:xfrm>
            <a:off x="488731" y="1577442"/>
            <a:ext cx="7882800" cy="160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1. Explore the ways in which Sultan Abdul Majeed I provided aid and support to the people of Ireland during their famine.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2. What were Queen Victoria's reasons for attempting to halt aid from the Uthmani Khilafah to Ireland?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3. What insights can Muslim rulers gain from Sultan Abdul Majeed I's actions during the Irish famine?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How might his approach inform contemporary leadership in the crisis in Palestine?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38"/>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252" name="Google Shape;252;p38"/>
          <p:cNvSpPr txBox="1"/>
          <p:nvPr>
            <p:ph type="title"/>
          </p:nvPr>
        </p:nvSpPr>
        <p:spPr>
          <a:xfrm>
            <a:off x="2052735" y="1345143"/>
            <a:ext cx="5195008"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US"/>
              <a:t>Trading with Israel </a:t>
            </a:r>
            <a:endParaRPr/>
          </a:p>
        </p:txBody>
      </p:sp>
    </p:spTree>
  </p:cSld>
  <p:clrMapOvr>
    <a:masterClrMapping/>
  </p:clrMapOvr>
  <p:transition spd="slow">
    <p:push/>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pic>
        <p:nvPicPr>
          <p:cNvPr id="258" name="Google Shape;258;p39"/>
          <p:cNvPicPr preferRelativeResize="0"/>
          <p:nvPr/>
        </p:nvPicPr>
        <p:blipFill rotWithShape="1">
          <a:blip r:embed="rId3">
            <a:alphaModFix/>
          </a:blip>
          <a:srcRect b="0" l="0" r="0" t="0"/>
          <a:stretch/>
        </p:blipFill>
        <p:spPr>
          <a:xfrm>
            <a:off x="716303" y="0"/>
            <a:ext cx="7711394" cy="5143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40"/>
          <p:cNvPicPr preferRelativeResize="0"/>
          <p:nvPr/>
        </p:nvPicPr>
        <p:blipFill rotWithShape="1">
          <a:blip r:embed="rId3">
            <a:alphaModFix/>
          </a:blip>
          <a:srcRect b="0" l="0" r="0" t="0"/>
          <a:stretch/>
        </p:blipFill>
        <p:spPr>
          <a:xfrm>
            <a:off x="10" y="0"/>
            <a:ext cx="9143990" cy="5143500"/>
          </a:xfrm>
          <a:prstGeom prst="rect">
            <a:avLst/>
          </a:prstGeom>
          <a:noFill/>
          <a:ln>
            <a:noFill/>
          </a:ln>
        </p:spPr>
      </p:pic>
      <p:sp>
        <p:nvSpPr>
          <p:cNvPr id="264" name="Google Shape;264;p40"/>
          <p:cNvSpPr txBox="1"/>
          <p:nvPr/>
        </p:nvSpPr>
        <p:spPr>
          <a:xfrm>
            <a:off x="-293099" y="497822"/>
            <a:ext cx="5035200" cy="492600"/>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000"/>
              <a:buFont typeface="Arial"/>
              <a:buNone/>
            </a:pPr>
            <a:r>
              <a:rPr b="1" i="0" lang="en-US" sz="2000" u="none" cap="none" strike="noStrike">
                <a:solidFill>
                  <a:srgbClr val="FFFFFF"/>
                </a:solidFill>
                <a:latin typeface="Calibri"/>
                <a:ea typeface="Calibri"/>
                <a:cs typeface="Calibri"/>
                <a:sym typeface="Calibri"/>
              </a:rPr>
              <a:t>       </a:t>
            </a:r>
            <a:r>
              <a:rPr b="1" lang="en-US" sz="2000">
                <a:solidFill>
                  <a:srgbClr val="FFFFFF"/>
                </a:solidFill>
                <a:latin typeface="Calibri"/>
                <a:ea typeface="Calibri"/>
                <a:cs typeface="Calibri"/>
                <a:sym typeface="Calibri"/>
              </a:rPr>
              <a:t>Trading</a:t>
            </a:r>
            <a:r>
              <a:rPr b="1" i="0" lang="en-US" sz="2000" u="none" cap="none" strike="noStrike">
                <a:solidFill>
                  <a:srgbClr val="FFFFFF"/>
                </a:solidFill>
                <a:latin typeface="Calibri"/>
                <a:ea typeface="Calibri"/>
                <a:cs typeface="Calibri"/>
                <a:sym typeface="Calibri"/>
              </a:rPr>
              <a:t> with Israel</a:t>
            </a:r>
            <a:r>
              <a:rPr b="1" i="0" lang="en-US" sz="1600" u="none" cap="none" strike="noStrike">
                <a:solidFill>
                  <a:srgbClr val="FFFFFF"/>
                </a:solidFill>
                <a:latin typeface="Calibri"/>
                <a:ea typeface="Calibri"/>
                <a:cs typeface="Calibri"/>
                <a:sym typeface="Calibri"/>
              </a:rPr>
              <a:t> </a:t>
            </a:r>
            <a:endParaRPr b="1" i="0" sz="1600" u="none" cap="none" strike="noStrike">
              <a:solidFill>
                <a:srgbClr val="FFFFFF"/>
              </a:solidFill>
              <a:latin typeface="Calibri"/>
              <a:ea typeface="Calibri"/>
              <a:cs typeface="Calibri"/>
              <a:sym typeface="Calibri"/>
            </a:endParaRPr>
          </a:p>
        </p:txBody>
      </p:sp>
      <p:sp>
        <p:nvSpPr>
          <p:cNvPr id="265" name="Google Shape;265;p40"/>
          <p:cNvSpPr txBox="1"/>
          <p:nvPr/>
        </p:nvSpPr>
        <p:spPr>
          <a:xfrm>
            <a:off x="488731" y="1577442"/>
            <a:ext cx="7882800" cy="2308800"/>
          </a:xfrm>
          <a:prstGeom prst="rect">
            <a:avLst/>
          </a:prstGeom>
          <a:noFill/>
          <a:ln>
            <a:noFill/>
          </a:ln>
        </p:spPr>
        <p:txBody>
          <a:bodyPr anchorCtr="0" anchor="t" bIns="45700" lIns="91425" spcFirstLastPara="1" rIns="91425" wrap="square" tIns="45700">
            <a:spAutoFit/>
          </a:bodyPr>
          <a:lstStyle/>
          <a:p>
            <a:pPr indent="-342900" lvl="0" marL="457200" rtl="0" algn="l">
              <a:spcBef>
                <a:spcPts val="0"/>
              </a:spcBef>
              <a:spcAft>
                <a:spcPts val="0"/>
              </a:spcAft>
              <a:buSzPts val="1800"/>
              <a:buFont typeface="Calibri"/>
              <a:buAutoNum type="arabicPeriod"/>
            </a:pPr>
            <a:r>
              <a:rPr lang="en-US" sz="1800">
                <a:latin typeface="Calibri"/>
                <a:ea typeface="Calibri"/>
                <a:cs typeface="Calibri"/>
                <a:sym typeface="Calibri"/>
              </a:rPr>
              <a:t>Are there any countries still trading with Israel and why?</a:t>
            </a:r>
            <a:endParaRPr sz="1800">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US" sz="1800">
                <a:latin typeface="Calibri"/>
                <a:ea typeface="Calibri"/>
                <a:cs typeface="Calibri"/>
                <a:sym typeface="Calibri"/>
              </a:rPr>
              <a:t>How does trade with Israel impact the ability of surrounding countries to help Gaza? </a:t>
            </a:r>
            <a:endParaRPr sz="1800">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US" sz="1800">
                <a:latin typeface="Calibri"/>
                <a:ea typeface="Calibri"/>
                <a:cs typeface="Calibri"/>
                <a:sym typeface="Calibri"/>
              </a:rPr>
              <a:t>Do you think the war could end if other countries stopped trading with Israel? Why or why not?</a:t>
            </a:r>
            <a:endParaRPr sz="1800">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US" sz="1800">
                <a:latin typeface="Calibri"/>
                <a:ea typeface="Calibri"/>
                <a:cs typeface="Calibri"/>
                <a:sym typeface="Calibri"/>
              </a:rPr>
              <a:t>Consider whether a collective decision by the world's governments to stop trading with Israel could help stop the war. </a:t>
            </a:r>
            <a:endParaRPr sz="18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sz="1800">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41"/>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271" name="Google Shape;271;p41"/>
          <p:cNvSpPr txBox="1"/>
          <p:nvPr/>
        </p:nvSpPr>
        <p:spPr>
          <a:xfrm>
            <a:off x="0" y="467472"/>
            <a:ext cx="4708634" cy="846355"/>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000"/>
              <a:buFont typeface="Arial"/>
              <a:buNone/>
            </a:pPr>
            <a:r>
              <a:rPr b="1" i="0" lang="en-US" sz="2000" u="none" cap="none" strike="noStrike">
                <a:solidFill>
                  <a:schemeClr val="lt1"/>
                </a:solidFill>
                <a:latin typeface="Calibri"/>
                <a:ea typeface="Calibri"/>
                <a:cs typeface="Calibri"/>
                <a:sym typeface="Calibri"/>
              </a:rPr>
              <a:t>        Activity 1 and 2 </a:t>
            </a:r>
            <a:endParaRPr b="1" i="0" sz="2000" u="none" cap="none" strike="noStrike">
              <a:solidFill>
                <a:schemeClr val="lt1"/>
              </a:solidFill>
              <a:latin typeface="Calibri"/>
              <a:ea typeface="Calibri"/>
              <a:cs typeface="Calibri"/>
              <a:sym typeface="Calibri"/>
            </a:endParaRPr>
          </a:p>
        </p:txBody>
      </p:sp>
      <p:sp>
        <p:nvSpPr>
          <p:cNvPr id="272" name="Google Shape;272;p41"/>
          <p:cNvSpPr txBox="1"/>
          <p:nvPr/>
        </p:nvSpPr>
        <p:spPr>
          <a:xfrm>
            <a:off x="488731" y="1577442"/>
            <a:ext cx="7882800" cy="2876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342900" lvl="0" marL="457200" rtl="0" algn="l">
              <a:lnSpc>
                <a:spcPct val="115000"/>
              </a:lnSpc>
              <a:spcBef>
                <a:spcPts val="0"/>
              </a:spcBef>
              <a:spcAft>
                <a:spcPts val="0"/>
              </a:spcAft>
              <a:buSzPts val="1800"/>
              <a:buFont typeface="Calibri"/>
              <a:buAutoNum type="arabicPeriod"/>
            </a:pPr>
            <a:r>
              <a:rPr lang="en-US" sz="1800">
                <a:latin typeface="Calibri"/>
                <a:ea typeface="Calibri"/>
                <a:cs typeface="Calibri"/>
                <a:sym typeface="Calibri"/>
              </a:rPr>
              <a:t>Write a letter to government leaders to advise them of their responsibility to end the war in Palestine and provide food to end the famine. Include the hadith you learned in Lesson 1 of this topic when writing to Muslim government officials, and use similar emphasis when writing to non-Muslim government officials. </a:t>
            </a:r>
            <a:endParaRPr sz="1800">
              <a:latin typeface="Calibri"/>
              <a:ea typeface="Calibri"/>
              <a:cs typeface="Calibri"/>
              <a:sym typeface="Calibri"/>
            </a:endParaRPr>
          </a:p>
          <a:p>
            <a:pPr indent="-342900" lvl="0" marL="457200" rtl="0" algn="l">
              <a:lnSpc>
                <a:spcPct val="115000"/>
              </a:lnSpc>
              <a:spcBef>
                <a:spcPts val="0"/>
              </a:spcBef>
              <a:spcAft>
                <a:spcPts val="0"/>
              </a:spcAft>
              <a:buSzPts val="1800"/>
              <a:buFont typeface="Calibri"/>
              <a:buAutoNum type="arabicPeriod"/>
            </a:pPr>
            <a:r>
              <a:rPr lang="en-US" sz="1800">
                <a:latin typeface="Calibri"/>
                <a:ea typeface="Calibri"/>
                <a:cs typeface="Calibri"/>
                <a:sym typeface="Calibri"/>
              </a:rPr>
              <a:t>Make your own plaque inspired by the Drogheda that was made to commemorate the aid sent by Sultan Abdul Majeed I.</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42"/>
          <p:cNvPicPr preferRelativeResize="0"/>
          <p:nvPr/>
        </p:nvPicPr>
        <p:blipFill rotWithShape="1">
          <a:blip r:embed="rId3">
            <a:alphaModFix/>
          </a:blip>
          <a:srcRect b="0" l="0" r="0" t="0"/>
          <a:stretch/>
        </p:blipFill>
        <p:spPr>
          <a:xfrm>
            <a:off x="0" y="0"/>
            <a:ext cx="9143990" cy="5143500"/>
          </a:xfrm>
          <a:prstGeom prst="rect">
            <a:avLst/>
          </a:prstGeom>
          <a:noFill/>
          <a:ln>
            <a:noFill/>
          </a:ln>
        </p:spPr>
      </p:pic>
      <p:sp>
        <p:nvSpPr>
          <p:cNvPr id="278" name="Google Shape;278;p42"/>
          <p:cNvSpPr txBox="1"/>
          <p:nvPr/>
        </p:nvSpPr>
        <p:spPr>
          <a:xfrm>
            <a:off x="0" y="467472"/>
            <a:ext cx="4708634" cy="846355"/>
          </a:xfrm>
          <a:prstGeom prst="rect">
            <a:avLst/>
          </a:prstGeom>
          <a:noFill/>
          <a:ln>
            <a:noFill/>
          </a:ln>
          <a:effectLst>
            <a:outerShdw blurRad="57150" rotWithShape="0" algn="bl" dir="1440000" dist="19050">
              <a:srgbClr val="000000">
                <a:alpha val="89411"/>
              </a:srgbClr>
            </a:outerShdw>
          </a:effectLst>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000"/>
              <a:buFont typeface="Arial"/>
              <a:buNone/>
            </a:pPr>
            <a:r>
              <a:rPr b="1" i="0" lang="en-US" sz="2000" u="none" cap="none" strike="noStrike">
                <a:solidFill>
                  <a:schemeClr val="lt1"/>
                </a:solidFill>
                <a:latin typeface="Calibri"/>
                <a:ea typeface="Calibri"/>
                <a:cs typeface="Calibri"/>
                <a:sym typeface="Calibri"/>
              </a:rPr>
              <a:t>        US aid drop in Gaza</a:t>
            </a:r>
            <a:endParaRPr b="1" i="0" sz="2000" u="none" cap="none" strike="noStrike">
              <a:solidFill>
                <a:schemeClr val="lt1"/>
              </a:solidFill>
              <a:latin typeface="Calibri"/>
              <a:ea typeface="Calibri"/>
              <a:cs typeface="Calibri"/>
              <a:sym typeface="Calibri"/>
            </a:endParaRPr>
          </a:p>
        </p:txBody>
      </p:sp>
      <p:sp>
        <p:nvSpPr>
          <p:cNvPr id="279" name="Google Shape;279;p42"/>
          <p:cNvSpPr txBox="1"/>
          <p:nvPr/>
        </p:nvSpPr>
        <p:spPr>
          <a:xfrm>
            <a:off x="488731" y="1577442"/>
            <a:ext cx="7882800" cy="314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Watch the video and discuss the following: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Calibri"/>
                <a:ea typeface="Calibri"/>
                <a:cs typeface="Calibri"/>
                <a:sym typeface="Calibri"/>
                <a:hlinkClick r:id="rId4">
                  <a:extLst>
                    <a:ext uri="{A12FA001-AC4F-418D-AE19-62706E023703}">
                      <ahyp:hlinkClr val="tx"/>
                    </a:ext>
                  </a:extLst>
                </a:hlinkClick>
              </a:rPr>
              <a:t>https://www.youtube.com/watch?v=AEXU1s8U01s</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US" sz="1800">
                <a:latin typeface="Calibri"/>
                <a:ea typeface="Calibri"/>
                <a:cs typeface="Calibri"/>
                <a:sym typeface="Calibri"/>
              </a:rPr>
              <a:t>Why do you think the Palestinian people are confused about what the US government is doing? </a:t>
            </a:r>
            <a:endParaRPr sz="1800">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US" sz="1800">
                <a:latin typeface="Calibri"/>
                <a:ea typeface="Calibri"/>
                <a:cs typeface="Calibri"/>
                <a:sym typeface="Calibri"/>
              </a:rPr>
              <a:t>How are the US government's actions similar or different from surrounding governments when it comes to dealing with the hunger problems in Gaza?</a:t>
            </a:r>
            <a:endParaRPr sz="18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sz="18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43"/>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285" name="Google Shape;285;p43"/>
          <p:cNvSpPr txBox="1"/>
          <p:nvPr>
            <p:ph idx="2" type="body"/>
          </p:nvPr>
        </p:nvSpPr>
        <p:spPr>
          <a:xfrm>
            <a:off x="1090095" y="891539"/>
            <a:ext cx="7131450" cy="3360421"/>
          </a:xfrm>
          <a:prstGeom prst="rect">
            <a:avLst/>
          </a:prstGeom>
          <a:noFill/>
          <a:ln>
            <a:noFill/>
          </a:ln>
        </p:spPr>
        <p:txBody>
          <a:bodyPr anchorCtr="0" anchor="ctr" bIns="91425" lIns="91425" spcFirstLastPara="1" rIns="91425" wrap="square" tIns="91425">
            <a:normAutofit fontScale="85000" lnSpcReduction="20000"/>
          </a:bodyPr>
          <a:lstStyle/>
          <a:p>
            <a:pPr indent="0" lvl="0" marL="114300" rtl="0" algn="ctr">
              <a:lnSpc>
                <a:spcPct val="115000"/>
              </a:lnSpc>
              <a:spcBef>
                <a:spcPts val="0"/>
              </a:spcBef>
              <a:spcAft>
                <a:spcPts val="0"/>
              </a:spcAft>
              <a:buSzPct val="92071"/>
              <a:buNone/>
            </a:pPr>
            <a:r>
              <a:rPr lang="en-US" sz="2300"/>
              <a:t>لَّا يَنْهَىٰكُمُ ٱللَّهُ عَنِ ٱلَّذِينَ لَمْ يُقَـٰتِلُوكُمْ فِى ٱلدِّينِ وَلَمْ يُخْرِجُوكُم مِّن دِيَـٰرِكُمْ أَن تَبَرُّوهُمْ وَتُقْسِطُوٓا۟ إِلَيْهِمْ ۚ إِنَّ ٱللَّهَ يُحِبُّ ٱلْمُقْسِطِينَ</a:t>
            </a:r>
            <a:endParaRPr sz="2300"/>
          </a:p>
          <a:p>
            <a:pPr indent="0" lvl="0" marL="114300" rtl="0" algn="ctr">
              <a:lnSpc>
                <a:spcPct val="115000"/>
              </a:lnSpc>
              <a:spcBef>
                <a:spcPts val="0"/>
              </a:spcBef>
              <a:spcAft>
                <a:spcPts val="0"/>
              </a:spcAft>
              <a:buSzPct val="92071"/>
              <a:buNone/>
            </a:pPr>
            <a:r>
              <a:rPr lang="en-US" sz="2300"/>
              <a:t>إِنَّمَا يَنْهَىٰكُمُ ٱللَّهُ عَنِ ٱلَّذِينَ قَـٰتَلُوكُمْ فِى ٱلدِّينِ وَأَخْرَجُوكُم مِّن دِيَـٰرِكُمْ وَظَـٰهَرُوا۟ عَلَىٰٓ إِخْرَاجِكُمْ أَن تَوَلَّوْهُمْ ۚ وَمَن يَتَوَلَّهُمْ فَأُو۟لَـٰٓئِكَ هُمُ ٱلظَّـٰلِمُونَ</a:t>
            </a:r>
            <a:endParaRPr sz="2300"/>
          </a:p>
          <a:p>
            <a:pPr indent="0" lvl="0" marL="114300" rtl="0" algn="l">
              <a:lnSpc>
                <a:spcPct val="115000"/>
              </a:lnSpc>
              <a:spcBef>
                <a:spcPts val="0"/>
              </a:spcBef>
              <a:spcAft>
                <a:spcPts val="0"/>
              </a:spcAft>
              <a:buSzPct val="117647"/>
              <a:buNone/>
            </a:pPr>
            <a:r>
              <a:t/>
            </a:r>
            <a:endParaRPr i="1"/>
          </a:p>
          <a:p>
            <a:pPr indent="0" lvl="0" marL="114300" rtl="0" algn="l">
              <a:lnSpc>
                <a:spcPct val="115000"/>
              </a:lnSpc>
              <a:spcBef>
                <a:spcPts val="0"/>
              </a:spcBef>
              <a:spcAft>
                <a:spcPts val="0"/>
              </a:spcAft>
              <a:buSzPct val="117647"/>
              <a:buNone/>
            </a:pPr>
            <a:r>
              <a:rPr i="1" lang="en-US"/>
              <a:t>“Allah does not forbid you from dealing kindly and fairly with those who have neither fought nor driven you out of your homes. Surely Allah loves those who are fair. Allah only forbids you from befriending those who have fought you for ˹your˺ faith, driven you out of your homes, or supported ˹others˺ in doing so. And whoever takes them as friends, then it is they who are the ˹true˺ wrongdoers.”</a:t>
            </a:r>
            <a:endParaRPr/>
          </a:p>
          <a:p>
            <a:pPr indent="0" lvl="0" marL="114300" rtl="0" algn="l">
              <a:lnSpc>
                <a:spcPct val="115000"/>
              </a:lnSpc>
              <a:spcBef>
                <a:spcPts val="0"/>
              </a:spcBef>
              <a:spcAft>
                <a:spcPts val="0"/>
              </a:spcAft>
              <a:buSzPct val="117647"/>
              <a:buNone/>
            </a:pPr>
            <a:r>
              <a:t/>
            </a:r>
            <a:endParaRPr/>
          </a:p>
          <a:p>
            <a:pPr indent="0" lvl="0" marL="114300" marR="0" rtl="0" algn="ctr">
              <a:lnSpc>
                <a:spcPct val="115000"/>
              </a:lnSpc>
              <a:spcBef>
                <a:spcPts val="0"/>
              </a:spcBef>
              <a:spcAft>
                <a:spcPts val="0"/>
              </a:spcAft>
              <a:buClr>
                <a:srgbClr val="595959"/>
              </a:buClr>
              <a:buSzPct val="117647"/>
              <a:buFont typeface="Arial"/>
              <a:buNone/>
            </a:pPr>
            <a:r>
              <a:rPr b="1" i="0" lang="en-US" sz="1800" u="none" cap="none" strike="noStrike">
                <a:solidFill>
                  <a:srgbClr val="595959"/>
                </a:solidFill>
                <a:latin typeface="Arial"/>
                <a:ea typeface="Arial"/>
                <a:cs typeface="Arial"/>
                <a:sym typeface="Arial"/>
              </a:rPr>
              <a:t>Surah Mumtahina, 60: 8 -9</a:t>
            </a:r>
            <a:endParaRPr/>
          </a:p>
          <a:p>
            <a:pPr indent="0" lvl="0" marL="114300" rtl="0" algn="l">
              <a:lnSpc>
                <a:spcPct val="115000"/>
              </a:lnSpc>
              <a:spcBef>
                <a:spcPts val="0"/>
              </a:spcBef>
              <a:spcAft>
                <a:spcPts val="0"/>
              </a:spcAft>
              <a:buSzPct val="117647"/>
              <a:buNone/>
            </a:pPr>
            <a:r>
              <a:t/>
            </a:r>
            <a:endParaRPr/>
          </a:p>
          <a:p>
            <a:pPr indent="0" lvl="0" marL="114300" rtl="0" algn="l">
              <a:lnSpc>
                <a:spcPct val="115000"/>
              </a:lnSpc>
              <a:spcBef>
                <a:spcPts val="0"/>
              </a:spcBef>
              <a:spcAft>
                <a:spcPts val="0"/>
              </a:spcAft>
              <a:buSzPct val="117647"/>
              <a:buNone/>
            </a:pPr>
            <a:r>
              <a:t/>
            </a:r>
            <a:endParaRPr/>
          </a:p>
        </p:txBody>
      </p:sp>
    </p:spTree>
  </p:cSld>
  <p:clrMapOvr>
    <a:masterClrMapping/>
  </p:clrMapOvr>
  <p:transition spd="slow">
    <p:push/>
  </p:transition>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