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2"/>
  </p:notesMasterIdLst>
  <p:sldIdLst>
    <p:sldId id="256" r:id="rId2"/>
    <p:sldId id="264"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302"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Lst>
  <p:sldSz cx="9144000" cy="5143500" type="screen16x9"/>
  <p:notesSz cx="6858000" cy="9144000"/>
  <p:embeddedFontLst>
    <p:embeddedFont>
      <p:font typeface="League Spartan" panose="020B0604020202020204" charset="0"/>
      <p:regular r:id="rId43"/>
      <p:bold r:id="rId44"/>
    </p:embeddedFont>
    <p:embeddedFont>
      <p:font typeface="Poppins" panose="020B0604020202020204" charset="0"/>
      <p:regular r:id="rId45"/>
      <p:bold r:id="rId46"/>
      <p:italic r:id="rId47"/>
      <p:boldItalic r:id="rId48"/>
    </p:embeddedFont>
    <p:embeddedFont>
      <p:font typeface="Calibri" panose="020F0502020204030204" pitchFamily="34"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5274" autoAdjust="0"/>
  </p:normalViewPr>
  <p:slideViewPr>
    <p:cSldViewPr snapToGrid="0">
      <p:cViewPr varScale="1">
        <p:scale>
          <a:sx n="109" d="100"/>
          <a:sy n="109" d="100"/>
        </p:scale>
        <p:origin x="706" y="8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Allah is Wise – Al-</a:t>
            </a:r>
            <a:r>
              <a:rPr lang="en-US" baseline="0" dirty="0"/>
              <a:t> Hakeem</a:t>
            </a:r>
            <a:endParaRPr lang="en-US" dirty="0"/>
          </a:p>
          <a:p>
            <a:r>
              <a:rPr lang="en-US" dirty="0"/>
              <a:t>Allah is Generous – Al</a:t>
            </a:r>
            <a:r>
              <a:rPr lang="en-US" baseline="0" dirty="0"/>
              <a:t> Kareem</a:t>
            </a:r>
            <a:endParaRPr lang="en-US" dirty="0"/>
          </a:p>
          <a:p>
            <a:r>
              <a:rPr lang="en-US" dirty="0"/>
              <a:t>Allah is</a:t>
            </a:r>
            <a:r>
              <a:rPr lang="en-US" baseline="0" dirty="0"/>
              <a:t> The Provider – </a:t>
            </a:r>
            <a:r>
              <a:rPr lang="en-US" baseline="0" dirty="0" err="1"/>
              <a:t>Ar</a:t>
            </a:r>
            <a:r>
              <a:rPr lang="en-US" baseline="0" dirty="0"/>
              <a:t>- </a:t>
            </a:r>
            <a:r>
              <a:rPr lang="en-US" baseline="0" dirty="0" err="1"/>
              <a:t>Razzaq</a:t>
            </a:r>
            <a:endParaRPr lang="en-US" baseline="0" dirty="0"/>
          </a:p>
          <a:p>
            <a:r>
              <a:rPr lang="en-US" baseline="0" dirty="0"/>
              <a:t>Allah is the Nourisher – Al-</a:t>
            </a:r>
            <a:r>
              <a:rPr lang="en-US" baseline="0" dirty="0" err="1"/>
              <a:t>Muqit</a:t>
            </a:r>
            <a:endParaRPr lang="en-US" baseline="0" dirty="0"/>
          </a:p>
          <a:p>
            <a:pPr marL="158750" indent="0">
              <a:buNone/>
            </a:pPr>
            <a:endParaRPr lang="en-US" dirty="0"/>
          </a:p>
        </p:txBody>
      </p:sp>
      <p:sp>
        <p:nvSpPr>
          <p:cNvPr id="4" name="Slide Number Placeholder 3"/>
          <p:cNvSpPr>
            <a:spLocks noGrp="1"/>
          </p:cNvSpPr>
          <p:nvPr>
            <p:ph type="sldNum" sz="quarter" idx="10"/>
          </p:nvPr>
        </p:nvSpPr>
        <p:spPr/>
        <p:txBody>
          <a:bodyPr/>
          <a:lstStyle/>
          <a:p>
            <a:fld id="{A4BEFFC3-F378-44B9-9214-88D6F756912F}" type="slidenum">
              <a:rPr lang="en-GB" smtClean="0"/>
              <a:t>7</a:t>
            </a:fld>
            <a:endParaRPr lang="en-GB"/>
          </a:p>
        </p:txBody>
      </p:sp>
    </p:spTree>
    <p:extLst>
      <p:ext uri="{BB962C8B-B14F-4D97-AF65-F5344CB8AC3E}">
        <p14:creationId xmlns:p14="http://schemas.microsoft.com/office/powerpoint/2010/main" val="3604747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 </a:t>
            </a:r>
            <a:endParaRPr lang="en-GB" dirty="0"/>
          </a:p>
        </p:txBody>
      </p:sp>
      <p:sp>
        <p:nvSpPr>
          <p:cNvPr id="4" name="Slide Number Placeholder 3"/>
          <p:cNvSpPr>
            <a:spLocks noGrp="1"/>
          </p:cNvSpPr>
          <p:nvPr>
            <p:ph type="sldNum" sz="quarter" idx="10"/>
          </p:nvPr>
        </p:nvSpPr>
        <p:spPr/>
        <p:txBody>
          <a:bodyPr/>
          <a:lstStyle/>
          <a:p>
            <a:fld id="{A4BEFFC3-F378-44B9-9214-88D6F756912F}" type="slidenum">
              <a:rPr lang="en-GB" smtClean="0"/>
              <a:t>8</a:t>
            </a:fld>
            <a:endParaRPr lang="en-GB"/>
          </a:p>
        </p:txBody>
      </p:sp>
    </p:spTree>
    <p:extLst>
      <p:ext uri="{BB962C8B-B14F-4D97-AF65-F5344CB8AC3E}">
        <p14:creationId xmlns:p14="http://schemas.microsoft.com/office/powerpoint/2010/main" val="3078929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Examples could</a:t>
            </a:r>
            <a:r>
              <a:rPr lang="en-US" baseline="0" dirty="0"/>
              <a:t> in</a:t>
            </a:r>
            <a:r>
              <a:rPr lang="en-US" dirty="0"/>
              <a:t>clude </a:t>
            </a:r>
            <a:r>
              <a:rPr lang="en-US" dirty="0" err="1"/>
              <a:t>Esa</a:t>
            </a:r>
            <a:r>
              <a:rPr lang="en-US" dirty="0"/>
              <a:t> AS (</a:t>
            </a:r>
            <a:r>
              <a:rPr lang="en-US" baseline="0" dirty="0"/>
              <a:t> Surah 5: 114)</a:t>
            </a:r>
          </a:p>
          <a:p>
            <a:endParaRPr lang="en-US" baseline="0" dirty="0"/>
          </a:p>
          <a:p>
            <a:r>
              <a:rPr lang="en-US" baseline="0" dirty="0"/>
              <a:t>Maryam AS and dates ( Surah 19:25)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EFFC3-F378-44B9-9214-88D6F756912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8679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Palestine.</a:t>
            </a:r>
            <a:r>
              <a:rPr lang="en-US" baseline="0" dirty="0"/>
              <a:t> </a:t>
            </a:r>
            <a:r>
              <a:rPr lang="en-US" dirty="0"/>
              <a:t>Ask pupils how they think they are being</a:t>
            </a:r>
            <a:r>
              <a:rPr lang="en-US" baseline="0" dirty="0"/>
              <a:t> tested.</a:t>
            </a:r>
            <a:endParaRPr lang="en-GB" dirty="0"/>
          </a:p>
        </p:txBody>
      </p:sp>
      <p:sp>
        <p:nvSpPr>
          <p:cNvPr id="4" name="Slide Number Placeholder 3"/>
          <p:cNvSpPr>
            <a:spLocks noGrp="1"/>
          </p:cNvSpPr>
          <p:nvPr>
            <p:ph type="sldNum" sz="quarter" idx="10"/>
          </p:nvPr>
        </p:nvSpPr>
        <p:spPr/>
        <p:txBody>
          <a:bodyPr/>
          <a:lstStyle/>
          <a:p>
            <a:fld id="{A4BEFFC3-F378-44B9-9214-88D6F756912F}" type="slidenum">
              <a:rPr lang="en-GB" smtClean="0"/>
              <a:t>11</a:t>
            </a:fld>
            <a:endParaRPr lang="en-GB"/>
          </a:p>
        </p:txBody>
      </p:sp>
    </p:spTree>
    <p:extLst>
      <p:ext uri="{BB962C8B-B14F-4D97-AF65-F5344CB8AC3E}">
        <p14:creationId xmlns:p14="http://schemas.microsoft.com/office/powerpoint/2010/main" val="3691655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bf5a23f992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bf5a23f992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4653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Much of the food we eat maybe halal but with the processing involved to maintain shelf life, addition of preservatives, the unknown history of how the plant or animal was grown or raised, and how harvesting was conducted; it can be difficult to determine which foods are actually </a:t>
            </a:r>
            <a:r>
              <a:rPr lang="en-GB" dirty="0" err="1"/>
              <a:t>tayyib</a:t>
            </a:r>
            <a:r>
              <a:rPr lang="en-GB" dirty="0"/>
              <a:t>.</a:t>
            </a:r>
          </a:p>
          <a:p>
            <a:endParaRPr lang="en-GB" dirty="0"/>
          </a:p>
        </p:txBody>
      </p:sp>
      <p:sp>
        <p:nvSpPr>
          <p:cNvPr id="4" name="Slide Number Placeholder 3"/>
          <p:cNvSpPr>
            <a:spLocks noGrp="1"/>
          </p:cNvSpPr>
          <p:nvPr>
            <p:ph type="sldNum" sz="quarter" idx="10"/>
          </p:nvPr>
        </p:nvSpPr>
        <p:spPr/>
        <p:txBody>
          <a:bodyPr/>
          <a:lstStyle/>
          <a:p>
            <a:fld id="{A4BEFFC3-F378-44B9-9214-88D6F756912F}" type="slidenum">
              <a:rPr lang="en-GB" smtClean="0"/>
              <a:t>20</a:t>
            </a:fld>
            <a:endParaRPr lang="en-GB"/>
          </a:p>
        </p:txBody>
      </p:sp>
    </p:spTree>
    <p:extLst>
      <p:ext uri="{BB962C8B-B14F-4D97-AF65-F5344CB8AC3E}">
        <p14:creationId xmlns:p14="http://schemas.microsoft.com/office/powerpoint/2010/main" val="913958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Eating halal and </a:t>
            </a:r>
            <a:r>
              <a:rPr lang="en-GB" dirty="0" err="1"/>
              <a:t>tayyib</a:t>
            </a:r>
            <a:r>
              <a:rPr lang="en-GB" dirty="0"/>
              <a:t> foods promotes the Islamic principles of balance, justice and health for human beings and the planet.</a:t>
            </a:r>
          </a:p>
          <a:p>
            <a:endParaRPr lang="en-GB" dirty="0"/>
          </a:p>
        </p:txBody>
      </p:sp>
      <p:sp>
        <p:nvSpPr>
          <p:cNvPr id="4" name="Slide Number Placeholder 3"/>
          <p:cNvSpPr>
            <a:spLocks noGrp="1"/>
          </p:cNvSpPr>
          <p:nvPr>
            <p:ph type="sldNum" sz="quarter" idx="10"/>
          </p:nvPr>
        </p:nvSpPr>
        <p:spPr/>
        <p:txBody>
          <a:bodyPr/>
          <a:lstStyle/>
          <a:p>
            <a:fld id="{A4BEFFC3-F378-44B9-9214-88D6F756912F}" type="slidenum">
              <a:rPr lang="en-GB" smtClean="0"/>
              <a:t>21</a:t>
            </a:fld>
            <a:endParaRPr lang="en-GB"/>
          </a:p>
        </p:txBody>
      </p:sp>
    </p:spTree>
    <p:extLst>
      <p:ext uri="{BB962C8B-B14F-4D97-AF65-F5344CB8AC3E}">
        <p14:creationId xmlns:p14="http://schemas.microsoft.com/office/powerpoint/2010/main" val="3022719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Our Prophet (PBUH) was a true inspiration in living the above verse. Being in a leadership position, he faced immense criticism to the point that he was pelted with stones, drenched in dirt and dust, and even his life was put in danger many times. Yet, our Prophet (</a:t>
            </a:r>
            <a:r>
              <a:rPr lang="en-US" sz="1200" b="0" i="0" kern="1200" dirty="0" err="1">
                <a:solidFill>
                  <a:schemeClr val="tx1"/>
                </a:solidFill>
                <a:effectLst/>
                <a:latin typeface="+mn-lt"/>
                <a:ea typeface="+mn-ea"/>
                <a:cs typeface="+mn-cs"/>
              </a:rPr>
              <a:t>pbuh</a:t>
            </a:r>
            <a:r>
              <a:rPr lang="en-US" sz="1200" b="0" i="0" kern="1200" dirty="0">
                <a:solidFill>
                  <a:schemeClr val="tx1"/>
                </a:solidFill>
                <a:effectLst/>
                <a:latin typeface="+mn-lt"/>
                <a:ea typeface="+mn-ea"/>
                <a:cs typeface="+mn-cs"/>
              </a:rPr>
              <a:t>) showed nothing but kindness and respect back to his enemies. He used kindness to change the world and create legacies that continue to live with us today. It was his kindness that made one of his worst enemies, ‘Umar ibn al-</a:t>
            </a:r>
            <a:r>
              <a:rPr lang="en-US" sz="1200" b="0" i="0" kern="1200" dirty="0" err="1">
                <a:solidFill>
                  <a:schemeClr val="tx1"/>
                </a:solidFill>
                <a:effectLst/>
                <a:latin typeface="+mn-lt"/>
                <a:ea typeface="+mn-ea"/>
                <a:cs typeface="+mn-cs"/>
              </a:rPr>
              <a:t>Khattab</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ra</a:t>
            </a:r>
            <a:r>
              <a:rPr lang="en-US" sz="1200" b="0" i="0" kern="1200" dirty="0">
                <a:solidFill>
                  <a:schemeClr val="tx1"/>
                </a:solidFill>
                <a:effectLst/>
                <a:latin typeface="+mn-lt"/>
                <a:ea typeface="+mn-ea"/>
                <a:cs typeface="+mn-cs"/>
              </a:rPr>
              <a:t>), to be one of his closest friends, a </a:t>
            </a:r>
            <a:r>
              <a:rPr lang="en-US" sz="1200" b="0" i="0" kern="1200" dirty="0" err="1">
                <a:solidFill>
                  <a:schemeClr val="tx1"/>
                </a:solidFill>
                <a:effectLst/>
                <a:latin typeface="+mn-lt"/>
                <a:ea typeface="+mn-ea"/>
                <a:cs typeface="+mn-cs"/>
              </a:rPr>
              <a:t>khalifa</a:t>
            </a:r>
            <a:r>
              <a:rPr lang="en-US" sz="1200" b="0" i="0" kern="1200" dirty="0">
                <a:solidFill>
                  <a:schemeClr val="tx1"/>
                </a:solidFill>
                <a:effectLst/>
                <a:latin typeface="+mn-lt"/>
                <a:ea typeface="+mn-ea"/>
                <a:cs typeface="+mn-cs"/>
              </a:rPr>
              <a:t> and one of the ten promised paradise.</a:t>
            </a:r>
          </a:p>
          <a:p>
            <a:pPr fontAlgn="base"/>
            <a:r>
              <a:rPr lang="en-US" sz="1200" b="0" i="0" kern="1200" dirty="0">
                <a:solidFill>
                  <a:schemeClr val="tx1"/>
                </a:solidFill>
                <a:effectLst/>
                <a:latin typeface="+mn-lt"/>
                <a:ea typeface="+mn-ea"/>
                <a:cs typeface="+mn-cs"/>
              </a:rPr>
              <a:t>Such is the power of kindness, in which unity can be achieved and love can be spread far and wide.</a:t>
            </a:r>
          </a:p>
          <a:p>
            <a:r>
              <a:rPr lang="en-US" dirty="0"/>
              <a:t/>
            </a:r>
            <a:br>
              <a:rPr lang="en-US" dirty="0"/>
            </a:br>
            <a:endParaRPr lang="en-GB" dirty="0"/>
          </a:p>
        </p:txBody>
      </p:sp>
      <p:sp>
        <p:nvSpPr>
          <p:cNvPr id="4" name="Slide Number Placeholder 3"/>
          <p:cNvSpPr>
            <a:spLocks noGrp="1"/>
          </p:cNvSpPr>
          <p:nvPr>
            <p:ph type="sldNum" sz="quarter" idx="10"/>
          </p:nvPr>
        </p:nvSpPr>
        <p:spPr/>
        <p:txBody>
          <a:bodyPr/>
          <a:lstStyle/>
          <a:p>
            <a:fld id="{A4BEFFC3-F378-44B9-9214-88D6F756912F}" type="slidenum">
              <a:rPr lang="en-GB" smtClean="0"/>
              <a:t>34</a:t>
            </a:fld>
            <a:endParaRPr lang="en-GB"/>
          </a:p>
        </p:txBody>
      </p:sp>
    </p:spTree>
    <p:extLst>
      <p:ext uri="{BB962C8B-B14F-4D97-AF65-F5344CB8AC3E}">
        <p14:creationId xmlns:p14="http://schemas.microsoft.com/office/powerpoint/2010/main" val="2785535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This hadith highlights the importance of supporting one another during times of need willingly and sincerely. It also involves expressing a sense of joy and pleasure when helping one another, seeing it as an </a:t>
            </a:r>
            <a:r>
              <a:rPr lang="en-US" sz="1200" b="0" i="0" kern="1200" dirty="0" err="1">
                <a:solidFill>
                  <a:schemeClr val="tx1"/>
                </a:solidFill>
                <a:effectLst/>
                <a:latin typeface="+mn-lt"/>
                <a:ea typeface="+mn-ea"/>
                <a:cs typeface="+mn-cs"/>
              </a:rPr>
              <a:t>honour</a:t>
            </a:r>
            <a:r>
              <a:rPr lang="en-US" sz="1200" b="0" i="0" kern="1200" dirty="0">
                <a:solidFill>
                  <a:schemeClr val="tx1"/>
                </a:solidFill>
                <a:effectLst/>
                <a:latin typeface="+mn-lt"/>
                <a:ea typeface="+mn-ea"/>
                <a:cs typeface="+mn-cs"/>
              </a:rPr>
              <a:t> to be able to fulfil someone else’s need.</a:t>
            </a:r>
            <a:r>
              <a:rPr lang="en-US" dirty="0"/>
              <a:t/>
            </a:r>
            <a:br>
              <a:rPr lang="en-US" dirty="0"/>
            </a:br>
            <a:r>
              <a:rPr lang="en-US" sz="1200" b="0" i="0" kern="1200" dirty="0">
                <a:solidFill>
                  <a:schemeClr val="tx1"/>
                </a:solidFill>
                <a:effectLst/>
                <a:latin typeface="+mn-lt"/>
                <a:ea typeface="+mn-ea"/>
                <a:cs typeface="+mn-cs"/>
              </a:rPr>
              <a:t>This strengthens bonds between people. Even if you were to help someone less fortunate, in a completely different country, though you may not know the beneficiary in person, they will naturally have some sort of love for you and make </a:t>
            </a:r>
            <a:r>
              <a:rPr lang="en-US" sz="1200" b="0" i="0" kern="1200" dirty="0" err="1">
                <a:solidFill>
                  <a:schemeClr val="tx1"/>
                </a:solidFill>
                <a:effectLst/>
                <a:latin typeface="+mn-lt"/>
                <a:ea typeface="+mn-ea"/>
                <a:cs typeface="+mn-cs"/>
              </a:rPr>
              <a:t>du’a</a:t>
            </a:r>
            <a:r>
              <a:rPr lang="en-US" sz="1200" b="0" i="0" kern="1200" dirty="0">
                <a:solidFill>
                  <a:schemeClr val="tx1"/>
                </a:solidFill>
                <a:effectLst/>
                <a:latin typeface="+mn-lt"/>
                <a:ea typeface="+mn-ea"/>
                <a:cs typeface="+mn-cs"/>
              </a:rPr>
              <a:t> for you for the peace you’ve brought into their life. Attaining unity is therefore, not restricted. And just by viewing the believers as bricks that come together to build a structure, allows us to understand and </a:t>
            </a:r>
            <a:r>
              <a:rPr lang="en-US" sz="1200" b="0" i="0" kern="1200" dirty="0" err="1">
                <a:solidFill>
                  <a:schemeClr val="tx1"/>
                </a:solidFill>
                <a:effectLst/>
                <a:latin typeface="+mn-lt"/>
                <a:ea typeface="+mn-ea"/>
                <a:cs typeface="+mn-cs"/>
              </a:rPr>
              <a:t>visualise</a:t>
            </a:r>
            <a:r>
              <a:rPr lang="en-US" sz="1200" b="0" i="0" kern="1200" dirty="0">
                <a:solidFill>
                  <a:schemeClr val="tx1"/>
                </a:solidFill>
                <a:effectLst/>
                <a:latin typeface="+mn-lt"/>
                <a:ea typeface="+mn-ea"/>
                <a:cs typeface="+mn-cs"/>
              </a:rPr>
              <a:t> that so much good can come out of just supporting one another and being aware of each other’s conditions.</a:t>
            </a:r>
            <a:endParaRPr lang="en-GB" dirty="0"/>
          </a:p>
        </p:txBody>
      </p:sp>
      <p:sp>
        <p:nvSpPr>
          <p:cNvPr id="4" name="Slide Number Placeholder 3"/>
          <p:cNvSpPr>
            <a:spLocks noGrp="1"/>
          </p:cNvSpPr>
          <p:nvPr>
            <p:ph type="sldNum" sz="quarter" idx="10"/>
          </p:nvPr>
        </p:nvSpPr>
        <p:spPr/>
        <p:txBody>
          <a:bodyPr/>
          <a:lstStyle/>
          <a:p>
            <a:fld id="{A4BEFFC3-F378-44B9-9214-88D6F756912F}" type="slidenum">
              <a:rPr lang="en-GB" smtClean="0"/>
              <a:t>36</a:t>
            </a:fld>
            <a:endParaRPr lang="en-GB"/>
          </a:p>
        </p:txBody>
      </p:sp>
    </p:spTree>
    <p:extLst>
      <p:ext uri="{BB962C8B-B14F-4D97-AF65-F5344CB8AC3E}">
        <p14:creationId xmlns:p14="http://schemas.microsoft.com/office/powerpoint/2010/main" val="1457347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love that a Muslim </a:t>
            </a:r>
            <a:r>
              <a:rPr lang="en-US" sz="1200" b="0" i="0" kern="1200" dirty="0" err="1">
                <a:solidFill>
                  <a:schemeClr val="tx1"/>
                </a:solidFill>
                <a:effectLst/>
                <a:latin typeface="+mn-lt"/>
                <a:ea typeface="+mn-ea"/>
                <a:cs typeface="+mn-cs"/>
              </a:rPr>
              <a:t>harbours</a:t>
            </a:r>
            <a:r>
              <a:rPr lang="en-US" sz="1200" b="0" i="0" kern="1200" dirty="0">
                <a:solidFill>
                  <a:schemeClr val="tx1"/>
                </a:solidFill>
                <a:effectLst/>
                <a:latin typeface="+mn-lt"/>
                <a:ea typeface="+mn-ea"/>
                <a:cs typeface="+mn-cs"/>
              </a:rPr>
              <a:t> in his heart should be so sincere that it makes him give towards those in difficulty. He feels the ache of another person and he reacts in the kindest of ways. This brings forth affection, mercy and compassion naturally towards others. In a tough world which holds obstacles of conflict, natural disasters and millions of less fortunate people, it is vital we spread love to unite in goodness. It is in these times that Allah (SWT) has commanded us to help those who are in desperate need. It is in these times where we can unite to uplift others and bring good to the world. Through unity, we can make a huge difference.</a:t>
            </a:r>
            <a:endParaRPr lang="en-GB" dirty="0"/>
          </a:p>
        </p:txBody>
      </p:sp>
      <p:sp>
        <p:nvSpPr>
          <p:cNvPr id="4" name="Slide Number Placeholder 3"/>
          <p:cNvSpPr>
            <a:spLocks noGrp="1"/>
          </p:cNvSpPr>
          <p:nvPr>
            <p:ph type="sldNum" sz="quarter" idx="10"/>
          </p:nvPr>
        </p:nvSpPr>
        <p:spPr/>
        <p:txBody>
          <a:bodyPr/>
          <a:lstStyle/>
          <a:p>
            <a:fld id="{A4BEFFC3-F378-44B9-9214-88D6F756912F}" type="slidenum">
              <a:rPr lang="en-GB" smtClean="0"/>
              <a:t>37</a:t>
            </a:fld>
            <a:endParaRPr lang="en-GB"/>
          </a:p>
        </p:txBody>
      </p:sp>
    </p:spTree>
    <p:extLst>
      <p:ext uri="{BB962C8B-B14F-4D97-AF65-F5344CB8AC3E}">
        <p14:creationId xmlns:p14="http://schemas.microsoft.com/office/powerpoint/2010/main" val="3366119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For each of the points, ask pupils what</a:t>
            </a:r>
            <a:r>
              <a:rPr lang="en-US" baseline="0" dirty="0"/>
              <a:t> they can do. For example, what </a:t>
            </a:r>
            <a:r>
              <a:rPr lang="en-US" baseline="0" dirty="0" err="1"/>
              <a:t>duas</a:t>
            </a:r>
            <a:r>
              <a:rPr lang="en-US" baseline="0" dirty="0"/>
              <a:t> can pupils make? How can they raise awareness? – write to a member of your local political party.  How could they raise money – what could they do?</a:t>
            </a:r>
            <a:endParaRPr lang="en-GB" dirty="0"/>
          </a:p>
        </p:txBody>
      </p:sp>
    </p:spTree>
    <p:extLst>
      <p:ext uri="{BB962C8B-B14F-4D97-AF65-F5344CB8AC3E}">
        <p14:creationId xmlns:p14="http://schemas.microsoft.com/office/powerpoint/2010/main" val="2189184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6F222CF-55DA-406A-A74D-3A9A61D83627}" type="datetimeFigureOut">
              <a:rPr lang="en-GB" smtClean="0"/>
              <a:t>12/03/2024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BBB1B-04F1-4A4F-BD9C-EC0F309B2DF7}" type="slidenum">
              <a:rPr lang="en-GB" smtClean="0"/>
              <a:t>‹#›</a:t>
            </a:fld>
            <a:endParaRPr lang="en-GB"/>
          </a:p>
        </p:txBody>
      </p:sp>
    </p:spTree>
    <p:extLst>
      <p:ext uri="{BB962C8B-B14F-4D97-AF65-F5344CB8AC3E}">
        <p14:creationId xmlns:p14="http://schemas.microsoft.com/office/powerpoint/2010/main" val="1144658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249723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38" cy="5143500"/>
          </a:xfrm>
          <a:prstGeom prst="rect">
            <a:avLst/>
          </a:prstGeom>
          <a:noFill/>
          <a:ln>
            <a:noFill/>
          </a:ln>
        </p:spPr>
      </p:pic>
      <p:sp>
        <p:nvSpPr>
          <p:cNvPr id="55" name="Google Shape;55;p13"/>
          <p:cNvSpPr txBox="1"/>
          <p:nvPr/>
        </p:nvSpPr>
        <p:spPr>
          <a:xfrm>
            <a:off x="5153247" y="2410775"/>
            <a:ext cx="3654148" cy="2462182"/>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1200"/>
              </a:spcBef>
              <a:spcAft>
                <a:spcPts val="0"/>
              </a:spcAft>
              <a:buNone/>
            </a:pPr>
            <a:r>
              <a:rPr lang="en-US" sz="4000" b="1" dirty="0">
                <a:latin typeface="Poppins"/>
                <a:ea typeface="Poppins"/>
                <a:cs typeface="Poppins"/>
                <a:sym typeface="Poppins"/>
              </a:rPr>
              <a:t>Food and Community in Islam</a:t>
            </a:r>
            <a:endParaRPr sz="4000" b="1" dirty="0">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290341" y="445025"/>
            <a:ext cx="2110999" cy="572700"/>
          </a:xfrm>
        </p:spPr>
        <p:txBody>
          <a:bodyPr>
            <a:normAutofit fontScale="90000"/>
          </a:bodyPr>
          <a:lstStyle/>
          <a:p>
            <a:pPr algn="ctr"/>
            <a:r>
              <a:rPr lang="en-US" b="1" dirty="0"/>
              <a:t>Introduction</a:t>
            </a:r>
            <a:endParaRPr lang="en-GB" b="1" dirty="0"/>
          </a:p>
        </p:txBody>
      </p:sp>
      <p:sp>
        <p:nvSpPr>
          <p:cNvPr id="3" name="Content Placeholder 2"/>
          <p:cNvSpPr>
            <a:spLocks noGrp="1"/>
          </p:cNvSpPr>
          <p:nvPr>
            <p:ph idx="1"/>
          </p:nvPr>
        </p:nvSpPr>
        <p:spPr>
          <a:xfrm>
            <a:off x="311700" y="1545265"/>
            <a:ext cx="6284363" cy="3023610"/>
          </a:xfrm>
        </p:spPr>
        <p:txBody>
          <a:bodyPr/>
          <a:lstStyle/>
          <a:p>
            <a:r>
              <a:rPr lang="en-US" dirty="0">
                <a:solidFill>
                  <a:schemeClr val="tx1"/>
                </a:solidFill>
              </a:rPr>
              <a:t>Islam deals with our personal loves in such a way as to ensure purity and cleanliness.  </a:t>
            </a:r>
          </a:p>
          <a:p>
            <a:r>
              <a:rPr lang="en-US" dirty="0">
                <a:solidFill>
                  <a:schemeClr val="tx1"/>
                </a:solidFill>
              </a:rPr>
              <a:t>To maintain a pure heart and a sound mind, to nourish an aspiring soul and a clean healthy body, special attention is needed to our diet. </a:t>
            </a:r>
          </a:p>
          <a:p>
            <a:r>
              <a:rPr lang="en-US" dirty="0">
                <a:solidFill>
                  <a:schemeClr val="tx1"/>
                </a:solidFill>
              </a:rPr>
              <a:t>Anything which is pure and good for us can be part of a diet accepted in Islam, as long as we consume moderately. </a:t>
            </a:r>
            <a:endParaRPr lang="en-GB" dirty="0">
              <a:solidFill>
                <a:schemeClr val="tx1"/>
              </a:solidFill>
            </a:endParaRPr>
          </a:p>
        </p:txBody>
      </p:sp>
      <p:pic>
        <p:nvPicPr>
          <p:cNvPr id="5" name="Picture 5">
            <a:extLst>
              <a:ext uri="{FF2B5EF4-FFF2-40B4-BE49-F238E27FC236}">
                <a16:creationId xmlns:a16="http://schemas.microsoft.com/office/drawing/2014/main" id="{AE66F63F-D591-F1A2-9038-76BE4AEEF369}"/>
              </a:ext>
            </a:extLst>
          </p:cNvPr>
          <p:cNvPicPr>
            <a:picLocks noChangeAspect="1"/>
          </p:cNvPicPr>
          <p:nvPr/>
        </p:nvPicPr>
        <p:blipFill>
          <a:blip r:embed="rId3"/>
          <a:stretch>
            <a:fillRect/>
          </a:stretch>
        </p:blipFill>
        <p:spPr>
          <a:xfrm>
            <a:off x="6570112" y="1545265"/>
            <a:ext cx="2262188" cy="2262188"/>
          </a:xfrm>
          <a:prstGeom prst="rect">
            <a:avLst/>
          </a:prstGeom>
        </p:spPr>
      </p:pic>
    </p:spTree>
    <p:extLst>
      <p:ext uri="{BB962C8B-B14F-4D97-AF65-F5344CB8AC3E}">
        <p14:creationId xmlns:p14="http://schemas.microsoft.com/office/powerpoint/2010/main" val="509753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119921"/>
            <a:ext cx="9144000" cy="5143505"/>
          </a:xfrm>
          <a:prstGeom prst="rect">
            <a:avLst/>
          </a:prstGeom>
          <a:noFill/>
          <a:ln>
            <a:noFill/>
          </a:ln>
        </p:spPr>
      </p:pic>
      <p:sp>
        <p:nvSpPr>
          <p:cNvPr id="2" name="Title 1"/>
          <p:cNvSpPr>
            <a:spLocks noGrp="1"/>
          </p:cNvSpPr>
          <p:nvPr>
            <p:ph type="title"/>
          </p:nvPr>
        </p:nvSpPr>
        <p:spPr>
          <a:xfrm>
            <a:off x="3545174" y="459202"/>
            <a:ext cx="2173573" cy="572700"/>
          </a:xfrm>
        </p:spPr>
        <p:txBody>
          <a:bodyPr>
            <a:normAutofit fontScale="90000"/>
          </a:bodyPr>
          <a:lstStyle/>
          <a:p>
            <a:pPr algn="ctr"/>
            <a:r>
              <a:rPr lang="en-US" b="1" dirty="0"/>
              <a:t>Introduction</a:t>
            </a:r>
            <a:endParaRPr lang="en-GB" b="1" dirty="0"/>
          </a:p>
        </p:txBody>
      </p:sp>
      <p:sp>
        <p:nvSpPr>
          <p:cNvPr id="3" name="Content Placeholder 2"/>
          <p:cNvSpPr>
            <a:spLocks noGrp="1"/>
          </p:cNvSpPr>
          <p:nvPr>
            <p:ph idx="1"/>
          </p:nvPr>
        </p:nvSpPr>
        <p:spPr>
          <a:xfrm>
            <a:off x="311700" y="1261729"/>
            <a:ext cx="8520600" cy="3307145"/>
          </a:xfrm>
        </p:spPr>
        <p:txBody>
          <a:bodyPr/>
          <a:lstStyle/>
          <a:p>
            <a:r>
              <a:rPr lang="en-US" dirty="0">
                <a:solidFill>
                  <a:schemeClr val="tx1"/>
                </a:solidFill>
              </a:rPr>
              <a:t>Food is addressed many times in the Qur’an and for many different reasons. We learn how food begins, what it signifies, what food are permitted and which are not and their importance in the hereafter.</a:t>
            </a:r>
          </a:p>
          <a:p>
            <a:r>
              <a:rPr lang="en-US" dirty="0">
                <a:solidFill>
                  <a:schemeClr val="tx1"/>
                </a:solidFill>
              </a:rPr>
              <a:t>Qur’an and Sunnah teach us the importance of ethical production, transportation, and consumption of food.</a:t>
            </a:r>
          </a:p>
          <a:p>
            <a:r>
              <a:rPr lang="en-US" dirty="0">
                <a:solidFill>
                  <a:schemeClr val="tx1"/>
                </a:solidFill>
              </a:rPr>
              <a:t>Through this we learn the principles of balance, justice and health are evident.</a:t>
            </a:r>
          </a:p>
          <a:p>
            <a:r>
              <a:rPr lang="en-US" dirty="0">
                <a:solidFill>
                  <a:schemeClr val="tx1"/>
                </a:solidFill>
              </a:rPr>
              <a:t>Food plays an important part in building relationship within our homes, and the local and wider community. </a:t>
            </a:r>
          </a:p>
          <a:p>
            <a:pPr marL="0" indent="0">
              <a:buNone/>
            </a:pPr>
            <a:endParaRPr lang="en-US" dirty="0"/>
          </a:p>
        </p:txBody>
      </p:sp>
    </p:spTree>
    <p:extLst>
      <p:ext uri="{BB962C8B-B14F-4D97-AF65-F5344CB8AC3E}">
        <p14:creationId xmlns:p14="http://schemas.microsoft.com/office/powerpoint/2010/main" val="91789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480390" y="445025"/>
            <a:ext cx="2088455" cy="572700"/>
          </a:xfrm>
        </p:spPr>
        <p:txBody>
          <a:bodyPr>
            <a:normAutofit fontScale="90000"/>
          </a:bodyPr>
          <a:lstStyle/>
          <a:p>
            <a:pPr algn="ctr"/>
            <a:r>
              <a:rPr lang="en-US" b="1" dirty="0"/>
              <a:t>Question</a:t>
            </a:r>
            <a:endParaRPr lang="en-GB" b="1" dirty="0"/>
          </a:p>
        </p:txBody>
      </p:sp>
      <p:sp>
        <p:nvSpPr>
          <p:cNvPr id="3" name="Content Placeholder 2"/>
          <p:cNvSpPr>
            <a:spLocks noGrp="1"/>
          </p:cNvSpPr>
          <p:nvPr>
            <p:ph idx="1"/>
          </p:nvPr>
        </p:nvSpPr>
        <p:spPr>
          <a:xfrm>
            <a:off x="494263" y="1555824"/>
            <a:ext cx="8520600" cy="2647926"/>
          </a:xfrm>
        </p:spPr>
        <p:txBody>
          <a:bodyPr/>
          <a:lstStyle/>
          <a:p>
            <a:pPr marL="0" indent="0">
              <a:buNone/>
            </a:pPr>
            <a:r>
              <a:rPr lang="en-US" dirty="0">
                <a:solidFill>
                  <a:schemeClr val="tx1"/>
                </a:solidFill>
              </a:rPr>
              <a:t>How do you think food plays an important part in:</a:t>
            </a:r>
          </a:p>
          <a:p>
            <a:r>
              <a:rPr lang="en-US" dirty="0">
                <a:solidFill>
                  <a:schemeClr val="tx1"/>
                </a:solidFill>
              </a:rPr>
              <a:t>our homes?</a:t>
            </a:r>
          </a:p>
          <a:p>
            <a:r>
              <a:rPr lang="en-US" dirty="0">
                <a:solidFill>
                  <a:schemeClr val="tx1"/>
                </a:solidFill>
              </a:rPr>
              <a:t>the local community?</a:t>
            </a:r>
          </a:p>
          <a:p>
            <a:r>
              <a:rPr lang="en-US" dirty="0">
                <a:solidFill>
                  <a:schemeClr val="tx1"/>
                </a:solidFill>
              </a:rPr>
              <a:t>the wider world?</a:t>
            </a:r>
          </a:p>
          <a:p>
            <a:endParaRPr lang="en-US" dirty="0"/>
          </a:p>
          <a:p>
            <a:endParaRPr lang="en-GB" dirty="0"/>
          </a:p>
        </p:txBody>
      </p:sp>
      <p:pic>
        <p:nvPicPr>
          <p:cNvPr id="6" name="Picture 6">
            <a:extLst>
              <a:ext uri="{FF2B5EF4-FFF2-40B4-BE49-F238E27FC236}">
                <a16:creationId xmlns:a16="http://schemas.microsoft.com/office/drawing/2014/main" id="{838EA18C-9895-CA08-55AA-6853456F3832}"/>
              </a:ext>
            </a:extLst>
          </p:cNvPr>
          <p:cNvPicPr>
            <a:picLocks noChangeAspect="1"/>
          </p:cNvPicPr>
          <p:nvPr/>
        </p:nvPicPr>
        <p:blipFill rotWithShape="1">
          <a:blip r:embed="rId3"/>
          <a:srcRect l="3746" t="4905" b="6308"/>
          <a:stretch/>
        </p:blipFill>
        <p:spPr>
          <a:xfrm>
            <a:off x="5000847" y="2337999"/>
            <a:ext cx="3918039" cy="2409399"/>
          </a:xfrm>
          <a:prstGeom prst="rect">
            <a:avLst/>
          </a:prstGeom>
        </p:spPr>
      </p:pic>
    </p:spTree>
    <p:extLst>
      <p:ext uri="{BB962C8B-B14F-4D97-AF65-F5344CB8AC3E}">
        <p14:creationId xmlns:p14="http://schemas.microsoft.com/office/powerpoint/2010/main" val="3831246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5"/>
            <a:ext cx="9144000" cy="5143505"/>
          </a:xfrm>
          <a:prstGeom prst="rect">
            <a:avLst/>
          </a:prstGeom>
          <a:noFill/>
          <a:ln>
            <a:noFill/>
          </a:ln>
        </p:spPr>
      </p:pic>
      <p:sp>
        <p:nvSpPr>
          <p:cNvPr id="2" name="Title 1"/>
          <p:cNvSpPr>
            <a:spLocks noGrp="1"/>
          </p:cNvSpPr>
          <p:nvPr>
            <p:ph type="title"/>
          </p:nvPr>
        </p:nvSpPr>
        <p:spPr>
          <a:xfrm>
            <a:off x="2330969" y="445025"/>
            <a:ext cx="4841823" cy="572700"/>
          </a:xfrm>
        </p:spPr>
        <p:txBody>
          <a:bodyPr>
            <a:normAutofit fontScale="90000"/>
          </a:bodyPr>
          <a:lstStyle/>
          <a:p>
            <a:pPr algn="ctr"/>
            <a:r>
              <a:rPr lang="en-US" b="1" dirty="0"/>
              <a:t>Food - A Wonderful Blessing</a:t>
            </a:r>
            <a:endParaRPr lang="en-GB" b="1" dirty="0"/>
          </a:p>
        </p:txBody>
      </p:sp>
      <p:sp>
        <p:nvSpPr>
          <p:cNvPr id="3" name="Content Placeholder 2"/>
          <p:cNvSpPr>
            <a:spLocks noGrp="1"/>
          </p:cNvSpPr>
          <p:nvPr>
            <p:ph idx="1"/>
          </p:nvPr>
        </p:nvSpPr>
        <p:spPr>
          <a:xfrm>
            <a:off x="311700" y="1651531"/>
            <a:ext cx="8520600" cy="1840431"/>
          </a:xfrm>
        </p:spPr>
        <p:txBody>
          <a:bodyPr/>
          <a:lstStyle/>
          <a:p>
            <a:r>
              <a:rPr lang="en-US" dirty="0">
                <a:solidFill>
                  <a:schemeClr val="tx1"/>
                </a:solidFill>
              </a:rPr>
              <a:t>Numerous verses in the Qur’an remind us of the blessing of food. How we are given so much to enjoy but that it is only Almighty Allah who can make such blessings happen.</a:t>
            </a:r>
          </a:p>
          <a:p>
            <a:r>
              <a:rPr lang="en-US" dirty="0">
                <a:solidFill>
                  <a:schemeClr val="tx1"/>
                </a:solidFill>
              </a:rPr>
              <a:t>One example of this can be found in Surah Al-</a:t>
            </a:r>
            <a:r>
              <a:rPr lang="en-US" dirty="0" err="1">
                <a:solidFill>
                  <a:schemeClr val="tx1"/>
                </a:solidFill>
              </a:rPr>
              <a:t>Baqarah</a:t>
            </a:r>
            <a:r>
              <a:rPr lang="en-US"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052573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2672316" y="445025"/>
            <a:ext cx="3742661" cy="572700"/>
          </a:xfrm>
        </p:spPr>
        <p:txBody>
          <a:bodyPr>
            <a:normAutofit fontScale="90000"/>
          </a:bodyPr>
          <a:lstStyle/>
          <a:p>
            <a:pPr algn="ctr"/>
            <a:r>
              <a:rPr lang="en-US" b="1" dirty="0"/>
              <a:t>Surah Al-</a:t>
            </a:r>
            <a:r>
              <a:rPr lang="en-US" b="1" dirty="0" err="1"/>
              <a:t>Baqarah</a:t>
            </a:r>
            <a:r>
              <a:rPr lang="en-US" b="1" dirty="0"/>
              <a:t> 2:22</a:t>
            </a:r>
            <a:endParaRPr lang="en-GB" b="1" dirty="0"/>
          </a:p>
        </p:txBody>
      </p:sp>
      <p:sp>
        <p:nvSpPr>
          <p:cNvPr id="3" name="Content Placeholder 2"/>
          <p:cNvSpPr>
            <a:spLocks noGrp="1"/>
          </p:cNvSpPr>
          <p:nvPr>
            <p:ph idx="1"/>
          </p:nvPr>
        </p:nvSpPr>
        <p:spPr>
          <a:xfrm>
            <a:off x="515938" y="1088975"/>
            <a:ext cx="8371925" cy="3416400"/>
          </a:xfrm>
        </p:spPr>
        <p:txBody>
          <a:bodyPr/>
          <a:lstStyle/>
          <a:p>
            <a:pPr algn="ctr"/>
            <a:endParaRPr lang="en-US" i="1" dirty="0"/>
          </a:p>
          <a:p>
            <a:pPr algn="ctr"/>
            <a:endParaRPr lang="en-US" i="1" dirty="0"/>
          </a:p>
          <a:p>
            <a:pPr marL="0" indent="0" algn="ctr">
              <a:buNone/>
            </a:pPr>
            <a:r>
              <a:rPr lang="en-US" i="1" dirty="0">
                <a:solidFill>
                  <a:schemeClr val="tx1"/>
                </a:solidFill>
              </a:rPr>
              <a:t>(He) who made for you the earth a bed (spread out) and the sky a ceiling and sent down from the sky, rain and brought forth thereby fruits as provisions for you. So do not attribute to Allah equals while you know ( that there is nothing similar to Him).</a:t>
            </a:r>
            <a:endParaRPr lang="en-GB" i="1" dirty="0">
              <a:solidFill>
                <a:schemeClr val="tx1"/>
              </a:solidFill>
            </a:endParaRPr>
          </a:p>
        </p:txBody>
      </p:sp>
      <p:pic>
        <p:nvPicPr>
          <p:cNvPr id="5" name="Picture 5">
            <a:extLst>
              <a:ext uri="{FF2B5EF4-FFF2-40B4-BE49-F238E27FC236}">
                <a16:creationId xmlns:a16="http://schemas.microsoft.com/office/drawing/2014/main" id="{F10C59A2-EF99-7B8C-7754-3F0CD2D6A7DB}"/>
              </a:ext>
            </a:extLst>
          </p:cNvPr>
          <p:cNvPicPr>
            <a:picLocks noChangeAspect="1"/>
          </p:cNvPicPr>
          <p:nvPr/>
        </p:nvPicPr>
        <p:blipFill rotWithShape="1">
          <a:blip r:embed="rId3"/>
          <a:srcRect t="16603" b="11132"/>
          <a:stretch/>
        </p:blipFill>
        <p:spPr>
          <a:xfrm>
            <a:off x="5675312" y="3367931"/>
            <a:ext cx="3278187" cy="1581877"/>
          </a:xfrm>
          <a:prstGeom prst="rect">
            <a:avLst/>
          </a:prstGeom>
        </p:spPr>
      </p:pic>
    </p:spTree>
    <p:extLst>
      <p:ext uri="{BB962C8B-B14F-4D97-AF65-F5344CB8AC3E}">
        <p14:creationId xmlns:p14="http://schemas.microsoft.com/office/powerpoint/2010/main" val="3950642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771014" y="452114"/>
            <a:ext cx="1601972" cy="572700"/>
          </a:xfrm>
        </p:spPr>
        <p:txBody>
          <a:bodyPr>
            <a:normAutofit fontScale="90000"/>
          </a:bodyPr>
          <a:lstStyle/>
          <a:p>
            <a:pPr algn="ctr"/>
            <a:r>
              <a:rPr lang="en-US" b="1" dirty="0"/>
              <a:t>Question</a:t>
            </a:r>
            <a:r>
              <a:rPr lang="en-US" dirty="0"/>
              <a:t> </a:t>
            </a:r>
            <a:endParaRPr lang="en-GB" dirty="0"/>
          </a:p>
        </p:txBody>
      </p:sp>
      <p:sp>
        <p:nvSpPr>
          <p:cNvPr id="3" name="Content Placeholder 2"/>
          <p:cNvSpPr>
            <a:spLocks noGrp="1"/>
          </p:cNvSpPr>
          <p:nvPr>
            <p:ph idx="1"/>
          </p:nvPr>
        </p:nvSpPr>
        <p:spPr/>
        <p:txBody>
          <a:bodyPr/>
          <a:lstStyle/>
          <a:p>
            <a:pPr algn="ctr"/>
            <a:endParaRPr lang="en-US" dirty="0"/>
          </a:p>
          <a:p>
            <a:pPr algn="ctr"/>
            <a:endParaRPr lang="en-US" dirty="0"/>
          </a:p>
          <a:p>
            <a:pPr algn="ctr"/>
            <a:endParaRPr lang="en-US" dirty="0"/>
          </a:p>
          <a:p>
            <a:pPr algn="ctr"/>
            <a:r>
              <a:rPr lang="en-US" dirty="0"/>
              <a:t> </a:t>
            </a:r>
            <a:r>
              <a:rPr lang="en-US" sz="2700" dirty="0">
                <a:solidFill>
                  <a:schemeClr val="tx1"/>
                </a:solidFill>
              </a:rPr>
              <a:t>Which of Allah’s 99 names can you think of when you reflect on this verse in the Qur’an?</a:t>
            </a:r>
            <a:endParaRPr lang="en-GB" sz="2700" dirty="0">
              <a:solidFill>
                <a:schemeClr val="tx1"/>
              </a:solidFill>
            </a:endParaRPr>
          </a:p>
        </p:txBody>
      </p:sp>
    </p:spTree>
    <p:extLst>
      <p:ext uri="{BB962C8B-B14F-4D97-AF65-F5344CB8AC3E}">
        <p14:creationId xmlns:p14="http://schemas.microsoft.com/office/powerpoint/2010/main" val="2217205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2417134" y="445025"/>
            <a:ext cx="4328440" cy="572700"/>
          </a:xfrm>
        </p:spPr>
        <p:txBody>
          <a:bodyPr>
            <a:normAutofit fontScale="90000"/>
          </a:bodyPr>
          <a:lstStyle/>
          <a:p>
            <a:pPr algn="ctr"/>
            <a:r>
              <a:rPr lang="en-US" b="1" dirty="0"/>
              <a:t>Prophets (AS) and Food</a:t>
            </a:r>
            <a:endParaRPr lang="en-GB" b="1" dirty="0"/>
          </a:p>
        </p:txBody>
      </p:sp>
      <p:sp>
        <p:nvSpPr>
          <p:cNvPr id="3" name="Content Placeholder 2"/>
          <p:cNvSpPr>
            <a:spLocks noGrp="1"/>
          </p:cNvSpPr>
          <p:nvPr>
            <p:ph idx="1"/>
          </p:nvPr>
        </p:nvSpPr>
        <p:spPr>
          <a:xfrm>
            <a:off x="311700" y="1372415"/>
            <a:ext cx="8520600" cy="3416400"/>
          </a:xfrm>
        </p:spPr>
        <p:txBody>
          <a:bodyPr>
            <a:normAutofit fontScale="92500" lnSpcReduction="20000"/>
          </a:bodyPr>
          <a:lstStyle/>
          <a:p>
            <a:pPr marL="0" indent="0">
              <a:buNone/>
            </a:pPr>
            <a:r>
              <a:rPr lang="en-US" dirty="0">
                <a:solidFill>
                  <a:schemeClr val="tx1"/>
                </a:solidFill>
              </a:rPr>
              <a:t>Allah SWT provides examples in the Qur’an which enable us to learn lessons. For example,</a:t>
            </a:r>
          </a:p>
          <a:p>
            <a:r>
              <a:rPr lang="en-US" b="1" dirty="0">
                <a:solidFill>
                  <a:schemeClr val="tx1"/>
                </a:solidFill>
              </a:rPr>
              <a:t>Ibrahim AS</a:t>
            </a:r>
          </a:p>
          <a:p>
            <a:pPr marL="0" indent="0">
              <a:buNone/>
            </a:pPr>
            <a:r>
              <a:rPr lang="en-US" dirty="0">
                <a:solidFill>
                  <a:schemeClr val="tx1"/>
                </a:solidFill>
              </a:rPr>
              <a:t>When Ibrahim AS presented the angels with a roasted calf but they did not eat. (Surah </a:t>
            </a:r>
            <a:r>
              <a:rPr lang="en-US" dirty="0" err="1">
                <a:solidFill>
                  <a:schemeClr val="tx1"/>
                </a:solidFill>
              </a:rPr>
              <a:t>Adh-Dhariyat</a:t>
            </a:r>
            <a:r>
              <a:rPr lang="en-US" dirty="0">
                <a:solidFill>
                  <a:schemeClr val="tx1"/>
                </a:solidFill>
              </a:rPr>
              <a:t> 51: 24-27).  These verses show us about our responsibility to look after our guests.</a:t>
            </a:r>
          </a:p>
          <a:p>
            <a:r>
              <a:rPr lang="en-US" b="1" dirty="0">
                <a:solidFill>
                  <a:schemeClr val="tx1"/>
                </a:solidFill>
              </a:rPr>
              <a:t>Musa AS </a:t>
            </a:r>
          </a:p>
          <a:p>
            <a:pPr marL="0" indent="0">
              <a:buNone/>
            </a:pPr>
            <a:r>
              <a:rPr lang="en-US" dirty="0">
                <a:solidFill>
                  <a:schemeClr val="tx1"/>
                </a:solidFill>
              </a:rPr>
              <a:t>When his people were hungry, Musa AS made dua and Allah sent upon them </a:t>
            </a:r>
            <a:r>
              <a:rPr lang="en-US" i="1" dirty="0">
                <a:solidFill>
                  <a:schemeClr val="tx1"/>
                </a:solidFill>
              </a:rPr>
              <a:t>al manna </a:t>
            </a:r>
            <a:r>
              <a:rPr lang="en-US" i="1" dirty="0" err="1">
                <a:solidFill>
                  <a:schemeClr val="tx1"/>
                </a:solidFill>
              </a:rPr>
              <a:t>wa</a:t>
            </a:r>
            <a:r>
              <a:rPr lang="en-US" i="1" dirty="0">
                <a:solidFill>
                  <a:schemeClr val="tx1"/>
                </a:solidFill>
              </a:rPr>
              <a:t> al- </a:t>
            </a:r>
            <a:r>
              <a:rPr lang="en-US" i="1" dirty="0" err="1">
                <a:solidFill>
                  <a:schemeClr val="tx1"/>
                </a:solidFill>
              </a:rPr>
              <a:t>salwa</a:t>
            </a:r>
            <a:r>
              <a:rPr lang="en-US" i="1" dirty="0">
                <a:solidFill>
                  <a:schemeClr val="tx1"/>
                </a:solidFill>
              </a:rPr>
              <a:t>, </a:t>
            </a:r>
            <a:r>
              <a:rPr lang="en-US" dirty="0">
                <a:solidFill>
                  <a:schemeClr val="tx1"/>
                </a:solidFill>
              </a:rPr>
              <a:t> food of Jannah ( a sweet food and quails) ( Surah Al-</a:t>
            </a:r>
            <a:r>
              <a:rPr lang="en-US" dirty="0" err="1">
                <a:solidFill>
                  <a:schemeClr val="tx1"/>
                </a:solidFill>
              </a:rPr>
              <a:t>Baqarah</a:t>
            </a:r>
            <a:r>
              <a:rPr lang="en-US" dirty="0">
                <a:solidFill>
                  <a:schemeClr val="tx1"/>
                </a:solidFill>
              </a:rPr>
              <a:t> 2: 57)</a:t>
            </a:r>
            <a:endParaRPr lang="en-GB" dirty="0">
              <a:solidFill>
                <a:schemeClr val="tx1"/>
              </a:solidFill>
            </a:endParaRPr>
          </a:p>
          <a:p>
            <a:pPr marL="0" indent="0">
              <a:buNone/>
            </a:pPr>
            <a:r>
              <a:rPr lang="en-US" dirty="0">
                <a:solidFill>
                  <a:schemeClr val="tx1"/>
                </a:solidFill>
              </a:rPr>
              <a:t>Instead of showing their gratitude, the </a:t>
            </a:r>
            <a:r>
              <a:rPr lang="en-US" dirty="0" err="1">
                <a:solidFill>
                  <a:schemeClr val="tx1"/>
                </a:solidFill>
              </a:rPr>
              <a:t>Bani</a:t>
            </a:r>
            <a:r>
              <a:rPr lang="en-US" dirty="0">
                <a:solidFill>
                  <a:schemeClr val="tx1"/>
                </a:solidFill>
              </a:rPr>
              <a:t> </a:t>
            </a:r>
            <a:r>
              <a:rPr lang="en-US" dirty="0" err="1">
                <a:solidFill>
                  <a:schemeClr val="tx1"/>
                </a:solidFill>
              </a:rPr>
              <a:t>Israeal</a:t>
            </a:r>
            <a:r>
              <a:rPr lang="en-US" dirty="0">
                <a:solidFill>
                  <a:schemeClr val="tx1"/>
                </a:solidFill>
              </a:rPr>
              <a:t> complained and wanted more. (Surah Al-</a:t>
            </a:r>
            <a:r>
              <a:rPr lang="en-US" dirty="0" err="1">
                <a:solidFill>
                  <a:schemeClr val="tx1"/>
                </a:solidFill>
              </a:rPr>
              <a:t>Baqarah</a:t>
            </a:r>
            <a:r>
              <a:rPr lang="en-US" dirty="0">
                <a:solidFill>
                  <a:schemeClr val="tx1"/>
                </a:solidFill>
              </a:rPr>
              <a:t> 2:61). This greed for more and ingratitude led to the food being spoiled and the blessing was stopped.</a:t>
            </a:r>
            <a:endParaRPr lang="en-GB" dirty="0">
              <a:solidFill>
                <a:schemeClr val="tx1"/>
              </a:solidFill>
            </a:endParaRPr>
          </a:p>
        </p:txBody>
      </p:sp>
    </p:spTree>
    <p:extLst>
      <p:ext uri="{BB962C8B-B14F-4D97-AF65-F5344CB8AC3E}">
        <p14:creationId xmlns:p14="http://schemas.microsoft.com/office/powerpoint/2010/main" val="1379211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485213" y="452114"/>
            <a:ext cx="2345961" cy="572700"/>
          </a:xfrm>
        </p:spPr>
        <p:txBody>
          <a:bodyPr>
            <a:normAutofit fontScale="90000"/>
          </a:bodyPr>
          <a:lstStyle/>
          <a:p>
            <a:pPr algn="ctr"/>
            <a:r>
              <a:rPr lang="en-US" b="1" dirty="0"/>
              <a:t>Question</a:t>
            </a:r>
            <a:r>
              <a:rPr lang="en-US" dirty="0"/>
              <a:t> </a:t>
            </a:r>
            <a:endParaRPr lang="en-GB" dirty="0"/>
          </a:p>
        </p:txBody>
      </p:sp>
      <p:sp>
        <p:nvSpPr>
          <p:cNvPr id="3" name="Content Placeholder 2"/>
          <p:cNvSpPr>
            <a:spLocks noGrp="1"/>
          </p:cNvSpPr>
          <p:nvPr>
            <p:ph idx="1"/>
          </p:nvPr>
        </p:nvSpPr>
        <p:spPr/>
        <p:txBody>
          <a:bodyPr/>
          <a:lstStyle/>
          <a:p>
            <a:pPr algn="ctr"/>
            <a:endParaRPr lang="en-US" dirty="0"/>
          </a:p>
          <a:p>
            <a:pPr algn="ctr"/>
            <a:r>
              <a:rPr lang="en-US" dirty="0">
                <a:solidFill>
                  <a:schemeClr val="tx1"/>
                </a:solidFill>
              </a:rPr>
              <a:t>Can you think of other examples?</a:t>
            </a:r>
          </a:p>
          <a:p>
            <a:pPr algn="ctr"/>
            <a:r>
              <a:rPr lang="en-US" dirty="0">
                <a:solidFill>
                  <a:schemeClr val="tx1"/>
                </a:solidFill>
              </a:rPr>
              <a:t>Are there any other stories of food in the Qur’an related to important events that you can think of?</a:t>
            </a:r>
          </a:p>
        </p:txBody>
      </p:sp>
    </p:spTree>
    <p:extLst>
      <p:ext uri="{BB962C8B-B14F-4D97-AF65-F5344CB8AC3E}">
        <p14:creationId xmlns:p14="http://schemas.microsoft.com/office/powerpoint/2010/main" val="1885843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331534" y="445025"/>
            <a:ext cx="2543485" cy="572700"/>
          </a:xfrm>
        </p:spPr>
        <p:txBody>
          <a:bodyPr>
            <a:normAutofit fontScale="90000"/>
          </a:bodyPr>
          <a:lstStyle/>
          <a:p>
            <a:pPr algn="ctr"/>
            <a:r>
              <a:rPr lang="en-US" b="1" dirty="0"/>
              <a:t>Food as a Test</a:t>
            </a:r>
            <a:endParaRPr lang="en-GB" b="1" dirty="0"/>
          </a:p>
        </p:txBody>
      </p:sp>
      <p:sp>
        <p:nvSpPr>
          <p:cNvPr id="3" name="Content Placeholder 2"/>
          <p:cNvSpPr>
            <a:spLocks noGrp="1"/>
          </p:cNvSpPr>
          <p:nvPr>
            <p:ph idx="1"/>
          </p:nvPr>
        </p:nvSpPr>
        <p:spPr>
          <a:xfrm>
            <a:off x="311700" y="1268818"/>
            <a:ext cx="8520600" cy="3565451"/>
          </a:xfrm>
        </p:spPr>
        <p:txBody>
          <a:bodyPr>
            <a:normAutofit lnSpcReduction="10000"/>
          </a:bodyPr>
          <a:lstStyle/>
          <a:p>
            <a:pPr marL="0" indent="0">
              <a:buNone/>
            </a:pPr>
            <a:r>
              <a:rPr lang="en-US" dirty="0">
                <a:solidFill>
                  <a:schemeClr val="tx1"/>
                </a:solidFill>
              </a:rPr>
              <a:t>The Qur’an teaches us that the believer will be tested. This test can come in the form of hunger, a poor harvest and loss. </a:t>
            </a:r>
          </a:p>
          <a:p>
            <a:endParaRPr lang="en-US" dirty="0">
              <a:solidFill>
                <a:schemeClr val="tx1"/>
              </a:solidFill>
            </a:endParaRPr>
          </a:p>
          <a:p>
            <a:pPr marL="0" indent="0" algn="ctr">
              <a:buNone/>
            </a:pPr>
            <a:r>
              <a:rPr lang="en-US" dirty="0">
                <a:solidFill>
                  <a:schemeClr val="tx1"/>
                </a:solidFill>
              </a:rPr>
              <a:t> </a:t>
            </a:r>
            <a:r>
              <a:rPr lang="en-US" i="1" dirty="0">
                <a:solidFill>
                  <a:schemeClr val="tx1"/>
                </a:solidFill>
              </a:rPr>
              <a:t>We will certainty test you with a touch of fear and famine and loss of property, life, and crops. Give good news to those who patiently endure.’</a:t>
            </a:r>
          </a:p>
          <a:p>
            <a:pPr marL="0" indent="0" algn="ctr">
              <a:buNone/>
            </a:pPr>
            <a:r>
              <a:rPr lang="en-US" i="1" dirty="0">
                <a:solidFill>
                  <a:schemeClr val="tx1"/>
                </a:solidFill>
              </a:rPr>
              <a:t>Who say, when struck by a disaster, ‘Surely to Allah we belong and to Him we will (all) return.’</a:t>
            </a:r>
          </a:p>
          <a:p>
            <a:pPr marL="0" indent="0" algn="ctr">
              <a:buNone/>
            </a:pPr>
            <a:r>
              <a:rPr lang="en-US" i="1" dirty="0">
                <a:solidFill>
                  <a:schemeClr val="tx1"/>
                </a:solidFill>
              </a:rPr>
              <a:t>They are the ones who will receive Allah’s blessings and mercy. And it is they who are ‘rightly’ guided.</a:t>
            </a:r>
            <a:br>
              <a:rPr lang="en-US" i="1" dirty="0">
                <a:solidFill>
                  <a:schemeClr val="tx1"/>
                </a:solidFill>
              </a:rPr>
            </a:br>
            <a:endParaRPr lang="en-US" i="1" dirty="0">
              <a:solidFill>
                <a:schemeClr val="tx1"/>
              </a:solidFill>
            </a:endParaRPr>
          </a:p>
          <a:p>
            <a:pPr marL="0" indent="0" algn="ctr">
              <a:buNone/>
            </a:pPr>
            <a:r>
              <a:rPr lang="en-US" dirty="0">
                <a:solidFill>
                  <a:schemeClr val="tx1"/>
                </a:solidFill>
              </a:rPr>
              <a:t>Surah Al </a:t>
            </a:r>
            <a:r>
              <a:rPr lang="en-US" dirty="0" err="1">
                <a:solidFill>
                  <a:schemeClr val="tx1"/>
                </a:solidFill>
              </a:rPr>
              <a:t>Baqarah</a:t>
            </a:r>
            <a:r>
              <a:rPr lang="en-US" dirty="0">
                <a:solidFill>
                  <a:schemeClr val="tx1"/>
                </a:solidFill>
              </a:rPr>
              <a:t> 2: 155-157</a:t>
            </a:r>
            <a:endParaRPr lang="en-GB" dirty="0">
              <a:solidFill>
                <a:schemeClr val="tx1"/>
              </a:solidFill>
            </a:endParaRPr>
          </a:p>
        </p:txBody>
      </p:sp>
    </p:spTree>
    <p:extLst>
      <p:ext uri="{BB962C8B-B14F-4D97-AF65-F5344CB8AC3E}">
        <p14:creationId xmlns:p14="http://schemas.microsoft.com/office/powerpoint/2010/main" val="3311740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707219" y="445025"/>
            <a:ext cx="1594884" cy="572700"/>
          </a:xfrm>
        </p:spPr>
        <p:txBody>
          <a:bodyPr>
            <a:normAutofit fontScale="90000"/>
          </a:bodyPr>
          <a:lstStyle/>
          <a:p>
            <a:pPr algn="ctr"/>
            <a:r>
              <a:rPr lang="en-US" b="1" dirty="0"/>
              <a:t>Question</a:t>
            </a:r>
            <a:endParaRPr lang="en-GB" b="1" dirty="0"/>
          </a:p>
        </p:txBody>
      </p:sp>
      <p:sp>
        <p:nvSpPr>
          <p:cNvPr id="3" name="Content Placeholder 2"/>
          <p:cNvSpPr>
            <a:spLocks noGrp="1"/>
          </p:cNvSpPr>
          <p:nvPr>
            <p:ph idx="1"/>
          </p:nvPr>
        </p:nvSpPr>
        <p:spPr/>
        <p:txBody>
          <a:bodyPr/>
          <a:lstStyle/>
          <a:p>
            <a:pPr algn="ctr"/>
            <a:endParaRPr lang="en-US" dirty="0"/>
          </a:p>
          <a:p>
            <a:pPr algn="ctr"/>
            <a:endParaRPr lang="en-US" dirty="0"/>
          </a:p>
          <a:p>
            <a:pPr algn="ctr"/>
            <a:endParaRPr lang="en-US" dirty="0"/>
          </a:p>
          <a:p>
            <a:pPr algn="ctr"/>
            <a:r>
              <a:rPr lang="en-US" sz="2700" dirty="0">
                <a:solidFill>
                  <a:schemeClr val="tx1"/>
                </a:solidFill>
              </a:rPr>
              <a:t>Which group of people can you think of today that are being severely tested?</a:t>
            </a:r>
          </a:p>
          <a:p>
            <a:pPr marL="0" indent="0" algn="ctr">
              <a:buNone/>
            </a:pPr>
            <a:endParaRPr lang="en-US" dirty="0"/>
          </a:p>
        </p:txBody>
      </p:sp>
    </p:spTree>
    <p:extLst>
      <p:ext uri="{BB962C8B-B14F-4D97-AF65-F5344CB8AC3E}">
        <p14:creationId xmlns:p14="http://schemas.microsoft.com/office/powerpoint/2010/main" val="368448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2750820" y="445025"/>
            <a:ext cx="3089999" cy="572700"/>
          </a:xfrm>
        </p:spPr>
        <p:txBody>
          <a:bodyPr>
            <a:normAutofit fontScale="90000"/>
          </a:bodyPr>
          <a:lstStyle/>
          <a:p>
            <a:pPr algn="ctr"/>
            <a:r>
              <a:rPr lang="en-US" b="1" dirty="0"/>
              <a:t>Food in the Qur’an</a:t>
            </a:r>
            <a:endParaRPr lang="en-GB" b="1" dirty="0"/>
          </a:p>
        </p:txBody>
      </p:sp>
      <p:sp>
        <p:nvSpPr>
          <p:cNvPr id="3" name="Content Placeholder 2"/>
          <p:cNvSpPr>
            <a:spLocks noGrp="1"/>
          </p:cNvSpPr>
          <p:nvPr>
            <p:ph idx="1"/>
          </p:nvPr>
        </p:nvSpPr>
        <p:spPr>
          <a:xfrm>
            <a:off x="311700" y="1298811"/>
            <a:ext cx="8520600" cy="2924373"/>
          </a:xfrm>
        </p:spPr>
        <p:txBody>
          <a:bodyPr/>
          <a:lstStyle/>
          <a:p>
            <a:r>
              <a:rPr lang="en-US" dirty="0">
                <a:solidFill>
                  <a:schemeClr val="tx1"/>
                </a:solidFill>
              </a:rPr>
              <a:t>Surah Al </a:t>
            </a:r>
            <a:r>
              <a:rPr lang="en-US" dirty="0" err="1">
                <a:solidFill>
                  <a:schemeClr val="tx1"/>
                </a:solidFill>
              </a:rPr>
              <a:t>Maidah</a:t>
            </a:r>
            <a:r>
              <a:rPr lang="en-US" dirty="0">
                <a:solidFill>
                  <a:schemeClr val="tx1"/>
                </a:solidFill>
              </a:rPr>
              <a:t> or the Table Spread is a Surah which relates to food and a central theme is the regulation of lawful and unlawful food. </a:t>
            </a:r>
          </a:p>
          <a:p>
            <a:endParaRPr lang="en-US" dirty="0">
              <a:solidFill>
                <a:schemeClr val="tx1"/>
              </a:solidFill>
            </a:endParaRPr>
          </a:p>
          <a:p>
            <a:r>
              <a:rPr lang="en-GB" dirty="0">
                <a:solidFill>
                  <a:schemeClr val="tx1"/>
                </a:solidFill>
              </a:rPr>
              <a:t>This Surah identifies foods (</a:t>
            </a:r>
            <a:r>
              <a:rPr lang="en-GB" i="1" dirty="0" err="1">
                <a:solidFill>
                  <a:schemeClr val="tx1"/>
                </a:solidFill>
              </a:rPr>
              <a:t>ṭa‘ām</a:t>
            </a:r>
            <a:r>
              <a:rPr lang="en-GB" dirty="0">
                <a:solidFill>
                  <a:schemeClr val="tx1"/>
                </a:solidFill>
              </a:rPr>
              <a:t>) that are prohibited, </a:t>
            </a:r>
            <a:r>
              <a:rPr lang="en-GB" i="1" dirty="0">
                <a:solidFill>
                  <a:schemeClr val="tx1"/>
                </a:solidFill>
              </a:rPr>
              <a:t>haram</a:t>
            </a:r>
            <a:r>
              <a:rPr lang="en-GB" dirty="0">
                <a:solidFill>
                  <a:schemeClr val="tx1"/>
                </a:solidFill>
              </a:rPr>
              <a:t>, and foods that are permitted, </a:t>
            </a:r>
            <a:r>
              <a:rPr lang="en-GB" i="1" dirty="0">
                <a:solidFill>
                  <a:schemeClr val="tx1"/>
                </a:solidFill>
              </a:rPr>
              <a:t>halal.</a:t>
            </a:r>
            <a:endParaRPr lang="en-GB" dirty="0">
              <a:solidFill>
                <a:schemeClr val="tx1"/>
              </a:solidFill>
            </a:endParaRPr>
          </a:p>
          <a:p>
            <a:pPr marL="0" indent="0">
              <a:buNone/>
            </a:pPr>
            <a:r>
              <a:rPr lang="en-GB" dirty="0">
                <a:solidFill>
                  <a:schemeClr val="tx1"/>
                </a:solidFill>
              </a:rPr>
              <a:t> </a:t>
            </a:r>
          </a:p>
          <a:p>
            <a:pPr marL="0" indent="0">
              <a:buNone/>
            </a:pPr>
            <a:endParaRPr lang="en-GB" dirty="0"/>
          </a:p>
        </p:txBody>
      </p:sp>
      <p:pic>
        <p:nvPicPr>
          <p:cNvPr id="6" name="Picture 6">
            <a:extLst>
              <a:ext uri="{FF2B5EF4-FFF2-40B4-BE49-F238E27FC236}">
                <a16:creationId xmlns:a16="http://schemas.microsoft.com/office/drawing/2014/main" id="{20D47CDB-1CF5-F2D5-973D-FE7B46C8EE75}"/>
              </a:ext>
            </a:extLst>
          </p:cNvPr>
          <p:cNvPicPr>
            <a:picLocks noChangeAspect="1"/>
          </p:cNvPicPr>
          <p:nvPr/>
        </p:nvPicPr>
        <p:blipFill>
          <a:blip r:embed="rId3"/>
          <a:stretch>
            <a:fillRect/>
          </a:stretch>
        </p:blipFill>
        <p:spPr>
          <a:xfrm>
            <a:off x="3002206" y="2880060"/>
            <a:ext cx="3139588" cy="1992230"/>
          </a:xfrm>
          <a:prstGeom prst="rect">
            <a:avLst/>
          </a:prstGeom>
        </p:spPr>
      </p:pic>
    </p:spTree>
    <p:extLst>
      <p:ext uri="{BB962C8B-B14F-4D97-AF65-F5344CB8AC3E}">
        <p14:creationId xmlns:p14="http://schemas.microsoft.com/office/powerpoint/2010/main" val="3952560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2948762" y="445025"/>
            <a:ext cx="3581578" cy="572700"/>
          </a:xfrm>
        </p:spPr>
        <p:txBody>
          <a:bodyPr>
            <a:normAutofit fontScale="90000"/>
          </a:bodyPr>
          <a:lstStyle/>
          <a:p>
            <a:pPr algn="ctr"/>
            <a:r>
              <a:rPr lang="en-US" b="1" dirty="0"/>
              <a:t>Food in the Qur’an</a:t>
            </a:r>
            <a:endParaRPr lang="en-GB" b="1" dirty="0"/>
          </a:p>
        </p:txBody>
      </p:sp>
      <p:sp>
        <p:nvSpPr>
          <p:cNvPr id="3" name="Content Placeholder 2"/>
          <p:cNvSpPr>
            <a:spLocks noGrp="1"/>
          </p:cNvSpPr>
          <p:nvPr>
            <p:ph idx="1"/>
          </p:nvPr>
        </p:nvSpPr>
        <p:spPr>
          <a:xfrm>
            <a:off x="311700" y="1280186"/>
            <a:ext cx="5800175" cy="3106125"/>
          </a:xfrm>
        </p:spPr>
        <p:txBody>
          <a:bodyPr>
            <a:normAutofit/>
          </a:bodyPr>
          <a:lstStyle/>
          <a:p>
            <a:r>
              <a:rPr lang="en-GB" dirty="0">
                <a:solidFill>
                  <a:schemeClr val="tx1"/>
                </a:solidFill>
              </a:rPr>
              <a:t>Haram foods include blood, dead animals,  the flesh of swine, animals offered in sacrifice to other than God, or animals that have been gored and killed or remnants from what wild animals have eaten. </a:t>
            </a:r>
          </a:p>
          <a:p>
            <a:pPr marL="0" indent="0">
              <a:buNone/>
            </a:pPr>
            <a:r>
              <a:rPr lang="en-GB" dirty="0">
                <a:solidFill>
                  <a:schemeClr val="tx1"/>
                </a:solidFill>
              </a:rPr>
              <a:t> </a:t>
            </a:r>
          </a:p>
          <a:p>
            <a:r>
              <a:rPr lang="en-GB" dirty="0">
                <a:solidFill>
                  <a:schemeClr val="tx1"/>
                </a:solidFill>
              </a:rPr>
              <a:t>Islamic law requires that animals be killed in a prescribed way, such that its blood drains out.</a:t>
            </a:r>
          </a:p>
          <a:p>
            <a:endParaRPr lang="en-GB" dirty="0"/>
          </a:p>
        </p:txBody>
      </p:sp>
      <p:pic>
        <p:nvPicPr>
          <p:cNvPr id="7" name="Picture 6">
            <a:extLst>
              <a:ext uri="{FF2B5EF4-FFF2-40B4-BE49-F238E27FC236}">
                <a16:creationId xmlns:a16="http://schemas.microsoft.com/office/drawing/2014/main" id="{A5CF8D78-C90E-41F1-A11B-9BB9C213BD9A}"/>
              </a:ext>
            </a:extLst>
          </p:cNvPr>
          <p:cNvPicPr>
            <a:picLocks noChangeAspect="1"/>
          </p:cNvPicPr>
          <p:nvPr/>
        </p:nvPicPr>
        <p:blipFill rotWithShape="1">
          <a:blip r:embed="rId3"/>
          <a:srcRect b="18945"/>
          <a:stretch/>
        </p:blipFill>
        <p:spPr>
          <a:xfrm>
            <a:off x="6169686" y="1429575"/>
            <a:ext cx="2662614" cy="2158175"/>
          </a:xfrm>
          <a:prstGeom prst="rect">
            <a:avLst/>
          </a:prstGeom>
        </p:spPr>
      </p:pic>
    </p:spTree>
    <p:extLst>
      <p:ext uri="{BB962C8B-B14F-4D97-AF65-F5344CB8AC3E}">
        <p14:creationId xmlns:p14="http://schemas.microsoft.com/office/powerpoint/2010/main" val="1806847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062176" y="445025"/>
            <a:ext cx="3437684" cy="572700"/>
          </a:xfrm>
        </p:spPr>
        <p:txBody>
          <a:bodyPr>
            <a:normAutofit fontScale="90000"/>
          </a:bodyPr>
          <a:lstStyle/>
          <a:p>
            <a:pPr algn="ctr"/>
            <a:r>
              <a:rPr lang="en-US" b="1" dirty="0">
                <a:solidFill>
                  <a:schemeClr val="tx1"/>
                </a:solidFill>
              </a:rPr>
              <a:t>Food in the Qur’an</a:t>
            </a:r>
            <a:endParaRPr lang="en-GB" b="1" dirty="0">
              <a:solidFill>
                <a:schemeClr val="tx1"/>
              </a:solidFill>
            </a:endParaRPr>
          </a:p>
        </p:txBody>
      </p:sp>
      <p:sp>
        <p:nvSpPr>
          <p:cNvPr id="3" name="Content Placeholder 2"/>
          <p:cNvSpPr>
            <a:spLocks noGrp="1"/>
          </p:cNvSpPr>
          <p:nvPr>
            <p:ph idx="1"/>
          </p:nvPr>
        </p:nvSpPr>
        <p:spPr/>
        <p:txBody>
          <a:bodyPr/>
          <a:lstStyle/>
          <a:p>
            <a:pPr marL="0" indent="0" algn="ctr">
              <a:buNone/>
            </a:pPr>
            <a:endParaRPr lang="en-GB" i="1" dirty="0"/>
          </a:p>
          <a:p>
            <a:pPr marL="0" indent="0" algn="ctr">
              <a:buNone/>
            </a:pPr>
            <a:r>
              <a:rPr lang="en-GB" i="1" dirty="0">
                <a:solidFill>
                  <a:schemeClr val="tx1"/>
                </a:solidFill>
              </a:rPr>
              <a:t>And eat of that [meat or food] over which the name of God has been mentioned…and do not eat from that over which the name of God has not been mentioned, for indeed, it is grave disobedience. </a:t>
            </a:r>
          </a:p>
          <a:p>
            <a:pPr marL="0" indent="0" algn="ctr">
              <a:buNone/>
            </a:pPr>
            <a:r>
              <a:rPr lang="en-GB" dirty="0">
                <a:solidFill>
                  <a:schemeClr val="tx1"/>
                </a:solidFill>
              </a:rPr>
              <a:t>Surah Al - </a:t>
            </a:r>
            <a:r>
              <a:rPr lang="en-GB" dirty="0" err="1">
                <a:solidFill>
                  <a:schemeClr val="tx1"/>
                </a:solidFill>
              </a:rPr>
              <a:t>Anaam</a:t>
            </a:r>
            <a:r>
              <a:rPr lang="en-GB" dirty="0">
                <a:solidFill>
                  <a:schemeClr val="tx1"/>
                </a:solidFill>
              </a:rPr>
              <a:t> 6:118–121</a:t>
            </a:r>
          </a:p>
          <a:p>
            <a:endParaRPr lang="en-GB" dirty="0"/>
          </a:p>
        </p:txBody>
      </p:sp>
    </p:spTree>
    <p:extLst>
      <p:ext uri="{BB962C8B-B14F-4D97-AF65-F5344CB8AC3E}">
        <p14:creationId xmlns:p14="http://schemas.microsoft.com/office/powerpoint/2010/main" val="121857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2870790" y="445025"/>
            <a:ext cx="3339510" cy="572700"/>
          </a:xfrm>
        </p:spPr>
        <p:txBody>
          <a:bodyPr>
            <a:normAutofit fontScale="90000"/>
          </a:bodyPr>
          <a:lstStyle/>
          <a:p>
            <a:r>
              <a:rPr lang="en-US" dirty="0"/>
              <a:t>Food Consumption</a:t>
            </a:r>
            <a:endParaRPr lang="en-GB" dirty="0"/>
          </a:p>
        </p:txBody>
      </p:sp>
      <p:sp>
        <p:nvSpPr>
          <p:cNvPr id="3" name="Content Placeholder 2"/>
          <p:cNvSpPr>
            <a:spLocks noGrp="1"/>
          </p:cNvSpPr>
          <p:nvPr>
            <p:ph idx="1"/>
          </p:nvPr>
        </p:nvSpPr>
        <p:spPr/>
        <p:txBody>
          <a:bodyPr>
            <a:normAutofit/>
          </a:bodyPr>
          <a:lstStyle/>
          <a:p>
            <a:pPr marL="0" indent="0" algn="ctr">
              <a:buNone/>
            </a:pPr>
            <a:endParaRPr lang="en-GB" i="1" dirty="0">
              <a:solidFill>
                <a:schemeClr val="tx1"/>
              </a:solidFill>
            </a:endParaRPr>
          </a:p>
          <a:p>
            <a:pPr marL="0" indent="0" algn="ctr">
              <a:buNone/>
            </a:pPr>
            <a:r>
              <a:rPr lang="en-GB" i="1" dirty="0">
                <a:solidFill>
                  <a:schemeClr val="tx1"/>
                </a:solidFill>
              </a:rPr>
              <a:t>Then eat of what God has provided for you [which is] lawful and good. And be grateful for the favour of God, if it is [indeed] Him that you worship. </a:t>
            </a:r>
          </a:p>
          <a:p>
            <a:pPr marL="0" indent="0" algn="ctr">
              <a:buNone/>
            </a:pPr>
            <a:r>
              <a:rPr lang="en-GB" dirty="0">
                <a:solidFill>
                  <a:schemeClr val="tx1"/>
                </a:solidFill>
              </a:rPr>
              <a:t>Surah An-</a:t>
            </a:r>
            <a:r>
              <a:rPr lang="en-GB" dirty="0" err="1">
                <a:solidFill>
                  <a:schemeClr val="tx1"/>
                </a:solidFill>
              </a:rPr>
              <a:t>Nahl</a:t>
            </a:r>
            <a:r>
              <a:rPr lang="en-GB" dirty="0">
                <a:solidFill>
                  <a:schemeClr val="tx1"/>
                </a:solidFill>
              </a:rPr>
              <a:t> 16: 114</a:t>
            </a:r>
          </a:p>
          <a:p>
            <a:pPr marL="0" indent="0">
              <a:buNone/>
            </a:pPr>
            <a:endParaRPr lang="en-GB" dirty="0">
              <a:solidFill>
                <a:schemeClr val="tx1"/>
              </a:solidFill>
            </a:endParaRPr>
          </a:p>
          <a:p>
            <a:pPr marL="0" indent="0">
              <a:buNone/>
            </a:pPr>
            <a:endParaRPr lang="en-GB" dirty="0">
              <a:solidFill>
                <a:schemeClr val="tx1"/>
              </a:solidFill>
            </a:endParaRPr>
          </a:p>
          <a:p>
            <a:r>
              <a:rPr lang="en-GB" dirty="0">
                <a:solidFill>
                  <a:schemeClr val="tx1"/>
                </a:solidFill>
              </a:rPr>
              <a:t>Food consumption goes beyond eating halal and also focuses on healthy foods, while eliminating overconsumption and waste. We have examples in the Qur’an and Sunnah of what foods to eat and how food should be treated and consumed.</a:t>
            </a:r>
          </a:p>
          <a:p>
            <a:endParaRPr lang="en-GB" dirty="0"/>
          </a:p>
        </p:txBody>
      </p:sp>
    </p:spTree>
    <p:extLst>
      <p:ext uri="{BB962C8B-B14F-4D97-AF65-F5344CB8AC3E}">
        <p14:creationId xmlns:p14="http://schemas.microsoft.com/office/powerpoint/2010/main" val="2433855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3" name="Content Placeholder 2"/>
          <p:cNvSpPr>
            <a:spLocks noGrp="1"/>
          </p:cNvSpPr>
          <p:nvPr>
            <p:ph idx="1"/>
          </p:nvPr>
        </p:nvSpPr>
        <p:spPr>
          <a:xfrm>
            <a:off x="644006" y="1088975"/>
            <a:ext cx="7855988" cy="3416400"/>
          </a:xfrm>
        </p:spPr>
        <p:txBody>
          <a:bodyPr/>
          <a:lstStyle/>
          <a:p>
            <a:pPr marL="0" indent="0" algn="ctr">
              <a:buNone/>
            </a:pPr>
            <a:endParaRPr lang="en-GB" b="1" dirty="0"/>
          </a:p>
          <a:p>
            <a:pPr marL="0" indent="0" algn="ctr">
              <a:buNone/>
            </a:pPr>
            <a:endParaRPr lang="en-GB" b="1" dirty="0"/>
          </a:p>
          <a:p>
            <a:pPr marL="0" indent="0" algn="ctr">
              <a:buNone/>
            </a:pPr>
            <a:endParaRPr lang="en-GB" sz="3000" b="1" dirty="0">
              <a:solidFill>
                <a:schemeClr val="tx1"/>
              </a:solidFill>
            </a:endParaRPr>
          </a:p>
          <a:p>
            <a:pPr marL="0" indent="0" algn="ctr">
              <a:buNone/>
            </a:pPr>
            <a:r>
              <a:rPr lang="en-GB" sz="3000" b="1" dirty="0">
                <a:solidFill>
                  <a:schemeClr val="tx1"/>
                </a:solidFill>
              </a:rPr>
              <a:t>The Importance of </a:t>
            </a:r>
            <a:r>
              <a:rPr lang="en-GB" sz="3000" b="1" dirty="0" err="1">
                <a:solidFill>
                  <a:schemeClr val="tx1"/>
                </a:solidFill>
              </a:rPr>
              <a:t>Tayyib</a:t>
            </a:r>
            <a:r>
              <a:rPr lang="en-GB" sz="3000" b="1" dirty="0">
                <a:solidFill>
                  <a:schemeClr val="tx1"/>
                </a:solidFill>
              </a:rPr>
              <a:t> food, not just Halal food </a:t>
            </a:r>
            <a:endParaRPr lang="en-GB" sz="3000" dirty="0">
              <a:solidFill>
                <a:schemeClr val="tx1"/>
              </a:solidFill>
            </a:endParaRPr>
          </a:p>
          <a:p>
            <a:endParaRPr lang="en-GB" dirty="0"/>
          </a:p>
        </p:txBody>
      </p:sp>
    </p:spTree>
    <p:extLst>
      <p:ext uri="{BB962C8B-B14F-4D97-AF65-F5344CB8AC3E}">
        <p14:creationId xmlns:p14="http://schemas.microsoft.com/office/powerpoint/2010/main" val="725528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771014" y="445025"/>
            <a:ext cx="1593466" cy="572700"/>
          </a:xfrm>
        </p:spPr>
        <p:txBody>
          <a:bodyPr>
            <a:normAutofit fontScale="90000"/>
          </a:bodyPr>
          <a:lstStyle/>
          <a:p>
            <a:pPr algn="ctr"/>
            <a:r>
              <a:rPr lang="en-US" b="1" dirty="0" err="1"/>
              <a:t>Tayyib</a:t>
            </a:r>
            <a:endParaRPr lang="en-GB" b="1" dirty="0"/>
          </a:p>
        </p:txBody>
      </p:sp>
      <p:sp>
        <p:nvSpPr>
          <p:cNvPr id="3" name="Content Placeholder 2"/>
          <p:cNvSpPr>
            <a:spLocks noGrp="1"/>
          </p:cNvSpPr>
          <p:nvPr>
            <p:ph idx="1"/>
          </p:nvPr>
        </p:nvSpPr>
        <p:spPr/>
        <p:txBody>
          <a:bodyPr>
            <a:normAutofit/>
          </a:bodyPr>
          <a:lstStyle/>
          <a:p>
            <a:r>
              <a:rPr lang="en-GB" dirty="0">
                <a:solidFill>
                  <a:schemeClr val="tx1"/>
                </a:solidFill>
              </a:rPr>
              <a:t>And We shaded you with clouds and sent down to you manna and quails, [saying], "Eat from the pure things with which We have provided you." And they wronged Us not - but they were [only] wronging themselves. (Surah Al-</a:t>
            </a:r>
            <a:r>
              <a:rPr lang="en-GB" dirty="0" err="1">
                <a:solidFill>
                  <a:schemeClr val="tx1"/>
                </a:solidFill>
              </a:rPr>
              <a:t>Baqarah</a:t>
            </a:r>
            <a:r>
              <a:rPr lang="en-GB" dirty="0">
                <a:solidFill>
                  <a:schemeClr val="tx1"/>
                </a:solidFill>
              </a:rPr>
              <a:t> 2:57)</a:t>
            </a:r>
          </a:p>
          <a:p>
            <a:pPr marL="0" indent="0">
              <a:buNone/>
            </a:pPr>
            <a:endParaRPr lang="en-GB" dirty="0">
              <a:solidFill>
                <a:schemeClr val="tx1"/>
              </a:solidFill>
            </a:endParaRPr>
          </a:p>
          <a:p>
            <a:r>
              <a:rPr lang="en-GB" dirty="0">
                <a:solidFill>
                  <a:schemeClr val="tx1"/>
                </a:solidFill>
              </a:rPr>
              <a:t>Eat from the pure things which we have provided you”. And they wronged Us not, but they were [only] wronging themselves. (Surah Al-</a:t>
            </a:r>
            <a:r>
              <a:rPr lang="en-GB" dirty="0" err="1">
                <a:solidFill>
                  <a:schemeClr val="tx1"/>
                </a:solidFill>
              </a:rPr>
              <a:t>Araf</a:t>
            </a:r>
            <a:r>
              <a:rPr lang="en-GB" dirty="0">
                <a:solidFill>
                  <a:schemeClr val="tx1"/>
                </a:solidFill>
              </a:rPr>
              <a:t> 7:160) </a:t>
            </a:r>
          </a:p>
          <a:p>
            <a:pPr marL="0" indent="0">
              <a:buNone/>
            </a:pPr>
            <a:r>
              <a:rPr lang="en-GB" dirty="0">
                <a:solidFill>
                  <a:schemeClr val="tx1"/>
                </a:solidFill>
              </a:rPr>
              <a:t> </a:t>
            </a:r>
          </a:p>
          <a:p>
            <a:r>
              <a:rPr lang="en-GB" dirty="0">
                <a:solidFill>
                  <a:schemeClr val="tx1"/>
                </a:solidFill>
              </a:rPr>
              <a:t>And eat of what God has provided for you [which is] lawful and pure And fear God, in whom you are believers. (Surah Al Maeda 5:88) </a:t>
            </a:r>
          </a:p>
          <a:p>
            <a:endParaRPr lang="en-GB" dirty="0"/>
          </a:p>
        </p:txBody>
      </p:sp>
    </p:spTree>
    <p:extLst>
      <p:ext uri="{BB962C8B-B14F-4D97-AF65-F5344CB8AC3E}">
        <p14:creationId xmlns:p14="http://schemas.microsoft.com/office/powerpoint/2010/main" val="2513888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863162" y="445025"/>
            <a:ext cx="1268819" cy="572700"/>
          </a:xfrm>
        </p:spPr>
        <p:txBody>
          <a:bodyPr>
            <a:normAutofit fontScale="90000"/>
          </a:bodyPr>
          <a:lstStyle/>
          <a:p>
            <a:pPr algn="ctr"/>
            <a:r>
              <a:rPr lang="en-US" b="1" dirty="0" err="1"/>
              <a:t>Tayyib</a:t>
            </a:r>
            <a:endParaRPr lang="en-GB" b="1" dirty="0"/>
          </a:p>
        </p:txBody>
      </p:sp>
      <p:sp>
        <p:nvSpPr>
          <p:cNvPr id="3" name="Content Placeholder 2"/>
          <p:cNvSpPr>
            <a:spLocks noGrp="1"/>
          </p:cNvSpPr>
          <p:nvPr>
            <p:ph idx="1"/>
          </p:nvPr>
        </p:nvSpPr>
        <p:spPr>
          <a:xfrm>
            <a:off x="311700" y="1372415"/>
            <a:ext cx="8520600" cy="3416400"/>
          </a:xfrm>
        </p:spPr>
        <p:txBody>
          <a:bodyPr/>
          <a:lstStyle/>
          <a:p>
            <a:r>
              <a:rPr lang="en-GB" i="1" dirty="0" err="1">
                <a:solidFill>
                  <a:schemeClr val="tx1"/>
                </a:solidFill>
              </a:rPr>
              <a:t>Tayyib</a:t>
            </a:r>
            <a:r>
              <a:rPr lang="en-GB" i="1" dirty="0">
                <a:solidFill>
                  <a:schemeClr val="tx1"/>
                </a:solidFill>
              </a:rPr>
              <a:t> </a:t>
            </a:r>
            <a:r>
              <a:rPr lang="en-GB" dirty="0">
                <a:solidFill>
                  <a:schemeClr val="tx1"/>
                </a:solidFill>
              </a:rPr>
              <a:t>is a comprehensive word that has an important place Islam. The word “</a:t>
            </a:r>
            <a:r>
              <a:rPr lang="en-GB" i="1" dirty="0" err="1">
                <a:solidFill>
                  <a:schemeClr val="tx1"/>
                </a:solidFill>
              </a:rPr>
              <a:t>tayyib</a:t>
            </a:r>
            <a:r>
              <a:rPr lang="en-GB" dirty="0">
                <a:solidFill>
                  <a:schemeClr val="tx1"/>
                </a:solidFill>
              </a:rPr>
              <a:t>” means to be pure, good, clean, wholesome, gentle, excellent, fair. </a:t>
            </a:r>
          </a:p>
          <a:p>
            <a:pPr marL="0" indent="0">
              <a:buNone/>
            </a:pPr>
            <a:endParaRPr lang="en-GB" dirty="0">
              <a:solidFill>
                <a:schemeClr val="tx1"/>
              </a:solidFill>
            </a:endParaRPr>
          </a:p>
          <a:p>
            <a:r>
              <a:rPr lang="en-GB" dirty="0">
                <a:solidFill>
                  <a:schemeClr val="tx1"/>
                </a:solidFill>
              </a:rPr>
              <a:t>The Qur’an references many types of foods, all of which have numerous health benefits: gourds (Surah As </a:t>
            </a:r>
            <a:r>
              <a:rPr lang="en-GB" dirty="0" err="1">
                <a:solidFill>
                  <a:schemeClr val="tx1"/>
                </a:solidFill>
              </a:rPr>
              <a:t>Saaffat</a:t>
            </a:r>
            <a:r>
              <a:rPr lang="en-GB" dirty="0">
                <a:solidFill>
                  <a:schemeClr val="tx1"/>
                </a:solidFill>
              </a:rPr>
              <a:t> 37:146), garlic, lentils, onions (Surah Al-</a:t>
            </a:r>
            <a:r>
              <a:rPr lang="en-GB" dirty="0" err="1">
                <a:solidFill>
                  <a:schemeClr val="tx1"/>
                </a:solidFill>
              </a:rPr>
              <a:t>Baqarah</a:t>
            </a:r>
            <a:r>
              <a:rPr lang="en-GB" dirty="0">
                <a:solidFill>
                  <a:schemeClr val="tx1"/>
                </a:solidFill>
              </a:rPr>
              <a:t> 2:61), figs, olives (Surah At-Tin 95:1-4), dates, grapes (Surah An-</a:t>
            </a:r>
            <a:r>
              <a:rPr lang="en-GB" dirty="0" err="1">
                <a:solidFill>
                  <a:schemeClr val="tx1"/>
                </a:solidFill>
              </a:rPr>
              <a:t>Nahl</a:t>
            </a:r>
            <a:r>
              <a:rPr lang="en-GB" dirty="0">
                <a:solidFill>
                  <a:schemeClr val="tx1"/>
                </a:solidFill>
              </a:rPr>
              <a:t> 16:11), pomegranate (Surah Al-Rahman 55:68), bananas (Surah Al-</a:t>
            </a:r>
            <a:r>
              <a:rPr lang="en-GB" dirty="0" err="1">
                <a:solidFill>
                  <a:schemeClr val="tx1"/>
                </a:solidFill>
              </a:rPr>
              <a:t>Waqia</a:t>
            </a:r>
            <a:r>
              <a:rPr lang="en-GB" dirty="0">
                <a:solidFill>
                  <a:schemeClr val="tx1"/>
                </a:solidFill>
              </a:rPr>
              <a:t> 56:29-31), jujube (Surah </a:t>
            </a:r>
            <a:r>
              <a:rPr lang="en-GB" dirty="0" err="1">
                <a:solidFill>
                  <a:schemeClr val="tx1"/>
                </a:solidFill>
              </a:rPr>
              <a:t>Ar</a:t>
            </a:r>
            <a:r>
              <a:rPr lang="en-GB" dirty="0">
                <a:solidFill>
                  <a:schemeClr val="tx1"/>
                </a:solidFill>
              </a:rPr>
              <a:t>-Rad 53: 13-16). </a:t>
            </a:r>
          </a:p>
          <a:p>
            <a:endParaRPr lang="en-GB" dirty="0"/>
          </a:p>
        </p:txBody>
      </p:sp>
    </p:spTree>
    <p:extLst>
      <p:ext uri="{BB962C8B-B14F-4D97-AF65-F5344CB8AC3E}">
        <p14:creationId xmlns:p14="http://schemas.microsoft.com/office/powerpoint/2010/main" val="3712500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19"/>
          <p:cNvPicPr preferRelativeResize="0"/>
          <p:nvPr/>
        </p:nvPicPr>
        <p:blipFill>
          <a:blip r:embed="rId3">
            <a:alphaModFix/>
          </a:blip>
          <a:stretch>
            <a:fillRect/>
          </a:stretch>
        </p:blipFill>
        <p:spPr>
          <a:xfrm>
            <a:off x="0" y="0"/>
            <a:ext cx="9143990" cy="5143500"/>
          </a:xfrm>
          <a:prstGeom prst="rect">
            <a:avLst/>
          </a:prstGeom>
          <a:noFill/>
          <a:ln>
            <a:noFill/>
          </a:ln>
        </p:spPr>
      </p:pic>
      <p:sp>
        <p:nvSpPr>
          <p:cNvPr id="109" name="Google Shape;109;p19"/>
          <p:cNvSpPr txBox="1"/>
          <p:nvPr/>
        </p:nvSpPr>
        <p:spPr>
          <a:xfrm>
            <a:off x="7033557" y="2551125"/>
            <a:ext cx="2104800" cy="354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 sz="1100" b="1" dirty="0">
                <a:solidFill>
                  <a:schemeClr val="dk1"/>
                </a:solidFill>
                <a:latin typeface="Poppins"/>
                <a:ea typeface="Poppins"/>
                <a:cs typeface="Poppins"/>
                <a:sym typeface="Poppins"/>
              </a:rPr>
              <a:t>Replace Image Here</a:t>
            </a:r>
            <a:endParaRPr sz="800" dirty="0"/>
          </a:p>
        </p:txBody>
      </p:sp>
      <p:sp>
        <p:nvSpPr>
          <p:cNvPr id="110" name="Google Shape;110;p19"/>
          <p:cNvSpPr txBox="1"/>
          <p:nvPr/>
        </p:nvSpPr>
        <p:spPr>
          <a:xfrm>
            <a:off x="464088" y="1764594"/>
            <a:ext cx="3000000" cy="50780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2100" b="1" dirty="0">
              <a:latin typeface="Poppins"/>
              <a:ea typeface="Poppins"/>
              <a:cs typeface="Poppins"/>
              <a:sym typeface="Poppins"/>
            </a:endParaRPr>
          </a:p>
        </p:txBody>
      </p:sp>
      <p:sp>
        <p:nvSpPr>
          <p:cNvPr id="111" name="Google Shape;111;p19"/>
          <p:cNvSpPr txBox="1"/>
          <p:nvPr/>
        </p:nvSpPr>
        <p:spPr>
          <a:xfrm>
            <a:off x="243400" y="2072775"/>
            <a:ext cx="4851900" cy="3090046"/>
          </a:xfrm>
          <a:prstGeom prst="rect">
            <a:avLst/>
          </a:prstGeom>
          <a:noFill/>
          <a:ln>
            <a:noFill/>
          </a:ln>
        </p:spPr>
        <p:txBody>
          <a:bodyPr spcFirstLastPara="1" wrap="square" lIns="91425" tIns="91425" rIns="91425" bIns="91425" anchor="t" anchorCtr="0">
            <a:spAutoFit/>
          </a:bodyPr>
          <a:lstStyle/>
          <a:p>
            <a:pPr marL="285750" lvl="0" indent="-285750" algn="l" rtl="0">
              <a:lnSpc>
                <a:spcPct val="115000"/>
              </a:lnSpc>
              <a:spcBef>
                <a:spcPts val="1200"/>
              </a:spcBef>
              <a:spcAft>
                <a:spcPts val="1200"/>
              </a:spcAft>
              <a:buFont typeface="Arial" panose="020B0604020202020204" pitchFamily="34" charset="0"/>
              <a:buChar char="•"/>
            </a:pPr>
            <a:r>
              <a:rPr lang="en-US" dirty="0"/>
              <a:t>The people of Palestine rely on olives for their primary income.</a:t>
            </a:r>
          </a:p>
          <a:p>
            <a:pPr marL="285750" lvl="0" indent="-285750" algn="l" rtl="0">
              <a:lnSpc>
                <a:spcPct val="115000"/>
              </a:lnSpc>
              <a:spcBef>
                <a:spcPts val="1200"/>
              </a:spcBef>
              <a:spcAft>
                <a:spcPts val="1200"/>
              </a:spcAft>
              <a:buFont typeface="Arial" panose="020B0604020202020204" pitchFamily="34" charset="0"/>
              <a:buChar char="•"/>
            </a:pPr>
            <a:r>
              <a:rPr lang="en-US" dirty="0"/>
              <a:t>The olive tree is seen by many Palestinians as being a symbol of nationality and connection to the land, particularly due to their slow growth and longevity.</a:t>
            </a:r>
          </a:p>
          <a:p>
            <a:pPr marL="285750" lvl="0" indent="-285750" algn="l" rtl="0">
              <a:lnSpc>
                <a:spcPct val="115000"/>
              </a:lnSpc>
              <a:spcBef>
                <a:spcPts val="1200"/>
              </a:spcBef>
              <a:spcAft>
                <a:spcPts val="1200"/>
              </a:spcAft>
              <a:buFont typeface="Arial" panose="020B0604020202020204" pitchFamily="34" charset="0"/>
              <a:buChar char="•"/>
            </a:pPr>
            <a:r>
              <a:rPr lang="en-US" dirty="0"/>
              <a:t>Most of the olives are sent to presses to produce olive oil, whilst some are cured for eating and used to make medicine and soap.</a:t>
            </a:r>
            <a:endParaRPr dirty="0"/>
          </a:p>
        </p:txBody>
      </p:sp>
      <p:sp>
        <p:nvSpPr>
          <p:cNvPr id="2" name="Google Shape;100;p18">
            <a:extLst>
              <a:ext uri="{FF2B5EF4-FFF2-40B4-BE49-F238E27FC236}">
                <a16:creationId xmlns:a16="http://schemas.microsoft.com/office/drawing/2014/main" id="{EE4A067E-6975-CCCD-238D-BAD24F067F8A}"/>
              </a:ext>
            </a:extLst>
          </p:cNvPr>
          <p:cNvSpPr txBox="1"/>
          <p:nvPr/>
        </p:nvSpPr>
        <p:spPr>
          <a:xfrm>
            <a:off x="243400" y="589665"/>
            <a:ext cx="3765264" cy="987932"/>
          </a:xfrm>
          <a:prstGeom prst="rect">
            <a:avLst/>
          </a:prstGeom>
          <a:noFill/>
          <a:ln>
            <a:noFill/>
          </a:ln>
          <a:effectLst>
            <a:outerShdw blurRad="57150" dist="19050" dir="1440000" algn="bl" rotWithShape="0">
              <a:srgbClr val="000000">
                <a:alpha val="90000"/>
              </a:srgbClr>
            </a:outerShdw>
          </a:effectLst>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sz="2800" b="1" dirty="0">
                <a:solidFill>
                  <a:schemeClr val="lt1"/>
                </a:solidFill>
                <a:latin typeface="League Spartan"/>
                <a:ea typeface="League Spartan"/>
                <a:cs typeface="League Spartan"/>
                <a:sym typeface="League Spartan"/>
              </a:rPr>
              <a:t>Did you know?</a:t>
            </a:r>
            <a:endParaRPr sz="2800" b="1" dirty="0">
              <a:solidFill>
                <a:schemeClr val="lt1"/>
              </a:solidFill>
              <a:latin typeface="League Spartan"/>
              <a:ea typeface="League Spartan"/>
              <a:cs typeface="League Spartan"/>
              <a:sym typeface="League Spartan"/>
            </a:endParaRPr>
          </a:p>
        </p:txBody>
      </p:sp>
      <p:pic>
        <p:nvPicPr>
          <p:cNvPr id="1026" name="Picture 2" descr="https://tse4.mm.bing.net/th?id=OIP.p7DYCy8w0o2_OjYmeDk9PgHaE1&amp;pid=Api&amp;P=0&amp;h=18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5988" y="2173120"/>
            <a:ext cx="26289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470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544186" y="445025"/>
            <a:ext cx="1721234" cy="572700"/>
          </a:xfrm>
        </p:spPr>
        <p:txBody>
          <a:bodyPr>
            <a:normAutofit fontScale="90000"/>
          </a:bodyPr>
          <a:lstStyle/>
          <a:p>
            <a:r>
              <a:rPr lang="en-US" b="1" dirty="0">
                <a:solidFill>
                  <a:schemeClr val="tx1"/>
                </a:solidFill>
              </a:rPr>
              <a:t>Question</a:t>
            </a:r>
            <a:endParaRPr lang="en-GB" b="1" dirty="0">
              <a:solidFill>
                <a:schemeClr val="tx1"/>
              </a:solidFill>
            </a:endParaRPr>
          </a:p>
        </p:txBody>
      </p:sp>
      <p:sp>
        <p:nvSpPr>
          <p:cNvPr id="3" name="Content Placeholder 2"/>
          <p:cNvSpPr>
            <a:spLocks noGrp="1"/>
          </p:cNvSpPr>
          <p:nvPr>
            <p:ph idx="1"/>
          </p:nvPr>
        </p:nvSpPr>
        <p:spPr/>
        <p:txBody>
          <a:bodyPr/>
          <a:lstStyle/>
          <a:p>
            <a:pPr algn="ctr"/>
            <a:endParaRPr lang="en-US" dirty="0"/>
          </a:p>
          <a:p>
            <a:pPr algn="ctr"/>
            <a:endParaRPr lang="en-US" dirty="0"/>
          </a:p>
          <a:p>
            <a:pPr algn="ctr"/>
            <a:endParaRPr lang="en-US" dirty="0"/>
          </a:p>
          <a:p>
            <a:pPr algn="ctr"/>
            <a:r>
              <a:rPr lang="en-US" sz="2400" dirty="0">
                <a:solidFill>
                  <a:schemeClr val="tx1"/>
                </a:solidFill>
              </a:rPr>
              <a:t>How can it be difficult to determine if a food is </a:t>
            </a:r>
            <a:r>
              <a:rPr lang="en-US" sz="2400" dirty="0" err="1">
                <a:solidFill>
                  <a:schemeClr val="tx1"/>
                </a:solidFill>
              </a:rPr>
              <a:t>Tayyib</a:t>
            </a:r>
            <a:r>
              <a:rPr lang="en-US" sz="2400" dirty="0">
                <a:solidFill>
                  <a:schemeClr val="tx1"/>
                </a:solidFill>
              </a:rPr>
              <a:t>?</a:t>
            </a:r>
            <a:endParaRPr lang="en-GB" sz="2400" dirty="0">
              <a:solidFill>
                <a:schemeClr val="tx1"/>
              </a:solidFill>
            </a:endParaRPr>
          </a:p>
        </p:txBody>
      </p:sp>
    </p:spTree>
    <p:extLst>
      <p:ext uri="{BB962C8B-B14F-4D97-AF65-F5344CB8AC3E}">
        <p14:creationId xmlns:p14="http://schemas.microsoft.com/office/powerpoint/2010/main" val="140305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p:txBody>
          <a:bodyPr>
            <a:normAutofit fontScale="90000"/>
          </a:bodyPr>
          <a:lstStyle/>
          <a:p>
            <a:r>
              <a:rPr lang="en-US" dirty="0"/>
              <a:t>Question</a:t>
            </a:r>
            <a:endParaRPr lang="en-GB" dirty="0"/>
          </a:p>
        </p:txBody>
      </p:sp>
      <p:sp>
        <p:nvSpPr>
          <p:cNvPr id="3" name="Content Placeholder 2"/>
          <p:cNvSpPr>
            <a:spLocks noGrp="1"/>
          </p:cNvSpPr>
          <p:nvPr>
            <p:ph idx="1"/>
          </p:nvPr>
        </p:nvSpPr>
        <p:spPr/>
        <p:txBody>
          <a:bodyPr/>
          <a:lstStyle/>
          <a:p>
            <a:pPr algn="ctr"/>
            <a:endParaRPr lang="en-US" dirty="0"/>
          </a:p>
          <a:p>
            <a:pPr algn="ctr"/>
            <a:endParaRPr lang="en-US" dirty="0"/>
          </a:p>
          <a:p>
            <a:pPr algn="ctr"/>
            <a:endParaRPr lang="en-US" dirty="0">
              <a:solidFill>
                <a:schemeClr val="tx1"/>
              </a:solidFill>
            </a:endParaRPr>
          </a:p>
          <a:p>
            <a:pPr algn="ctr"/>
            <a:r>
              <a:rPr lang="en-US" sz="2700" dirty="0">
                <a:solidFill>
                  <a:schemeClr val="tx1"/>
                </a:solidFill>
              </a:rPr>
              <a:t> How can it impact our health?</a:t>
            </a:r>
            <a:endParaRPr lang="en-GB" sz="2700" dirty="0">
              <a:solidFill>
                <a:schemeClr val="tx1"/>
              </a:solidFill>
            </a:endParaRPr>
          </a:p>
        </p:txBody>
      </p:sp>
    </p:spTree>
    <p:extLst>
      <p:ext uri="{BB962C8B-B14F-4D97-AF65-F5344CB8AC3E}">
        <p14:creationId xmlns:p14="http://schemas.microsoft.com/office/powerpoint/2010/main" val="30440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Impact</a:t>
            </a:r>
            <a:endParaRPr lang="en-GB" dirty="0"/>
          </a:p>
        </p:txBody>
      </p:sp>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3" name="Content Placeholder 2"/>
          <p:cNvSpPr>
            <a:spLocks noGrp="1"/>
          </p:cNvSpPr>
          <p:nvPr>
            <p:ph idx="1"/>
          </p:nvPr>
        </p:nvSpPr>
        <p:spPr/>
        <p:txBody>
          <a:bodyPr/>
          <a:lstStyle/>
          <a:p>
            <a:r>
              <a:rPr lang="en-GB" dirty="0">
                <a:solidFill>
                  <a:schemeClr val="tx1"/>
                </a:solidFill>
              </a:rPr>
              <a:t>This has implications for our health. The World Cancer Research Foundation (WCRF) highlights that the consumption of diets low in fibre, high in processed red meats, and high-nitrite diets have been associated with a number of illnesses and diseases. </a:t>
            </a:r>
          </a:p>
          <a:p>
            <a:endParaRPr lang="en-GB" dirty="0">
              <a:solidFill>
                <a:schemeClr val="tx1"/>
              </a:solidFill>
            </a:endParaRPr>
          </a:p>
          <a:p>
            <a:r>
              <a:rPr lang="en-GB" dirty="0">
                <a:solidFill>
                  <a:schemeClr val="tx1"/>
                </a:solidFill>
              </a:rPr>
              <a:t>International bodies like the Intergovernmental Panel on Climate Change (IPCC) and the World Health Organization (WHO) promote the consumption of plant-based diets and decreasing the greenhouse gas emissions associated with agriculture and food processing and transport.</a:t>
            </a:r>
          </a:p>
          <a:p>
            <a:endParaRPr lang="en-GB" dirty="0"/>
          </a:p>
        </p:txBody>
      </p:sp>
    </p:spTree>
    <p:extLst>
      <p:ext uri="{BB962C8B-B14F-4D97-AF65-F5344CB8AC3E}">
        <p14:creationId xmlns:p14="http://schemas.microsoft.com/office/powerpoint/2010/main" val="4145637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168502" y="445025"/>
            <a:ext cx="2863703" cy="572700"/>
          </a:xfrm>
        </p:spPr>
        <p:txBody>
          <a:bodyPr>
            <a:normAutofit fontScale="90000"/>
          </a:bodyPr>
          <a:lstStyle/>
          <a:p>
            <a:pPr algn="ctr"/>
            <a:r>
              <a:rPr lang="en-US" b="1" dirty="0"/>
              <a:t>Etiquette of Food</a:t>
            </a:r>
            <a:endParaRPr lang="en-GB" b="1" dirty="0"/>
          </a:p>
        </p:txBody>
      </p:sp>
      <p:sp>
        <p:nvSpPr>
          <p:cNvPr id="3" name="Content Placeholder 2"/>
          <p:cNvSpPr>
            <a:spLocks noGrp="1"/>
          </p:cNvSpPr>
          <p:nvPr>
            <p:ph idx="1"/>
          </p:nvPr>
        </p:nvSpPr>
        <p:spPr/>
        <p:txBody>
          <a:bodyPr/>
          <a:lstStyle/>
          <a:p>
            <a:pPr marL="0" indent="0" algn="ctr">
              <a:buNone/>
            </a:pPr>
            <a:endParaRPr lang="en-GB" i="1" dirty="0">
              <a:solidFill>
                <a:schemeClr val="tx1"/>
              </a:solidFill>
            </a:endParaRPr>
          </a:p>
          <a:p>
            <a:pPr marL="0" indent="0" algn="ctr">
              <a:buNone/>
            </a:pPr>
            <a:r>
              <a:rPr lang="en-GB" i="1" dirty="0">
                <a:solidFill>
                  <a:schemeClr val="tx1"/>
                </a:solidFill>
              </a:rPr>
              <a:t>‘O Prophet of God, we eat but we never eat our full.’ He said: ‘It might be that you are eating separately.’ They replied: ‘Yes.’ Thereupon, the Prophet said: ‘Get together when you eat, and mention the Name of God (when you start eating), God will bless your food.’ </a:t>
            </a:r>
          </a:p>
          <a:p>
            <a:pPr marL="0" indent="0" algn="ctr">
              <a:buNone/>
            </a:pPr>
            <a:r>
              <a:rPr lang="en-GB" i="1" dirty="0">
                <a:solidFill>
                  <a:schemeClr val="tx1"/>
                </a:solidFill>
              </a:rPr>
              <a:t>(Abu </a:t>
            </a:r>
            <a:r>
              <a:rPr lang="en-GB" i="1" dirty="0" err="1">
                <a:solidFill>
                  <a:schemeClr val="tx1"/>
                </a:solidFill>
              </a:rPr>
              <a:t>Dawood</a:t>
            </a:r>
            <a:r>
              <a:rPr lang="en-GB" i="1" dirty="0">
                <a:solidFill>
                  <a:schemeClr val="tx1"/>
                </a:solidFill>
              </a:rPr>
              <a:t>) </a:t>
            </a:r>
            <a:endParaRPr lang="en-GB" dirty="0">
              <a:solidFill>
                <a:schemeClr val="tx1"/>
              </a:solidFill>
            </a:endParaRPr>
          </a:p>
          <a:p>
            <a:endParaRPr lang="en-GB" dirty="0"/>
          </a:p>
        </p:txBody>
      </p:sp>
    </p:spTree>
    <p:extLst>
      <p:ext uri="{BB962C8B-B14F-4D97-AF65-F5344CB8AC3E}">
        <p14:creationId xmlns:p14="http://schemas.microsoft.com/office/powerpoint/2010/main" val="638226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742660" y="445025"/>
            <a:ext cx="1858040" cy="572700"/>
          </a:xfrm>
        </p:spPr>
        <p:txBody>
          <a:bodyPr>
            <a:normAutofit fontScale="90000"/>
          </a:bodyPr>
          <a:lstStyle/>
          <a:p>
            <a:r>
              <a:rPr lang="en-US" b="1" dirty="0">
                <a:solidFill>
                  <a:schemeClr val="tx1"/>
                </a:solidFill>
              </a:rPr>
              <a:t>Question</a:t>
            </a:r>
            <a:r>
              <a:rPr lang="en-US" dirty="0"/>
              <a:t> </a:t>
            </a:r>
            <a:endParaRPr lang="en-GB" dirty="0"/>
          </a:p>
        </p:txBody>
      </p:sp>
      <p:sp>
        <p:nvSpPr>
          <p:cNvPr id="3" name="Content Placeholder 2"/>
          <p:cNvSpPr>
            <a:spLocks noGrp="1"/>
          </p:cNvSpPr>
          <p:nvPr>
            <p:ph idx="1"/>
          </p:nvPr>
        </p:nvSpPr>
        <p:spPr/>
        <p:txBody>
          <a:bodyPr/>
          <a:lstStyle/>
          <a:p>
            <a:pPr marL="0" indent="0" algn="ctr">
              <a:buNone/>
            </a:pPr>
            <a:endParaRPr lang="en-GB" dirty="0">
              <a:solidFill>
                <a:schemeClr val="tx1"/>
              </a:solidFill>
            </a:endParaRPr>
          </a:p>
          <a:p>
            <a:pPr marL="0" indent="0" algn="ctr">
              <a:buNone/>
            </a:pPr>
            <a:r>
              <a:rPr lang="en-GB" dirty="0">
                <a:solidFill>
                  <a:schemeClr val="tx1"/>
                </a:solidFill>
              </a:rPr>
              <a:t>There are examples in the Sunnah of how the Prophet (PBUH) not only ate food, but interacted with it.</a:t>
            </a:r>
          </a:p>
          <a:p>
            <a:pPr marL="0" indent="0">
              <a:buNone/>
            </a:pPr>
            <a:endParaRPr lang="en-US" dirty="0">
              <a:solidFill>
                <a:schemeClr val="tx1"/>
              </a:solidFill>
            </a:endParaRPr>
          </a:p>
          <a:p>
            <a:pPr marL="0" indent="0" algn="ctr">
              <a:buNone/>
            </a:pPr>
            <a:r>
              <a:rPr lang="en-US" dirty="0">
                <a:solidFill>
                  <a:schemeClr val="tx1"/>
                </a:solidFill>
              </a:rPr>
              <a:t>Can you name some?</a:t>
            </a:r>
            <a:endParaRPr lang="en-GB" dirty="0">
              <a:solidFill>
                <a:schemeClr val="tx1"/>
              </a:solidFill>
            </a:endParaRPr>
          </a:p>
        </p:txBody>
      </p:sp>
    </p:spTree>
    <p:extLst>
      <p:ext uri="{BB962C8B-B14F-4D97-AF65-F5344CB8AC3E}">
        <p14:creationId xmlns:p14="http://schemas.microsoft.com/office/powerpoint/2010/main" val="2241582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253562" y="445025"/>
            <a:ext cx="3048178" cy="572700"/>
          </a:xfrm>
        </p:spPr>
        <p:txBody>
          <a:bodyPr>
            <a:normAutofit fontScale="90000"/>
          </a:bodyPr>
          <a:lstStyle/>
          <a:p>
            <a:pPr algn="ctr"/>
            <a:r>
              <a:rPr lang="en-US" b="1" dirty="0"/>
              <a:t>Etiquette of Food</a:t>
            </a:r>
            <a:endParaRPr lang="en-GB" b="1" dirty="0"/>
          </a:p>
        </p:txBody>
      </p:sp>
      <p:sp>
        <p:nvSpPr>
          <p:cNvPr id="3" name="Content Placeholder 2"/>
          <p:cNvSpPr>
            <a:spLocks noGrp="1"/>
          </p:cNvSpPr>
          <p:nvPr>
            <p:ph idx="1"/>
          </p:nvPr>
        </p:nvSpPr>
        <p:spPr>
          <a:xfrm>
            <a:off x="443084" y="1417167"/>
            <a:ext cx="5725048" cy="3106125"/>
          </a:xfrm>
        </p:spPr>
        <p:txBody>
          <a:bodyPr>
            <a:normAutofit lnSpcReduction="10000"/>
          </a:bodyPr>
          <a:lstStyle/>
          <a:p>
            <a:pPr marL="0" indent="0">
              <a:buNone/>
            </a:pPr>
            <a:r>
              <a:rPr lang="en-GB" dirty="0">
                <a:solidFill>
                  <a:schemeClr val="tx1"/>
                </a:solidFill>
              </a:rPr>
              <a:t>There are examples in the Sunnah of how the Prophet (PBUH) not only ate food, but interacted with it include:</a:t>
            </a:r>
          </a:p>
          <a:p>
            <a:pPr lvl="0"/>
            <a:r>
              <a:rPr lang="en-GB" dirty="0">
                <a:solidFill>
                  <a:schemeClr val="tx1"/>
                </a:solidFill>
              </a:rPr>
              <a:t>the recitation of certain </a:t>
            </a:r>
            <a:r>
              <a:rPr lang="en-GB" dirty="0" err="1">
                <a:solidFill>
                  <a:schemeClr val="tx1"/>
                </a:solidFill>
              </a:rPr>
              <a:t>duas</a:t>
            </a:r>
            <a:r>
              <a:rPr lang="en-GB" dirty="0">
                <a:solidFill>
                  <a:schemeClr val="tx1"/>
                </a:solidFill>
              </a:rPr>
              <a:t> recited prior to consuming food</a:t>
            </a:r>
          </a:p>
          <a:p>
            <a:pPr lvl="0"/>
            <a:r>
              <a:rPr lang="en-GB" dirty="0">
                <a:solidFill>
                  <a:schemeClr val="tx1"/>
                </a:solidFill>
              </a:rPr>
              <a:t>eating from what was nearest on the plate to the person</a:t>
            </a:r>
          </a:p>
          <a:p>
            <a:pPr lvl="0"/>
            <a:r>
              <a:rPr lang="en-GB" dirty="0">
                <a:solidFill>
                  <a:schemeClr val="tx1"/>
                </a:solidFill>
              </a:rPr>
              <a:t>showing gratitude towards the food</a:t>
            </a:r>
          </a:p>
          <a:p>
            <a:pPr lvl="0"/>
            <a:r>
              <a:rPr lang="en-GB" dirty="0">
                <a:solidFill>
                  <a:schemeClr val="tx1"/>
                </a:solidFill>
              </a:rPr>
              <a:t>eating with others to promote the concept of community</a:t>
            </a:r>
          </a:p>
          <a:p>
            <a:endParaRPr lang="en-GB" dirty="0"/>
          </a:p>
        </p:txBody>
      </p:sp>
      <p:pic>
        <p:nvPicPr>
          <p:cNvPr id="5" name="Picture 5">
            <a:extLst>
              <a:ext uri="{FF2B5EF4-FFF2-40B4-BE49-F238E27FC236}">
                <a16:creationId xmlns:a16="http://schemas.microsoft.com/office/drawing/2014/main" id="{086858D2-9346-3BD6-9D39-56C5B36BA968}"/>
              </a:ext>
            </a:extLst>
          </p:cNvPr>
          <p:cNvPicPr>
            <a:picLocks noChangeAspect="1"/>
          </p:cNvPicPr>
          <p:nvPr/>
        </p:nvPicPr>
        <p:blipFill>
          <a:blip r:embed="rId3"/>
          <a:stretch>
            <a:fillRect/>
          </a:stretch>
        </p:blipFill>
        <p:spPr>
          <a:xfrm>
            <a:off x="6381750" y="3035499"/>
            <a:ext cx="2571750" cy="1929285"/>
          </a:xfrm>
          <a:prstGeom prst="rect">
            <a:avLst/>
          </a:prstGeom>
        </p:spPr>
      </p:pic>
      <p:pic>
        <p:nvPicPr>
          <p:cNvPr id="6" name="Picture 6">
            <a:extLst>
              <a:ext uri="{FF2B5EF4-FFF2-40B4-BE49-F238E27FC236}">
                <a16:creationId xmlns:a16="http://schemas.microsoft.com/office/drawing/2014/main" id="{17F9B104-7474-5AFA-DFAB-5CE533BAC078}"/>
              </a:ext>
            </a:extLst>
          </p:cNvPr>
          <p:cNvPicPr>
            <a:picLocks noChangeAspect="1"/>
          </p:cNvPicPr>
          <p:nvPr/>
        </p:nvPicPr>
        <p:blipFill>
          <a:blip r:embed="rId4"/>
          <a:stretch>
            <a:fillRect/>
          </a:stretch>
        </p:blipFill>
        <p:spPr>
          <a:xfrm>
            <a:off x="6726913" y="912491"/>
            <a:ext cx="1944287" cy="1944287"/>
          </a:xfrm>
          <a:prstGeom prst="rect">
            <a:avLst/>
          </a:prstGeom>
        </p:spPr>
      </p:pic>
    </p:spTree>
    <p:extLst>
      <p:ext uri="{BB962C8B-B14F-4D97-AF65-F5344CB8AC3E}">
        <p14:creationId xmlns:p14="http://schemas.microsoft.com/office/powerpoint/2010/main" val="507238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207488" y="452113"/>
            <a:ext cx="3071392" cy="572700"/>
          </a:xfrm>
        </p:spPr>
        <p:txBody>
          <a:bodyPr>
            <a:normAutofit fontScale="90000"/>
          </a:bodyPr>
          <a:lstStyle/>
          <a:p>
            <a:r>
              <a:rPr lang="en-US" b="1" dirty="0">
                <a:solidFill>
                  <a:schemeClr val="tx1"/>
                </a:solidFill>
              </a:rPr>
              <a:t>Etiquette of Food</a:t>
            </a:r>
            <a:endParaRPr lang="en-GB" b="1" dirty="0">
              <a:solidFill>
                <a:schemeClr val="tx1"/>
              </a:solidFill>
            </a:endParaRPr>
          </a:p>
        </p:txBody>
      </p:sp>
      <p:sp>
        <p:nvSpPr>
          <p:cNvPr id="3" name="Content Placeholder 2"/>
          <p:cNvSpPr>
            <a:spLocks noGrp="1"/>
          </p:cNvSpPr>
          <p:nvPr>
            <p:ph idx="1"/>
          </p:nvPr>
        </p:nvSpPr>
        <p:spPr/>
        <p:txBody>
          <a:bodyPr/>
          <a:lstStyle/>
          <a:p>
            <a:pPr marL="0" indent="0" algn="ctr">
              <a:buNone/>
            </a:pPr>
            <a:endParaRPr lang="en-GB" dirty="0"/>
          </a:p>
          <a:p>
            <a:pPr marL="0" indent="0" algn="ctr">
              <a:buNone/>
            </a:pPr>
            <a:endParaRPr lang="en-GB" sz="2400" dirty="0"/>
          </a:p>
          <a:p>
            <a:pPr marL="0" indent="0" algn="ctr">
              <a:buNone/>
            </a:pPr>
            <a:r>
              <a:rPr lang="en-GB" sz="2400" dirty="0">
                <a:solidFill>
                  <a:schemeClr val="tx1"/>
                </a:solidFill>
              </a:rPr>
              <a:t>Rethinking how we interact with food can make us more aware of how we view our food systems.</a:t>
            </a:r>
          </a:p>
          <a:p>
            <a:endParaRPr lang="en-GB" dirty="0"/>
          </a:p>
        </p:txBody>
      </p:sp>
    </p:spTree>
    <p:extLst>
      <p:ext uri="{BB962C8B-B14F-4D97-AF65-F5344CB8AC3E}">
        <p14:creationId xmlns:p14="http://schemas.microsoft.com/office/powerpoint/2010/main" val="922440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2938130" y="445025"/>
            <a:ext cx="3477910" cy="572700"/>
          </a:xfrm>
        </p:spPr>
        <p:txBody>
          <a:bodyPr>
            <a:normAutofit fontScale="90000"/>
          </a:bodyPr>
          <a:lstStyle/>
          <a:p>
            <a:pPr algn="ctr"/>
            <a:r>
              <a:rPr lang="en-US" b="1" dirty="0"/>
              <a:t>Food and Ramadhan </a:t>
            </a:r>
            <a:endParaRPr lang="en-GB" b="1" dirty="0"/>
          </a:p>
        </p:txBody>
      </p:sp>
      <p:sp>
        <p:nvSpPr>
          <p:cNvPr id="3" name="Content Placeholder 2"/>
          <p:cNvSpPr>
            <a:spLocks noGrp="1"/>
          </p:cNvSpPr>
          <p:nvPr>
            <p:ph idx="1"/>
          </p:nvPr>
        </p:nvSpPr>
        <p:spPr>
          <a:xfrm>
            <a:off x="311700" y="1272249"/>
            <a:ext cx="8520600" cy="3106125"/>
          </a:xfrm>
        </p:spPr>
        <p:txBody>
          <a:bodyPr/>
          <a:lstStyle/>
          <a:p>
            <a:r>
              <a:rPr lang="en-US" dirty="0">
                <a:solidFill>
                  <a:schemeClr val="tx1"/>
                </a:solidFill>
              </a:rPr>
              <a:t>This blessed month brings a connection to the blessing of food.</a:t>
            </a:r>
          </a:p>
          <a:p>
            <a:r>
              <a:rPr lang="en-US" dirty="0">
                <a:solidFill>
                  <a:schemeClr val="tx1"/>
                </a:solidFill>
              </a:rPr>
              <a:t>An opportunity to re-think about the way we interact with food.</a:t>
            </a:r>
          </a:p>
          <a:p>
            <a:r>
              <a:rPr lang="en-US" dirty="0">
                <a:solidFill>
                  <a:schemeClr val="tx1"/>
                </a:solidFill>
              </a:rPr>
              <a:t>We are reminded about how much we depend on food and drink.</a:t>
            </a:r>
          </a:p>
          <a:p>
            <a:r>
              <a:rPr lang="en-US" dirty="0">
                <a:solidFill>
                  <a:schemeClr val="tx1"/>
                </a:solidFill>
              </a:rPr>
              <a:t>How much of a blessing they are.</a:t>
            </a:r>
          </a:p>
          <a:p>
            <a:r>
              <a:rPr lang="en-US" dirty="0">
                <a:solidFill>
                  <a:schemeClr val="tx1"/>
                </a:solidFill>
              </a:rPr>
              <a:t>How we have a duty to feed the poor</a:t>
            </a:r>
            <a:r>
              <a:rPr lang="en-GB" dirty="0">
                <a:solidFill>
                  <a:schemeClr val="tx1"/>
                </a:solidFill>
              </a:rPr>
              <a:t> and how if we don’t then it shows an inconsistency with our belief.</a:t>
            </a:r>
          </a:p>
          <a:p>
            <a:endParaRPr lang="en-GB" dirty="0">
              <a:effectLst>
                <a:outerShdw blurRad="38100" dist="38100" dir="2700000" algn="tl">
                  <a:srgbClr val="000000">
                    <a:alpha val="43137"/>
                  </a:srgbClr>
                </a:outerShdw>
              </a:effectLst>
            </a:endParaRPr>
          </a:p>
          <a:p>
            <a:endParaRPr lang="en-GB" dirty="0"/>
          </a:p>
        </p:txBody>
      </p:sp>
      <p:pic>
        <p:nvPicPr>
          <p:cNvPr id="5" name="Picture 5">
            <a:extLst>
              <a:ext uri="{FF2B5EF4-FFF2-40B4-BE49-F238E27FC236}">
                <a16:creationId xmlns:a16="http://schemas.microsoft.com/office/drawing/2014/main" id="{EEC394E8-8BF2-381F-8622-0758A106CD89}"/>
              </a:ext>
            </a:extLst>
          </p:cNvPr>
          <p:cNvPicPr>
            <a:picLocks noChangeAspect="1"/>
          </p:cNvPicPr>
          <p:nvPr/>
        </p:nvPicPr>
        <p:blipFill rotWithShape="1">
          <a:blip r:embed="rId3"/>
          <a:srcRect l="5398" t="4687" b="12500"/>
          <a:stretch/>
        </p:blipFill>
        <p:spPr>
          <a:xfrm>
            <a:off x="6564313" y="3161593"/>
            <a:ext cx="2159000" cy="1852305"/>
          </a:xfrm>
          <a:prstGeom prst="rect">
            <a:avLst/>
          </a:prstGeom>
        </p:spPr>
      </p:pic>
    </p:spTree>
    <p:extLst>
      <p:ext uri="{BB962C8B-B14F-4D97-AF65-F5344CB8AC3E}">
        <p14:creationId xmlns:p14="http://schemas.microsoft.com/office/powerpoint/2010/main" val="182082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2977116" y="445025"/>
            <a:ext cx="3423684" cy="572700"/>
          </a:xfrm>
        </p:spPr>
        <p:txBody>
          <a:bodyPr>
            <a:normAutofit fontScale="90000"/>
          </a:bodyPr>
          <a:lstStyle/>
          <a:p>
            <a:pPr algn="ctr"/>
            <a:r>
              <a:rPr lang="en-US" b="1" dirty="0"/>
              <a:t>Food and Ramadhan </a:t>
            </a:r>
            <a:endParaRPr lang="en-GB" b="1" dirty="0"/>
          </a:p>
        </p:txBody>
      </p:sp>
      <p:sp>
        <p:nvSpPr>
          <p:cNvPr id="3" name="Content Placeholder 2"/>
          <p:cNvSpPr>
            <a:spLocks noGrp="1"/>
          </p:cNvSpPr>
          <p:nvPr>
            <p:ph idx="1"/>
          </p:nvPr>
        </p:nvSpPr>
        <p:spPr/>
        <p:txBody>
          <a:bodyPr/>
          <a:lstStyle/>
          <a:p>
            <a:pPr marL="0" indent="0" algn="ctr">
              <a:buNone/>
            </a:pPr>
            <a:endParaRPr lang="en-US" i="1" dirty="0"/>
          </a:p>
          <a:p>
            <a:pPr marL="0" indent="0" algn="ctr">
              <a:buNone/>
            </a:pPr>
            <a:endParaRPr lang="en-US" i="1" dirty="0"/>
          </a:p>
          <a:p>
            <a:pPr marL="0" indent="0" algn="ctr">
              <a:buNone/>
            </a:pPr>
            <a:r>
              <a:rPr lang="en-US" i="1" dirty="0">
                <a:solidFill>
                  <a:schemeClr val="tx1"/>
                </a:solidFill>
              </a:rPr>
              <a:t>And when it is said to them, ‘Spend from that which Allah has provided for you.’</a:t>
            </a:r>
          </a:p>
          <a:p>
            <a:pPr marL="0" indent="0" algn="ctr">
              <a:buNone/>
            </a:pPr>
            <a:r>
              <a:rPr lang="en-US" dirty="0">
                <a:solidFill>
                  <a:schemeClr val="tx1"/>
                </a:solidFill>
              </a:rPr>
              <a:t>Surah </a:t>
            </a:r>
            <a:r>
              <a:rPr lang="en-US" dirty="0" err="1">
                <a:solidFill>
                  <a:schemeClr val="tx1"/>
                </a:solidFill>
              </a:rPr>
              <a:t>Yaseen</a:t>
            </a:r>
            <a:r>
              <a:rPr lang="en-US" dirty="0">
                <a:solidFill>
                  <a:schemeClr val="tx1"/>
                </a:solidFill>
              </a:rPr>
              <a:t> 36:47</a:t>
            </a:r>
          </a:p>
          <a:p>
            <a:endParaRPr lang="en-GB" dirty="0"/>
          </a:p>
        </p:txBody>
      </p:sp>
    </p:spTree>
    <p:extLst>
      <p:ext uri="{BB962C8B-B14F-4D97-AF65-F5344CB8AC3E}">
        <p14:creationId xmlns:p14="http://schemas.microsoft.com/office/powerpoint/2010/main" val="4599449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172046" y="430848"/>
            <a:ext cx="2799907" cy="572700"/>
          </a:xfrm>
        </p:spPr>
        <p:txBody>
          <a:bodyPr>
            <a:normAutofit fontScale="90000"/>
          </a:bodyPr>
          <a:lstStyle/>
          <a:p>
            <a:pPr algn="ctr"/>
            <a:r>
              <a:rPr lang="en-US" b="1" dirty="0"/>
              <a:t>Food and Waste</a:t>
            </a:r>
            <a:endParaRPr lang="en-GB" b="1" dirty="0"/>
          </a:p>
        </p:txBody>
      </p:sp>
      <p:sp>
        <p:nvSpPr>
          <p:cNvPr id="3" name="Content Placeholder 2"/>
          <p:cNvSpPr>
            <a:spLocks noGrp="1"/>
          </p:cNvSpPr>
          <p:nvPr>
            <p:ph idx="1"/>
          </p:nvPr>
        </p:nvSpPr>
        <p:spPr/>
        <p:txBody>
          <a:bodyPr/>
          <a:lstStyle/>
          <a:p>
            <a:pPr marL="0" indent="0" algn="ctr">
              <a:buNone/>
            </a:pPr>
            <a:endParaRPr lang="en-US" i="1" dirty="0"/>
          </a:p>
          <a:p>
            <a:pPr marL="0" indent="0" algn="ctr">
              <a:buNone/>
            </a:pPr>
            <a:endParaRPr lang="en-US" i="1" dirty="0"/>
          </a:p>
          <a:p>
            <a:pPr marL="0" indent="0" algn="ctr">
              <a:buNone/>
            </a:pPr>
            <a:r>
              <a:rPr lang="en-US" i="1" dirty="0">
                <a:solidFill>
                  <a:schemeClr val="tx1"/>
                </a:solidFill>
              </a:rPr>
              <a:t>O children of Adam, take your adornment at every masjid, and eat and drink, but be not excessive. Indeed, He likes not those who commit excess. </a:t>
            </a:r>
          </a:p>
          <a:p>
            <a:pPr marL="0" indent="0" algn="ctr">
              <a:buNone/>
            </a:pPr>
            <a:r>
              <a:rPr lang="en-US" i="1" dirty="0">
                <a:solidFill>
                  <a:schemeClr val="tx1"/>
                </a:solidFill>
              </a:rPr>
              <a:t>Surah Al-</a:t>
            </a:r>
            <a:r>
              <a:rPr lang="en-US" i="1" dirty="0" err="1">
                <a:solidFill>
                  <a:schemeClr val="tx1"/>
                </a:solidFill>
              </a:rPr>
              <a:t>Araf</a:t>
            </a:r>
            <a:r>
              <a:rPr lang="en-US" i="1" dirty="0">
                <a:solidFill>
                  <a:schemeClr val="tx1"/>
                </a:solidFill>
              </a:rPr>
              <a:t> 7:31</a:t>
            </a:r>
          </a:p>
          <a:p>
            <a:endParaRPr lang="en-GB" dirty="0"/>
          </a:p>
        </p:txBody>
      </p:sp>
    </p:spTree>
    <p:extLst>
      <p:ext uri="{BB962C8B-B14F-4D97-AF65-F5344CB8AC3E}">
        <p14:creationId xmlns:p14="http://schemas.microsoft.com/office/powerpoint/2010/main" val="2401151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2952306" y="445025"/>
            <a:ext cx="3239387" cy="572700"/>
          </a:xfrm>
        </p:spPr>
        <p:txBody>
          <a:bodyPr>
            <a:normAutofit fontScale="90000"/>
          </a:bodyPr>
          <a:lstStyle/>
          <a:p>
            <a:r>
              <a:rPr lang="en-US" b="1" dirty="0"/>
              <a:t>Food and Waste  </a:t>
            </a:r>
            <a:endParaRPr lang="en-GB" b="1" dirty="0"/>
          </a:p>
        </p:txBody>
      </p:sp>
      <p:sp>
        <p:nvSpPr>
          <p:cNvPr id="3" name="Content Placeholder 2"/>
          <p:cNvSpPr>
            <a:spLocks noGrp="1"/>
          </p:cNvSpPr>
          <p:nvPr>
            <p:ph idx="1"/>
          </p:nvPr>
        </p:nvSpPr>
        <p:spPr>
          <a:xfrm>
            <a:off x="311699" y="1405465"/>
            <a:ext cx="8520600" cy="3106125"/>
          </a:xfrm>
        </p:spPr>
        <p:txBody>
          <a:bodyPr/>
          <a:lstStyle/>
          <a:p>
            <a:r>
              <a:rPr lang="en-GB" dirty="0">
                <a:solidFill>
                  <a:schemeClr val="tx1"/>
                </a:solidFill>
              </a:rPr>
              <a:t>Food waste is an enormous problem as a staggering 40% of our food is wasted and sent to landfills. </a:t>
            </a:r>
          </a:p>
          <a:p>
            <a:r>
              <a:rPr lang="en-GB" dirty="0">
                <a:solidFill>
                  <a:schemeClr val="tx1"/>
                </a:solidFill>
              </a:rPr>
              <a:t>When we look at the amount that is wasted from growing, transporting, distributing and buying food that ends up being wasted, trillions of pounds are lost each year.</a:t>
            </a:r>
          </a:p>
          <a:p>
            <a:endParaRPr lang="en-GB" dirty="0"/>
          </a:p>
        </p:txBody>
      </p:sp>
      <p:pic>
        <p:nvPicPr>
          <p:cNvPr id="5" name="Picture 5">
            <a:extLst>
              <a:ext uri="{FF2B5EF4-FFF2-40B4-BE49-F238E27FC236}">
                <a16:creationId xmlns:a16="http://schemas.microsoft.com/office/drawing/2014/main" id="{89D26690-486A-94BA-2C05-D40EFABBC082}"/>
              </a:ext>
            </a:extLst>
          </p:cNvPr>
          <p:cNvPicPr>
            <a:picLocks noChangeAspect="1"/>
          </p:cNvPicPr>
          <p:nvPr/>
        </p:nvPicPr>
        <p:blipFill>
          <a:blip r:embed="rId3"/>
          <a:stretch>
            <a:fillRect/>
          </a:stretch>
        </p:blipFill>
        <p:spPr>
          <a:xfrm>
            <a:off x="6485380" y="2958528"/>
            <a:ext cx="2055370" cy="2055370"/>
          </a:xfrm>
          <a:prstGeom prst="rect">
            <a:avLst/>
          </a:prstGeom>
        </p:spPr>
      </p:pic>
    </p:spTree>
    <p:extLst>
      <p:ext uri="{BB962C8B-B14F-4D97-AF65-F5344CB8AC3E}">
        <p14:creationId xmlns:p14="http://schemas.microsoft.com/office/powerpoint/2010/main" val="18793587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3" name="Content Placeholder 2"/>
          <p:cNvSpPr>
            <a:spLocks noGrp="1"/>
          </p:cNvSpPr>
          <p:nvPr>
            <p:ph idx="1"/>
          </p:nvPr>
        </p:nvSpPr>
        <p:spPr/>
        <p:txBody>
          <a:bodyPr/>
          <a:lstStyle/>
          <a:p>
            <a:pPr marL="0" indent="0" algn="ctr">
              <a:buNone/>
            </a:pPr>
            <a:endParaRPr lang="en-GB" sz="2700" dirty="0">
              <a:solidFill>
                <a:srgbClr val="FF0000"/>
              </a:solidFill>
            </a:endParaRPr>
          </a:p>
          <a:p>
            <a:pPr marL="0" indent="0" algn="ctr">
              <a:buNone/>
            </a:pPr>
            <a:endParaRPr lang="en-GB" sz="2700" dirty="0">
              <a:solidFill>
                <a:srgbClr val="FF0000"/>
              </a:solidFill>
            </a:endParaRPr>
          </a:p>
          <a:p>
            <a:pPr marL="0" indent="0" algn="ctr">
              <a:buNone/>
            </a:pPr>
            <a:r>
              <a:rPr lang="en-GB" sz="2700" dirty="0">
                <a:solidFill>
                  <a:srgbClr val="FF0000"/>
                </a:solidFill>
              </a:rPr>
              <a:t>But as we waste food, millions of people around the world suffer from malnourishment and starvation……..</a:t>
            </a:r>
          </a:p>
          <a:p>
            <a:endParaRPr lang="en-GB" dirty="0"/>
          </a:p>
        </p:txBody>
      </p:sp>
    </p:spTree>
    <p:extLst>
      <p:ext uri="{BB962C8B-B14F-4D97-AF65-F5344CB8AC3E}">
        <p14:creationId xmlns:p14="http://schemas.microsoft.com/office/powerpoint/2010/main" val="8670135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196855" y="528341"/>
            <a:ext cx="2750289" cy="572700"/>
          </a:xfrm>
        </p:spPr>
        <p:txBody>
          <a:bodyPr>
            <a:normAutofit fontScale="90000"/>
          </a:bodyPr>
          <a:lstStyle/>
          <a:p>
            <a:r>
              <a:rPr lang="en-US" b="1" dirty="0"/>
              <a:t>Food and Waste</a:t>
            </a:r>
            <a:endParaRPr lang="en-GB" b="1" dirty="0"/>
          </a:p>
        </p:txBody>
      </p:sp>
      <p:sp>
        <p:nvSpPr>
          <p:cNvPr id="3" name="Content Placeholder 2"/>
          <p:cNvSpPr>
            <a:spLocks noGrp="1"/>
          </p:cNvSpPr>
          <p:nvPr>
            <p:ph idx="1"/>
          </p:nvPr>
        </p:nvSpPr>
        <p:spPr>
          <a:xfrm>
            <a:off x="311700" y="1389321"/>
            <a:ext cx="8520600" cy="3179554"/>
          </a:xfrm>
        </p:spPr>
        <p:txBody>
          <a:bodyPr/>
          <a:lstStyle/>
          <a:p>
            <a:pPr marL="0" indent="0">
              <a:buNone/>
            </a:pPr>
            <a:r>
              <a:rPr lang="en-GB" dirty="0">
                <a:solidFill>
                  <a:schemeClr val="tx1"/>
                </a:solidFill>
              </a:rPr>
              <a:t>The Prophet (PBUH) said: </a:t>
            </a:r>
          </a:p>
          <a:p>
            <a:pPr marL="0" indent="0">
              <a:buNone/>
            </a:pPr>
            <a:endParaRPr lang="en-GB" dirty="0">
              <a:solidFill>
                <a:schemeClr val="tx1"/>
              </a:solidFill>
            </a:endParaRPr>
          </a:p>
          <a:p>
            <a:pPr marL="0" indent="0" algn="ctr">
              <a:buNone/>
            </a:pPr>
            <a:r>
              <a:rPr lang="en-GB" i="1" dirty="0">
                <a:solidFill>
                  <a:schemeClr val="tx1"/>
                </a:solidFill>
              </a:rPr>
              <a:t>‘The child of Adam has not filled any receptacle worse than his stomach. It is sufficient for the child of Adam to eat small bits of food that keep him healthy. Now if he wants to eat much anyway, he should give a third to the food, a third to the drink and a third (of his stomach) to let him breathe comfortably’ </a:t>
            </a:r>
          </a:p>
          <a:p>
            <a:pPr marL="0" indent="0" algn="ctr">
              <a:buNone/>
            </a:pPr>
            <a:r>
              <a:rPr lang="en-GB" dirty="0">
                <a:solidFill>
                  <a:schemeClr val="tx1"/>
                </a:solidFill>
              </a:rPr>
              <a:t>(Ahmad)</a:t>
            </a:r>
          </a:p>
          <a:p>
            <a:endParaRPr lang="en-GB" dirty="0"/>
          </a:p>
        </p:txBody>
      </p:sp>
    </p:spTree>
    <p:extLst>
      <p:ext uri="{BB962C8B-B14F-4D97-AF65-F5344CB8AC3E}">
        <p14:creationId xmlns:p14="http://schemas.microsoft.com/office/powerpoint/2010/main" val="81555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2636874" y="450571"/>
            <a:ext cx="4365906" cy="572700"/>
          </a:xfrm>
        </p:spPr>
        <p:txBody>
          <a:bodyPr>
            <a:normAutofit fontScale="90000"/>
          </a:bodyPr>
          <a:lstStyle/>
          <a:p>
            <a:pPr algn="ctr"/>
            <a:r>
              <a:rPr lang="en-US" b="1" dirty="0"/>
              <a:t>Food and the Wider World </a:t>
            </a:r>
            <a:endParaRPr lang="en-GB" b="1" dirty="0"/>
          </a:p>
        </p:txBody>
      </p:sp>
      <p:sp>
        <p:nvSpPr>
          <p:cNvPr id="3" name="Content Placeholder 2"/>
          <p:cNvSpPr>
            <a:spLocks noGrp="1"/>
          </p:cNvSpPr>
          <p:nvPr>
            <p:ph idx="1"/>
          </p:nvPr>
        </p:nvSpPr>
        <p:spPr>
          <a:xfrm>
            <a:off x="311700" y="1462749"/>
            <a:ext cx="8520600" cy="3106125"/>
          </a:xfrm>
        </p:spPr>
        <p:txBody>
          <a:bodyPr/>
          <a:lstStyle/>
          <a:p>
            <a:r>
              <a:rPr lang="en-US" dirty="0">
                <a:solidFill>
                  <a:schemeClr val="tx1"/>
                </a:solidFill>
              </a:rPr>
              <a:t>Earlier we discussed how our brothers and sisters in Palestine are facing a very testing time.  Their biggest test is their lack of access to food and clean water.   </a:t>
            </a:r>
          </a:p>
          <a:p>
            <a:r>
              <a:rPr lang="en-US" dirty="0">
                <a:solidFill>
                  <a:schemeClr val="tx1"/>
                </a:solidFill>
              </a:rPr>
              <a:t>As an </a:t>
            </a:r>
            <a:r>
              <a:rPr lang="en-US" dirty="0" err="1">
                <a:solidFill>
                  <a:schemeClr val="tx1"/>
                </a:solidFill>
              </a:rPr>
              <a:t>Ummah</a:t>
            </a:r>
            <a:r>
              <a:rPr lang="en-US" dirty="0">
                <a:solidFill>
                  <a:schemeClr val="tx1"/>
                </a:solidFill>
              </a:rPr>
              <a:t>, we have a responsibility to look after each other. </a:t>
            </a:r>
          </a:p>
          <a:p>
            <a:r>
              <a:rPr lang="en-US" dirty="0">
                <a:solidFill>
                  <a:schemeClr val="tx1"/>
                </a:solidFill>
              </a:rPr>
              <a:t>There are numerous verses in the Qur’an and hadith from the Prophet (PBUH) which remind us of our responsibility of being part of a community.</a:t>
            </a:r>
            <a:endParaRPr lang="en-GB" dirty="0">
              <a:solidFill>
                <a:schemeClr val="tx1"/>
              </a:solidFill>
            </a:endParaRPr>
          </a:p>
        </p:txBody>
      </p:sp>
    </p:spTree>
    <p:extLst>
      <p:ext uri="{BB962C8B-B14F-4D97-AF65-F5344CB8AC3E}">
        <p14:creationId xmlns:p14="http://schemas.microsoft.com/office/powerpoint/2010/main" val="27168812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2530548" y="445025"/>
            <a:ext cx="4304592" cy="572700"/>
          </a:xfrm>
        </p:spPr>
        <p:txBody>
          <a:bodyPr>
            <a:normAutofit fontScale="90000"/>
          </a:bodyPr>
          <a:lstStyle/>
          <a:p>
            <a:pPr algn="ctr"/>
            <a:r>
              <a:rPr lang="en-US" b="1" dirty="0"/>
              <a:t>Food and the Wider World </a:t>
            </a:r>
            <a:endParaRPr lang="en-GB" b="1" dirty="0"/>
          </a:p>
        </p:txBody>
      </p:sp>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dirty="0">
                <a:solidFill>
                  <a:schemeClr val="tx1"/>
                </a:solidFill>
              </a:rPr>
              <a:t> </a:t>
            </a:r>
            <a:r>
              <a:rPr lang="en-US" i="1" dirty="0">
                <a:solidFill>
                  <a:schemeClr val="tx1"/>
                </a:solidFill>
              </a:rPr>
              <a:t>.. Remember the </a:t>
            </a:r>
            <a:r>
              <a:rPr lang="en-US" i="1" dirty="0" err="1">
                <a:solidFill>
                  <a:schemeClr val="tx1"/>
                </a:solidFill>
              </a:rPr>
              <a:t>favour</a:t>
            </a:r>
            <a:r>
              <a:rPr lang="en-US" i="1" dirty="0">
                <a:solidFill>
                  <a:schemeClr val="tx1"/>
                </a:solidFill>
              </a:rPr>
              <a:t> of Allah upon you- when you were enemies and he brought your hearts together and you became, but His </a:t>
            </a:r>
            <a:r>
              <a:rPr lang="en-US" i="1" dirty="0" err="1">
                <a:solidFill>
                  <a:schemeClr val="tx1"/>
                </a:solidFill>
              </a:rPr>
              <a:t>favour</a:t>
            </a:r>
            <a:r>
              <a:rPr lang="en-US" i="1" dirty="0">
                <a:solidFill>
                  <a:schemeClr val="tx1"/>
                </a:solidFill>
              </a:rPr>
              <a:t>, brothers.</a:t>
            </a:r>
          </a:p>
          <a:p>
            <a:pPr marL="0" indent="0" algn="ctr">
              <a:buNone/>
            </a:pPr>
            <a:r>
              <a:rPr lang="en-US" dirty="0">
                <a:solidFill>
                  <a:schemeClr val="tx1"/>
                </a:solidFill>
              </a:rPr>
              <a:t>Surah </a:t>
            </a:r>
            <a:r>
              <a:rPr lang="en-US" dirty="0" err="1">
                <a:solidFill>
                  <a:schemeClr val="tx1"/>
                </a:solidFill>
              </a:rPr>
              <a:t>Aal</a:t>
            </a:r>
            <a:r>
              <a:rPr lang="en-US" dirty="0">
                <a:solidFill>
                  <a:schemeClr val="tx1"/>
                </a:solidFill>
              </a:rPr>
              <a:t>- e- Imran 3:3</a:t>
            </a:r>
            <a:endParaRPr lang="en-GB" dirty="0">
              <a:solidFill>
                <a:schemeClr val="tx1"/>
              </a:solidFill>
            </a:endParaRPr>
          </a:p>
        </p:txBody>
      </p:sp>
    </p:spTree>
    <p:extLst>
      <p:ext uri="{BB962C8B-B14F-4D97-AF65-F5344CB8AC3E}">
        <p14:creationId xmlns:p14="http://schemas.microsoft.com/office/powerpoint/2010/main" val="2089551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2310809" y="466290"/>
            <a:ext cx="4522382" cy="572700"/>
          </a:xfrm>
        </p:spPr>
        <p:txBody>
          <a:bodyPr>
            <a:normAutofit fontScale="90000"/>
          </a:bodyPr>
          <a:lstStyle/>
          <a:p>
            <a:pPr algn="ctr"/>
            <a:r>
              <a:rPr lang="en-US" b="1" dirty="0"/>
              <a:t>Food and the Wider World </a:t>
            </a:r>
            <a:endParaRPr lang="en-GB" b="1" dirty="0"/>
          </a:p>
        </p:txBody>
      </p:sp>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dirty="0">
                <a:solidFill>
                  <a:schemeClr val="tx1"/>
                </a:solidFill>
              </a:rPr>
              <a:t> </a:t>
            </a:r>
            <a:r>
              <a:rPr lang="en-US" i="1" dirty="0">
                <a:solidFill>
                  <a:schemeClr val="tx1"/>
                </a:solidFill>
              </a:rPr>
              <a:t>.. Let there be a community among you, advocating what is good, demanding what is right, and eradicating what is wrong. These are indeed the successful.</a:t>
            </a:r>
          </a:p>
          <a:p>
            <a:pPr marL="0" indent="0" algn="ctr">
              <a:buNone/>
            </a:pPr>
            <a:r>
              <a:rPr lang="en-US" dirty="0">
                <a:solidFill>
                  <a:schemeClr val="tx1"/>
                </a:solidFill>
              </a:rPr>
              <a:t>Surah </a:t>
            </a:r>
            <a:r>
              <a:rPr lang="en-US" dirty="0" err="1">
                <a:solidFill>
                  <a:schemeClr val="tx1"/>
                </a:solidFill>
              </a:rPr>
              <a:t>Aal</a:t>
            </a:r>
            <a:r>
              <a:rPr lang="en-US" dirty="0">
                <a:solidFill>
                  <a:schemeClr val="tx1"/>
                </a:solidFill>
              </a:rPr>
              <a:t>- e- Imran 3: 104</a:t>
            </a:r>
            <a:endParaRPr lang="en-GB" dirty="0">
              <a:solidFill>
                <a:schemeClr val="tx1"/>
              </a:solidFill>
            </a:endParaRPr>
          </a:p>
        </p:txBody>
      </p:sp>
    </p:spTree>
    <p:extLst>
      <p:ext uri="{BB962C8B-B14F-4D97-AF65-F5344CB8AC3E}">
        <p14:creationId xmlns:p14="http://schemas.microsoft.com/office/powerpoint/2010/main" val="18118661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1885506" y="405023"/>
            <a:ext cx="5372987" cy="572700"/>
          </a:xfrm>
        </p:spPr>
        <p:txBody>
          <a:bodyPr>
            <a:normAutofit fontScale="90000"/>
          </a:bodyPr>
          <a:lstStyle/>
          <a:p>
            <a:pPr algn="ctr"/>
            <a:r>
              <a:rPr lang="en-US" b="1" dirty="0"/>
              <a:t>Food and the Wider World </a:t>
            </a:r>
            <a:endParaRPr lang="en-GB" b="1" dirty="0"/>
          </a:p>
        </p:txBody>
      </p:sp>
      <p:sp>
        <p:nvSpPr>
          <p:cNvPr id="3" name="Content Placeholder 2"/>
          <p:cNvSpPr>
            <a:spLocks noGrp="1"/>
          </p:cNvSpPr>
          <p:nvPr>
            <p:ph idx="1"/>
          </p:nvPr>
        </p:nvSpPr>
        <p:spPr>
          <a:xfrm>
            <a:off x="311700" y="1552353"/>
            <a:ext cx="8520600" cy="3016522"/>
          </a:xfrm>
        </p:spPr>
        <p:txBody>
          <a:bodyPr/>
          <a:lstStyle/>
          <a:p>
            <a:pPr marL="0" indent="0">
              <a:buNone/>
            </a:pPr>
            <a:r>
              <a:rPr lang="en-GB" dirty="0">
                <a:solidFill>
                  <a:schemeClr val="tx1"/>
                </a:solidFill>
              </a:rPr>
              <a:t>The Prophet (PBUH) said: </a:t>
            </a:r>
          </a:p>
          <a:p>
            <a:pPr marL="0" indent="0" algn="ctr">
              <a:buNone/>
            </a:pPr>
            <a:r>
              <a:rPr lang="en-GB" i="1" dirty="0">
                <a:solidFill>
                  <a:schemeClr val="tx1"/>
                </a:solidFill>
              </a:rPr>
              <a:t>‘Verily the believers are like a structure, each part strengthening the other.’ and the Prophet (PBUH) clasped his hands together.</a:t>
            </a:r>
          </a:p>
          <a:p>
            <a:pPr marL="0" indent="0" algn="ctr">
              <a:buNone/>
            </a:pPr>
            <a:r>
              <a:rPr lang="en-GB" i="1" dirty="0">
                <a:solidFill>
                  <a:schemeClr val="tx1"/>
                </a:solidFill>
              </a:rPr>
              <a:t> </a:t>
            </a:r>
            <a:r>
              <a:rPr lang="en-GB" dirty="0">
                <a:solidFill>
                  <a:schemeClr val="tx1"/>
                </a:solidFill>
              </a:rPr>
              <a:t>(Al - Bukhari)</a:t>
            </a:r>
          </a:p>
          <a:p>
            <a:endParaRPr lang="en-GB" dirty="0"/>
          </a:p>
        </p:txBody>
      </p:sp>
    </p:spTree>
    <p:extLst>
      <p:ext uri="{BB962C8B-B14F-4D97-AF65-F5344CB8AC3E}">
        <p14:creationId xmlns:p14="http://schemas.microsoft.com/office/powerpoint/2010/main" val="1468093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2105152" y="466290"/>
            <a:ext cx="4933695" cy="572700"/>
          </a:xfrm>
        </p:spPr>
        <p:txBody>
          <a:bodyPr>
            <a:normAutofit fontScale="90000"/>
          </a:bodyPr>
          <a:lstStyle/>
          <a:p>
            <a:pPr algn="ctr"/>
            <a:r>
              <a:rPr lang="en-US" b="1" dirty="0"/>
              <a:t>Food and the Wider World </a:t>
            </a:r>
            <a:endParaRPr lang="en-GB" b="1" dirty="0"/>
          </a:p>
        </p:txBody>
      </p:sp>
      <p:sp>
        <p:nvSpPr>
          <p:cNvPr id="3" name="Content Placeholder 2"/>
          <p:cNvSpPr>
            <a:spLocks noGrp="1"/>
          </p:cNvSpPr>
          <p:nvPr>
            <p:ph idx="1"/>
          </p:nvPr>
        </p:nvSpPr>
        <p:spPr>
          <a:xfrm>
            <a:off x="311699" y="1329684"/>
            <a:ext cx="8520600" cy="2313739"/>
          </a:xfrm>
        </p:spPr>
        <p:txBody>
          <a:bodyPr/>
          <a:lstStyle/>
          <a:p>
            <a:pPr marL="0" indent="0">
              <a:buNone/>
            </a:pPr>
            <a:r>
              <a:rPr lang="en-GB" dirty="0">
                <a:solidFill>
                  <a:schemeClr val="tx1"/>
                </a:solidFill>
              </a:rPr>
              <a:t>The Prophet (PBUH) said: </a:t>
            </a:r>
          </a:p>
          <a:p>
            <a:pPr marL="0" indent="0" algn="ctr">
              <a:buNone/>
            </a:pPr>
            <a:endParaRPr lang="en-GB" i="1" dirty="0">
              <a:solidFill>
                <a:schemeClr val="tx1"/>
              </a:solidFill>
            </a:endParaRPr>
          </a:p>
          <a:p>
            <a:pPr marL="0" indent="0" algn="ctr">
              <a:buNone/>
            </a:pPr>
            <a:r>
              <a:rPr lang="en-GB" i="1" dirty="0">
                <a:solidFill>
                  <a:schemeClr val="tx1"/>
                </a:solidFill>
              </a:rPr>
              <a:t>‘The parable of the believers in their affection, mercy and compassion for each other is that of a body. When any limb aches, the whole body reacts with sleeplessness and fever.’</a:t>
            </a:r>
          </a:p>
          <a:p>
            <a:pPr marL="0" indent="0" algn="ctr">
              <a:buNone/>
            </a:pPr>
            <a:r>
              <a:rPr lang="en-GB" dirty="0">
                <a:solidFill>
                  <a:schemeClr val="tx1"/>
                </a:solidFill>
              </a:rPr>
              <a:t>(Al - Bukhari)</a:t>
            </a:r>
          </a:p>
          <a:p>
            <a:endParaRPr lang="en-GB" dirty="0"/>
          </a:p>
        </p:txBody>
      </p:sp>
    </p:spTree>
    <p:extLst>
      <p:ext uri="{BB962C8B-B14F-4D97-AF65-F5344CB8AC3E}">
        <p14:creationId xmlns:p14="http://schemas.microsoft.com/office/powerpoint/2010/main" val="1528187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3" name="Content Placeholder 2"/>
          <p:cNvSpPr>
            <a:spLocks noGrp="1"/>
          </p:cNvSpPr>
          <p:nvPr>
            <p:ph idx="1"/>
          </p:nvPr>
        </p:nvSpPr>
        <p:spPr>
          <a:xfrm>
            <a:off x="209467" y="1443772"/>
            <a:ext cx="6101800" cy="3037787"/>
          </a:xfrm>
        </p:spPr>
        <p:txBody>
          <a:bodyPr/>
          <a:lstStyle/>
          <a:p>
            <a:r>
              <a:rPr lang="en-US" dirty="0">
                <a:solidFill>
                  <a:schemeClr val="tx1"/>
                </a:solidFill>
              </a:rPr>
              <a:t>Unity brings people together, creating love, harmony and generosity between them. As believers, we can use unity as a platform to spread kindness to others, as well as an opportunity for our spiritual growth to become closer to Allah (SWT).</a:t>
            </a:r>
          </a:p>
          <a:p>
            <a:r>
              <a:rPr lang="en-US" dirty="0">
                <a:solidFill>
                  <a:schemeClr val="tx1"/>
                </a:solidFill>
              </a:rPr>
              <a:t>Reflecting on the virtues of unity will allow us to spread sincere kindness to our family, friends, to the wider world and importantly to those in most desperate need.</a:t>
            </a:r>
            <a:endParaRPr lang="en-GB" dirty="0">
              <a:solidFill>
                <a:schemeClr val="tx1"/>
              </a:solidFill>
            </a:endParaRPr>
          </a:p>
        </p:txBody>
      </p:sp>
      <p:pic>
        <p:nvPicPr>
          <p:cNvPr id="2" name="Picture 4">
            <a:extLst>
              <a:ext uri="{FF2B5EF4-FFF2-40B4-BE49-F238E27FC236}">
                <a16:creationId xmlns:a16="http://schemas.microsoft.com/office/drawing/2014/main" id="{C5D4A448-58ED-2E23-0296-96D075D10F77}"/>
              </a:ext>
            </a:extLst>
          </p:cNvPr>
          <p:cNvPicPr>
            <a:picLocks noChangeAspect="1"/>
          </p:cNvPicPr>
          <p:nvPr/>
        </p:nvPicPr>
        <p:blipFill rotWithShape="1">
          <a:blip r:embed="rId3"/>
          <a:srcRect l="8984" t="10254" r="8594" b="5860"/>
          <a:stretch/>
        </p:blipFill>
        <p:spPr>
          <a:xfrm>
            <a:off x="6341146" y="1576878"/>
            <a:ext cx="2506074" cy="2550622"/>
          </a:xfrm>
          <a:prstGeom prst="rect">
            <a:avLst/>
          </a:prstGeom>
        </p:spPr>
      </p:pic>
    </p:spTree>
    <p:extLst>
      <p:ext uri="{BB962C8B-B14F-4D97-AF65-F5344CB8AC3E}">
        <p14:creationId xmlns:p14="http://schemas.microsoft.com/office/powerpoint/2010/main" val="1753057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2">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3771014" y="445025"/>
            <a:ext cx="1559442" cy="572700"/>
          </a:xfrm>
        </p:spPr>
        <p:txBody>
          <a:bodyPr>
            <a:normAutofit fontScale="90000"/>
          </a:bodyPr>
          <a:lstStyle/>
          <a:p>
            <a:pPr algn="ctr"/>
            <a:r>
              <a:rPr lang="en-US" b="1" dirty="0"/>
              <a:t>Question</a:t>
            </a:r>
            <a:endParaRPr lang="en-GB" b="1" dirty="0"/>
          </a:p>
        </p:txBody>
      </p:sp>
      <p:sp>
        <p:nvSpPr>
          <p:cNvPr id="3" name="Content Placeholder 2"/>
          <p:cNvSpPr>
            <a:spLocks noGrp="1"/>
          </p:cNvSpPr>
          <p:nvPr>
            <p:ph idx="1"/>
          </p:nvPr>
        </p:nvSpPr>
        <p:spPr/>
        <p:txBody>
          <a:bodyPr/>
          <a:lstStyle/>
          <a:p>
            <a:pPr algn="ctr"/>
            <a:endParaRPr lang="en-US" dirty="0"/>
          </a:p>
          <a:p>
            <a:pPr algn="ctr"/>
            <a:endParaRPr lang="en-US" dirty="0"/>
          </a:p>
          <a:p>
            <a:pPr algn="ctr"/>
            <a:endParaRPr lang="en-US" sz="2700" dirty="0"/>
          </a:p>
          <a:p>
            <a:pPr marL="114300" indent="0" algn="ctr">
              <a:buNone/>
            </a:pPr>
            <a:r>
              <a:rPr lang="en-US" sz="3300" dirty="0">
                <a:solidFill>
                  <a:schemeClr val="tx1"/>
                </a:solidFill>
              </a:rPr>
              <a:t>How can we help our brothers and sisters in Palestine? </a:t>
            </a:r>
            <a:endParaRPr lang="en-GB" sz="3300" dirty="0">
              <a:solidFill>
                <a:schemeClr val="tx1"/>
              </a:solidFill>
            </a:endParaRPr>
          </a:p>
        </p:txBody>
      </p:sp>
    </p:spTree>
    <p:extLst>
      <p:ext uri="{BB962C8B-B14F-4D97-AF65-F5344CB8AC3E}">
        <p14:creationId xmlns:p14="http://schemas.microsoft.com/office/powerpoint/2010/main" val="21818715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2" name="Title 1"/>
          <p:cNvSpPr>
            <a:spLocks noGrp="1"/>
          </p:cNvSpPr>
          <p:nvPr>
            <p:ph type="title"/>
          </p:nvPr>
        </p:nvSpPr>
        <p:spPr>
          <a:xfrm>
            <a:off x="1616149" y="359964"/>
            <a:ext cx="6599274" cy="930119"/>
          </a:xfrm>
        </p:spPr>
        <p:txBody>
          <a:bodyPr>
            <a:normAutofit fontScale="90000"/>
          </a:bodyPr>
          <a:lstStyle/>
          <a:p>
            <a:pPr algn="ctr"/>
            <a:r>
              <a:rPr lang="en-US" b="1" dirty="0"/>
              <a:t>How can we help our brothers and sisters in Palestine? </a:t>
            </a:r>
            <a:r>
              <a:rPr lang="en-GB" dirty="0"/>
              <a:t/>
            </a:r>
            <a:br>
              <a:rPr lang="en-GB" dirty="0"/>
            </a:br>
            <a:endParaRPr lang="en-GB" dirty="0"/>
          </a:p>
        </p:txBody>
      </p:sp>
      <p:sp>
        <p:nvSpPr>
          <p:cNvPr id="3" name="Content Placeholder 2"/>
          <p:cNvSpPr>
            <a:spLocks noGrp="1"/>
          </p:cNvSpPr>
          <p:nvPr>
            <p:ph idx="1"/>
          </p:nvPr>
        </p:nvSpPr>
        <p:spPr>
          <a:xfrm>
            <a:off x="311700" y="1424939"/>
            <a:ext cx="8520600" cy="3143935"/>
          </a:xfrm>
        </p:spPr>
        <p:txBody>
          <a:bodyPr/>
          <a:lstStyle/>
          <a:p>
            <a:pPr marL="114300" indent="0" algn="ctr">
              <a:buNone/>
            </a:pPr>
            <a:endParaRPr lang="en-US" sz="2700" dirty="0"/>
          </a:p>
          <a:p>
            <a:pPr>
              <a:buFont typeface="+mj-lt"/>
              <a:buAutoNum type="arabicPeriod"/>
            </a:pPr>
            <a:r>
              <a:rPr lang="en-US" dirty="0">
                <a:solidFill>
                  <a:schemeClr val="tx1"/>
                </a:solidFill>
              </a:rPr>
              <a:t>Dua</a:t>
            </a:r>
          </a:p>
          <a:p>
            <a:pPr>
              <a:buFont typeface="+mj-lt"/>
              <a:buAutoNum type="arabicPeriod"/>
            </a:pPr>
            <a:r>
              <a:rPr lang="en-US" dirty="0">
                <a:solidFill>
                  <a:schemeClr val="tx1"/>
                </a:solidFill>
              </a:rPr>
              <a:t>Raise awareness of their difficulties </a:t>
            </a:r>
          </a:p>
          <a:p>
            <a:pPr>
              <a:buFont typeface="+mj-lt"/>
              <a:buAutoNum type="arabicPeriod"/>
            </a:pPr>
            <a:r>
              <a:rPr lang="en-US" dirty="0">
                <a:solidFill>
                  <a:schemeClr val="tx1"/>
                </a:solidFill>
              </a:rPr>
              <a:t>Raise money in your local community </a:t>
            </a:r>
          </a:p>
          <a:p>
            <a:pPr>
              <a:buFont typeface="+mj-lt"/>
              <a:buAutoNum type="arabicPeriod"/>
            </a:pPr>
            <a:r>
              <a:rPr lang="en-US" dirty="0">
                <a:solidFill>
                  <a:schemeClr val="tx1"/>
                </a:solidFill>
              </a:rPr>
              <a:t>Donate to charities that are providing aid  </a:t>
            </a:r>
          </a:p>
          <a:p>
            <a:pPr>
              <a:buFont typeface="+mj-lt"/>
              <a:buAutoNum type="arabicPeriod"/>
            </a:pPr>
            <a:r>
              <a:rPr lang="en-US" dirty="0">
                <a:solidFill>
                  <a:schemeClr val="tx1"/>
                </a:solidFill>
              </a:rPr>
              <a:t>Let other people know how they can help </a:t>
            </a:r>
            <a:endParaRPr lang="en-GB" dirty="0">
              <a:solidFill>
                <a:schemeClr val="tx1"/>
              </a:solidFill>
            </a:endParaRPr>
          </a:p>
        </p:txBody>
      </p:sp>
      <p:pic>
        <p:nvPicPr>
          <p:cNvPr id="5" name="Picture 5">
            <a:extLst>
              <a:ext uri="{FF2B5EF4-FFF2-40B4-BE49-F238E27FC236}">
                <a16:creationId xmlns:a16="http://schemas.microsoft.com/office/drawing/2014/main" id="{8B3C70CF-F31D-90AF-8A76-2576AE3A834C}"/>
              </a:ext>
            </a:extLst>
          </p:cNvPr>
          <p:cNvPicPr>
            <a:picLocks noChangeAspect="1"/>
          </p:cNvPicPr>
          <p:nvPr/>
        </p:nvPicPr>
        <p:blipFill rotWithShape="1">
          <a:blip r:embed="rId4"/>
          <a:srcRect l="15267" b="9160"/>
          <a:stretch/>
        </p:blipFill>
        <p:spPr>
          <a:xfrm>
            <a:off x="5080000" y="3222853"/>
            <a:ext cx="2286000" cy="1759518"/>
          </a:xfrm>
          <a:prstGeom prst="rect">
            <a:avLst/>
          </a:prstGeom>
        </p:spPr>
      </p:pic>
    </p:spTree>
    <p:extLst>
      <p:ext uri="{BB962C8B-B14F-4D97-AF65-F5344CB8AC3E}">
        <p14:creationId xmlns:p14="http://schemas.microsoft.com/office/powerpoint/2010/main" val="110518114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2611</Words>
  <Application>Microsoft Office PowerPoint</Application>
  <PresentationFormat>On-screen Show (16:9)</PresentationFormat>
  <Paragraphs>212</Paragraphs>
  <Slides>40</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League Spartan</vt:lpstr>
      <vt:lpstr>Poppins</vt:lpstr>
      <vt:lpstr>Calibri</vt:lpstr>
      <vt:lpstr>Simple Light</vt:lpstr>
      <vt:lpstr>PowerPoint Presentation</vt:lpstr>
      <vt:lpstr>Introduction</vt:lpstr>
      <vt:lpstr>Introduction</vt:lpstr>
      <vt:lpstr>Question</vt:lpstr>
      <vt:lpstr>Food - A Wonderful Blessing</vt:lpstr>
      <vt:lpstr>Surah Al-Baqarah 2:22</vt:lpstr>
      <vt:lpstr>Question </vt:lpstr>
      <vt:lpstr>Prophets (AS) and Food</vt:lpstr>
      <vt:lpstr>Question </vt:lpstr>
      <vt:lpstr>Food as a Test</vt:lpstr>
      <vt:lpstr>Question</vt:lpstr>
      <vt:lpstr>Food in the Qur’an</vt:lpstr>
      <vt:lpstr>Food in the Qur’an</vt:lpstr>
      <vt:lpstr>Food in the Qur’an</vt:lpstr>
      <vt:lpstr>Food Consumption</vt:lpstr>
      <vt:lpstr>PowerPoint Presentation</vt:lpstr>
      <vt:lpstr>Tayyib</vt:lpstr>
      <vt:lpstr>Tayyib</vt:lpstr>
      <vt:lpstr>PowerPoint Presentation</vt:lpstr>
      <vt:lpstr>Question</vt:lpstr>
      <vt:lpstr>Question</vt:lpstr>
      <vt:lpstr>Impact</vt:lpstr>
      <vt:lpstr>Etiquette of Food</vt:lpstr>
      <vt:lpstr>Question </vt:lpstr>
      <vt:lpstr>Etiquette of Food</vt:lpstr>
      <vt:lpstr>Etiquette of Food</vt:lpstr>
      <vt:lpstr>Food and Ramadhan </vt:lpstr>
      <vt:lpstr>Food and Ramadhan </vt:lpstr>
      <vt:lpstr>Food and Waste</vt:lpstr>
      <vt:lpstr>Food and Waste  </vt:lpstr>
      <vt:lpstr>PowerPoint Presentation</vt:lpstr>
      <vt:lpstr>Food and Waste</vt:lpstr>
      <vt:lpstr>Food and the Wider World </vt:lpstr>
      <vt:lpstr>Food and the Wider World </vt:lpstr>
      <vt:lpstr>Food and the Wider World </vt:lpstr>
      <vt:lpstr>Food and the Wider World </vt:lpstr>
      <vt:lpstr>Food and the Wider World </vt:lpstr>
      <vt:lpstr>PowerPoint Presentation</vt:lpstr>
      <vt:lpstr>Question</vt:lpstr>
      <vt:lpstr>How can we help our brothers and sisters in Palestine?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hasina</dc:creator>
  <cp:lastModifiedBy>Hasina Varachia</cp:lastModifiedBy>
  <cp:revision>26</cp:revision>
  <dcterms:modified xsi:type="dcterms:W3CDTF">2024-03-12T11:06:38Z</dcterms:modified>
</cp:coreProperties>
</file>