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Poppins"/>
      <p:regular r:id="rId26"/>
      <p:bold r:id="rId27"/>
      <p:italic r:id="rId28"/>
      <p:boldItalic r:id="rId29"/>
    </p:embeddedFont>
    <p:embeddedFont>
      <p:font typeface="Book Antiqua"/>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34" roundtripDataSignature="AMtx7mjFEudQ9O9HgK+A/Zg6/zq6ccU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regular.fntdata"/><Relationship Id="rId25" Type="http://schemas.openxmlformats.org/officeDocument/2006/relationships/slide" Target="slides/slide20.xml"/><Relationship Id="rId28" Type="http://schemas.openxmlformats.org/officeDocument/2006/relationships/font" Target="fonts/Poppins-italic.fntdata"/><Relationship Id="rId27" Type="http://schemas.openxmlformats.org/officeDocument/2006/relationships/font" Target="fonts/Poppin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BookAntiqua-bold.fntdata"/><Relationship Id="rId30" Type="http://schemas.openxmlformats.org/officeDocument/2006/relationships/font" Target="fonts/BookAntiqua-regular.fntdata"/><Relationship Id="rId11" Type="http://schemas.openxmlformats.org/officeDocument/2006/relationships/slide" Target="slides/slide6.xml"/><Relationship Id="rId33" Type="http://schemas.openxmlformats.org/officeDocument/2006/relationships/font" Target="fonts/BookAntiqua-boldItalic.fntdata"/><Relationship Id="rId10" Type="http://schemas.openxmlformats.org/officeDocument/2006/relationships/slide" Target="slides/slide5.xml"/><Relationship Id="rId32" Type="http://schemas.openxmlformats.org/officeDocument/2006/relationships/font" Target="fonts/BookAntiqua-italic.fntdata"/><Relationship Id="rId13" Type="http://schemas.openxmlformats.org/officeDocument/2006/relationships/slide" Target="slides/slide8.xml"/><Relationship Id="rId12" Type="http://schemas.openxmlformats.org/officeDocument/2006/relationships/slide" Target="slides/slide7.xml"/><Relationship Id="rId34"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 name="Google Shape;4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 name="Google Shape;4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 name="Google Shape;5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What kind of foods do you usually add olive oil to or what can you do with olive oil? (possible answers: for cooking, or adding to pizza, salad, pasta,..).</a:t>
            </a:r>
            <a:endParaRPr/>
          </a:p>
          <a:p>
            <a:pPr indent="0" lvl="0" marL="0" rtl="0" algn="l">
              <a:lnSpc>
                <a:spcPct val="100000"/>
              </a:lnSpc>
              <a:spcBef>
                <a:spcPts val="0"/>
              </a:spcBef>
              <a:spcAft>
                <a:spcPts val="0"/>
              </a:spcAft>
              <a:buSzPts val="1100"/>
              <a:buNone/>
            </a:pPr>
            <a:r>
              <a:t/>
            </a:r>
            <a:endParaRPr/>
          </a:p>
          <a:p>
            <a:pPr indent="-298450" lvl="0" marL="457200" rtl="0" algn="just">
              <a:lnSpc>
                <a:spcPct val="100000"/>
              </a:lnSpc>
              <a:spcBef>
                <a:spcPts val="0"/>
              </a:spcBef>
              <a:spcAft>
                <a:spcPts val="0"/>
              </a:spcAft>
              <a:buSzPts val="1100"/>
              <a:buChar char="●"/>
            </a:pPr>
            <a:r>
              <a:rPr lang="en-US" sz="1100">
                <a:latin typeface="Calibri"/>
                <a:ea typeface="Calibri"/>
                <a:cs typeface="Calibri"/>
                <a:sym typeface="Calibri"/>
              </a:rPr>
              <a:t>What kind of foods do you usually add olive oil to or what can you do with olive oil? (possible answers: for cooking, or adding to pizza, salad, pasta,..).</a:t>
            </a:r>
            <a:endParaRPr/>
          </a:p>
          <a:p>
            <a:pPr indent="0" lvl="0" marL="158750" marR="0" rtl="0" algn="just">
              <a:lnSpc>
                <a:spcPct val="100000"/>
              </a:lnSpc>
              <a:spcBef>
                <a:spcPts val="0"/>
              </a:spcBef>
              <a:spcAft>
                <a:spcPts val="0"/>
              </a:spcAft>
              <a:buClr>
                <a:srgbClr val="000000"/>
              </a:buClr>
              <a:buSzPts val="1100"/>
              <a:buFont typeface="Arial"/>
              <a:buNone/>
            </a:pPr>
            <a:r>
              <a:rPr lang="en-US" sz="1100">
                <a:latin typeface="Calibri"/>
                <a:ea typeface="Calibri"/>
                <a:cs typeface="Calibri"/>
                <a:sym typeface="Calibri"/>
              </a:rPr>
              <a:t>What kind of foods do you usually add olive oil to or what can you do with olive oil? (possible answers: for cooking, or adding to pizza, salad, pasta,..).</a:t>
            </a:r>
            <a:endParaRPr/>
          </a:p>
          <a:p>
            <a:pPr indent="-228600" lvl="0" marL="457200" rtl="0" algn="just">
              <a:lnSpc>
                <a:spcPct val="100000"/>
              </a:lnSpc>
              <a:spcBef>
                <a:spcPts val="0"/>
              </a:spcBef>
              <a:spcAft>
                <a:spcPts val="0"/>
              </a:spcAft>
              <a:buSzPts val="1100"/>
              <a:buNone/>
            </a:pPr>
            <a:r>
              <a:t/>
            </a:r>
            <a:endParaRPr sz="1100">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What were some things you learned from these videos?</a:t>
            </a:r>
            <a:endParaRPr/>
          </a:p>
          <a:p>
            <a:pPr indent="0" lvl="0" marL="0" rtl="0" algn="l">
              <a:lnSpc>
                <a:spcPct val="100000"/>
              </a:lnSpc>
              <a:spcBef>
                <a:spcPts val="0"/>
              </a:spcBef>
              <a:spcAft>
                <a:spcPts val="0"/>
              </a:spcAft>
              <a:buSzPts val="1100"/>
              <a:buNone/>
            </a:pPr>
            <a:r>
              <a:rPr lang="en-US"/>
              <a:t>If not mentioned by students, highlight the importance of olives to Palestinian culture, heritage, and tradition; olives as a symbol of resistance and connection; and obstacles faced because of Israeli occupation and settler violence.</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 name="Shape 13"/>
        <p:cNvGrpSpPr/>
        <p:nvPr/>
      </p:nvGrpSpPr>
      <p:grpSpPr>
        <a:xfrm>
          <a:off x="0" y="0"/>
          <a:ext cx="0" cy="0"/>
          <a:chOff x="0" y="0"/>
          <a:chExt cx="0" cy="0"/>
        </a:xfrm>
      </p:grpSpPr>
      <p:sp>
        <p:nvSpPr>
          <p:cNvPr id="14" name="Google Shape;14;p2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5" name="Google Shape;15;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2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2" name="Google Shape;22;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2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2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8" name="Shape 28"/>
        <p:cNvGrpSpPr/>
        <p:nvPr/>
      </p:nvGrpSpPr>
      <p:grpSpPr>
        <a:xfrm>
          <a:off x="0" y="0"/>
          <a:ext cx="0" cy="0"/>
          <a:chOff x="0" y="0"/>
          <a:chExt cx="0" cy="0"/>
        </a:xfrm>
      </p:grpSpPr>
      <p:sp>
        <p:nvSpPr>
          <p:cNvPr id="29" name="Google Shape;29;p3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3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1" name="Google Shape;31;p3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2" name="Google Shape;32;p3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3" name="Google Shape;33;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4" name="Shape 34"/>
        <p:cNvGrpSpPr/>
        <p:nvPr/>
      </p:nvGrpSpPr>
      <p:grpSpPr>
        <a:xfrm>
          <a:off x="0" y="0"/>
          <a:ext cx="0" cy="0"/>
          <a:chOff x="0" y="0"/>
          <a:chExt cx="0" cy="0"/>
        </a:xfrm>
      </p:grpSpPr>
      <p:sp>
        <p:nvSpPr>
          <p:cNvPr id="35" name="Google Shape;35;p3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6" name="Google Shape;36;p3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37" name="Google Shape;37;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2.png"/><Relationship Id="rId5"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2.png"/><Relationship Id="rId5"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8.jpg"/><Relationship Id="rId4" Type="http://schemas.openxmlformats.org/officeDocument/2006/relationships/image" Target="../media/image2.png"/><Relationship Id="rId5" Type="http://schemas.openxmlformats.org/officeDocument/2006/relationships/image" Target="../media/image2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19.jpg"/><Relationship Id="rId5" Type="http://schemas.openxmlformats.org/officeDocument/2006/relationships/image" Target="../media/image21.jpg"/><Relationship Id="rId6" Type="http://schemas.openxmlformats.org/officeDocument/2006/relationships/image" Target="../media/image20.jpg"/><Relationship Id="rId7" Type="http://schemas.openxmlformats.org/officeDocument/2006/relationships/image" Target="../media/image3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22.jpg"/><Relationship Id="rId5" Type="http://schemas.openxmlformats.org/officeDocument/2006/relationships/image" Target="../media/image24.jpg"/><Relationship Id="rId6" Type="http://schemas.openxmlformats.org/officeDocument/2006/relationships/image" Target="../media/image25.jpg"/><Relationship Id="rId7"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jpg"/><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jpg"/><Relationship Id="rId4" Type="http://schemas.openxmlformats.org/officeDocument/2006/relationships/image" Target="../media/image2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jpg"/><Relationship Id="rId4" Type="http://schemas.openxmlformats.org/officeDocument/2006/relationships/image" Target="../media/image30.jpg"/><Relationship Id="rId5" Type="http://schemas.openxmlformats.org/officeDocument/2006/relationships/image" Target="../media/image2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jpg"/><Relationship Id="rId4" Type="http://schemas.openxmlformats.org/officeDocument/2006/relationships/image" Target="../media/image35.jpg"/><Relationship Id="rId5" Type="http://schemas.openxmlformats.org/officeDocument/2006/relationships/image" Target="../media/image31.jpg"/><Relationship Id="rId6" Type="http://schemas.openxmlformats.org/officeDocument/2006/relationships/image" Target="../media/image33.jpg"/><Relationship Id="rId7" Type="http://schemas.openxmlformats.org/officeDocument/2006/relationships/image" Target="../media/image3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 name="Shape 41"/>
        <p:cNvGrpSpPr/>
        <p:nvPr/>
      </p:nvGrpSpPr>
      <p:grpSpPr>
        <a:xfrm>
          <a:off x="0" y="0"/>
          <a:ext cx="0" cy="0"/>
          <a:chOff x="0" y="0"/>
          <a:chExt cx="0" cy="0"/>
        </a:xfrm>
      </p:grpSpPr>
      <p:pic>
        <p:nvPicPr>
          <p:cNvPr id="42" name="Google Shape;42;p1"/>
          <p:cNvPicPr preferRelativeResize="0"/>
          <p:nvPr/>
        </p:nvPicPr>
        <p:blipFill rotWithShape="1">
          <a:blip r:embed="rId3">
            <a:alphaModFix/>
          </a:blip>
          <a:srcRect b="0" l="0" r="0" t="0"/>
          <a:stretch/>
        </p:blipFill>
        <p:spPr>
          <a:xfrm>
            <a:off x="0" y="0"/>
            <a:ext cx="9144038" cy="5143500"/>
          </a:xfrm>
          <a:prstGeom prst="rect">
            <a:avLst/>
          </a:prstGeom>
          <a:noFill/>
          <a:ln>
            <a:noFill/>
          </a:ln>
        </p:spPr>
      </p:pic>
      <p:sp>
        <p:nvSpPr>
          <p:cNvPr id="43" name="Google Shape;43;p1"/>
          <p:cNvSpPr txBox="1"/>
          <p:nvPr/>
        </p:nvSpPr>
        <p:spPr>
          <a:xfrm>
            <a:off x="5279055" y="2053423"/>
            <a:ext cx="3317400" cy="132956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0"/>
              </a:spcAft>
              <a:buClr>
                <a:srgbClr val="000000"/>
              </a:buClr>
              <a:buSzPts val="2800"/>
              <a:buFont typeface="Arial"/>
              <a:buNone/>
            </a:pPr>
            <a:r>
              <a:rPr b="1" i="0" lang="en-US" sz="2800" u="none" cap="none" strike="noStrike">
                <a:solidFill>
                  <a:srgbClr val="000000"/>
                </a:solidFill>
                <a:latin typeface="Poppins"/>
                <a:ea typeface="Poppins"/>
                <a:cs typeface="Poppins"/>
                <a:sym typeface="Poppins"/>
              </a:rPr>
              <a:t>The Olive Trees of Palestine</a:t>
            </a:r>
            <a:endParaRPr b="0" i="0" sz="2800" u="none" cap="none" strike="noStrike">
              <a:solidFill>
                <a:srgbClr val="000000"/>
              </a:solidFill>
              <a:latin typeface="Poppins"/>
              <a:ea typeface="Poppins"/>
              <a:cs typeface="Poppins"/>
              <a:sym typeface="Poppins"/>
            </a:endParaRPr>
          </a:p>
        </p:txBody>
      </p:sp>
      <p:pic>
        <p:nvPicPr>
          <p:cNvPr id="44" name="Google Shape;44;p1"/>
          <p:cNvPicPr preferRelativeResize="0"/>
          <p:nvPr/>
        </p:nvPicPr>
        <p:blipFill rotWithShape="1">
          <a:blip r:embed="rId4">
            <a:alphaModFix/>
          </a:blip>
          <a:srcRect b="0" l="0" r="0" t="0"/>
          <a:stretch/>
        </p:blipFill>
        <p:spPr>
          <a:xfrm>
            <a:off x="959524" y="722450"/>
            <a:ext cx="2538426" cy="3525898"/>
          </a:xfrm>
          <a:prstGeom prst="rect">
            <a:avLst/>
          </a:prstGeom>
          <a:noFill/>
          <a:ln>
            <a:noFill/>
          </a:ln>
        </p:spPr>
      </p:pic>
      <p:pic>
        <p:nvPicPr>
          <p:cNvPr id="45" name="Google Shape;45;p1"/>
          <p:cNvPicPr preferRelativeResize="0"/>
          <p:nvPr/>
        </p:nvPicPr>
        <p:blipFill rotWithShape="1">
          <a:blip r:embed="rId5">
            <a:alphaModFix/>
          </a:blip>
          <a:srcRect b="0" l="0" r="0" t="0"/>
          <a:stretch/>
        </p:blipFill>
        <p:spPr>
          <a:xfrm>
            <a:off x="959524" y="722450"/>
            <a:ext cx="2538425" cy="3525897"/>
          </a:xfrm>
          <a:prstGeom prst="rect">
            <a:avLst/>
          </a:prstGeom>
          <a:noFill/>
          <a:ln>
            <a:noFill/>
          </a:ln>
        </p:spPr>
      </p:pic>
    </p:spTree>
  </p:cSld>
  <p:clrMapOvr>
    <a:masterClrMapping/>
  </p:clrMapOvr>
  <p:transition spd="slow">
    <p:push/>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pic>
        <p:nvPicPr>
          <p:cNvPr id="50" name="Google Shape;50;p5"/>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51" name="Google Shape;51;p5"/>
          <p:cNvSpPr txBox="1"/>
          <p:nvPr/>
        </p:nvSpPr>
        <p:spPr>
          <a:xfrm>
            <a:off x="430924" y="1453453"/>
            <a:ext cx="4246200" cy="3432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In this lesson we will discuss:</a:t>
            </a:r>
            <a:endParaRPr/>
          </a:p>
          <a:p>
            <a:pPr indent="0" lvl="0" marL="0" marR="0" rtl="0" algn="just">
              <a:lnSpc>
                <a:spcPct val="100000"/>
              </a:lnSpc>
              <a:spcBef>
                <a:spcPts val="0"/>
              </a:spcBef>
              <a:spcAft>
                <a:spcPts val="0"/>
              </a:spcAft>
              <a:buNone/>
            </a:pPr>
            <a:r>
              <a:t/>
            </a:r>
            <a:endParaRPr b="0" i="0" sz="1000" u="none" cap="none" strike="noStrike">
              <a:solidFill>
                <a:srgbClr val="000000"/>
              </a:solidFill>
              <a:latin typeface="Comic Sans MS"/>
              <a:ea typeface="Comic Sans MS"/>
              <a:cs typeface="Comic Sans MS"/>
              <a:sym typeface="Comic Sans MS"/>
            </a:endParaRPr>
          </a:p>
          <a:p>
            <a:pPr indent="-342900" lvl="0" marL="34290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The olive tree and its uses, </a:t>
            </a:r>
            <a:endParaRPr/>
          </a:p>
          <a:p>
            <a:pPr indent="-273050" lvl="0" marL="34290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Comic Sans MS"/>
              <a:ea typeface="Comic Sans MS"/>
              <a:cs typeface="Comic Sans MS"/>
              <a:sym typeface="Comic Sans MS"/>
            </a:endParaRPr>
          </a:p>
          <a:p>
            <a:pPr indent="-342900" lvl="0" marL="34290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the harvesting of the olives and the factories pressing it into oil, and </a:t>
            </a:r>
            <a:endParaRPr/>
          </a:p>
          <a:p>
            <a:pPr indent="-241300" lvl="0" marL="34290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omic Sans MS"/>
              <a:ea typeface="Comic Sans MS"/>
              <a:cs typeface="Comic Sans MS"/>
              <a:sym typeface="Comic Sans MS"/>
            </a:endParaRPr>
          </a:p>
          <a:p>
            <a:pPr indent="-342900" lvl="0" marL="34290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the challenges faced by the farmers by the destruction of the trees and the theft of the olives and their farms by the </a:t>
            </a:r>
            <a:r>
              <a:rPr lang="en-US" sz="1800">
                <a:latin typeface="Comic Sans MS"/>
                <a:ea typeface="Comic Sans MS"/>
                <a:cs typeface="Comic Sans MS"/>
                <a:sym typeface="Comic Sans MS"/>
              </a:rPr>
              <a:t>occupation forces</a:t>
            </a:r>
            <a:r>
              <a:rPr b="0" i="0" lang="en-US" sz="1800" u="none" cap="none" strike="noStrike">
                <a:solidFill>
                  <a:srgbClr val="000000"/>
                </a:solidFill>
                <a:latin typeface="Comic Sans MS"/>
                <a:ea typeface="Comic Sans MS"/>
                <a:cs typeface="Comic Sans MS"/>
                <a:sym typeface="Comic Sans MS"/>
              </a:rPr>
              <a:t> and settlers.</a:t>
            </a:r>
            <a:endParaRPr/>
          </a:p>
        </p:txBody>
      </p:sp>
      <p:pic>
        <p:nvPicPr>
          <p:cNvPr id="52" name="Google Shape;52;p5"/>
          <p:cNvPicPr preferRelativeResize="0"/>
          <p:nvPr/>
        </p:nvPicPr>
        <p:blipFill rotWithShape="1">
          <a:blip r:embed="rId4">
            <a:alphaModFix/>
          </a:blip>
          <a:srcRect b="0" l="0" r="0" t="0"/>
          <a:stretch/>
        </p:blipFill>
        <p:spPr>
          <a:xfrm>
            <a:off x="5233692" y="1453454"/>
            <a:ext cx="3479384" cy="3209664"/>
          </a:xfrm>
          <a:prstGeom prst="rect">
            <a:avLst/>
          </a:prstGeom>
          <a:noFill/>
          <a:ln>
            <a:noFill/>
          </a:ln>
        </p:spPr>
      </p:pic>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pic>
        <p:nvPicPr>
          <p:cNvPr id="57" name="Google Shape;57;p6"/>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58" name="Google Shape;58;p6"/>
          <p:cNvSpPr txBox="1"/>
          <p:nvPr/>
        </p:nvSpPr>
        <p:spPr>
          <a:xfrm>
            <a:off x="893374" y="1382600"/>
            <a:ext cx="3909848" cy="313932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 Raise your hands if you have tried olive oil. </a:t>
            </a:r>
            <a:endParaRPr/>
          </a:p>
          <a:p>
            <a:pPr indent="0" lvl="0" marL="0" marR="0" rtl="0" algn="just">
              <a:lnSpc>
                <a:spcPct val="100000"/>
              </a:lnSpc>
              <a:spcBef>
                <a:spcPts val="0"/>
              </a:spcBef>
              <a:spcAft>
                <a:spcPts val="0"/>
              </a:spcAft>
              <a:buNone/>
            </a:pPr>
            <a:r>
              <a:t/>
            </a:r>
            <a:endParaRPr b="0" i="0" sz="1800" u="none" cap="none" strike="noStrike">
              <a:solidFill>
                <a:srgbClr val="000000"/>
              </a:solidFill>
              <a:latin typeface="Comic Sans MS"/>
              <a:ea typeface="Comic Sans MS"/>
              <a:cs typeface="Comic Sans MS"/>
              <a:sym typeface="Comic Sans MS"/>
            </a:endParaRPr>
          </a:p>
          <a:p>
            <a:pPr indent="0" lvl="0" marL="0" marR="0" rtl="0" algn="just">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 What kind of foods do you usually add olive oil to or what can you do with olive oil? </a:t>
            </a:r>
            <a:endParaRPr/>
          </a:p>
          <a:p>
            <a:pPr indent="0" lvl="0" marL="0" marR="0" rtl="0" algn="just">
              <a:lnSpc>
                <a:spcPct val="100000"/>
              </a:lnSpc>
              <a:spcBef>
                <a:spcPts val="0"/>
              </a:spcBef>
              <a:spcAft>
                <a:spcPts val="0"/>
              </a:spcAft>
              <a:buNone/>
            </a:pPr>
            <a:r>
              <a:t/>
            </a:r>
            <a:endParaRPr b="0" i="0" sz="1800" u="none" cap="none" strike="noStrike">
              <a:solidFill>
                <a:srgbClr val="000000"/>
              </a:solidFill>
              <a:latin typeface="Comic Sans MS"/>
              <a:ea typeface="Comic Sans MS"/>
              <a:cs typeface="Comic Sans MS"/>
              <a:sym typeface="Comic Sans MS"/>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To really appreciate the</a:t>
            </a:r>
            <a:endParaRPr/>
          </a:p>
          <a:p>
            <a:pPr indent="0" lvl="0" marL="0" marR="0" rtl="0" algn="just">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importance of the olive tree to Palestinians we need to know a little about Palestine’s history.</a:t>
            </a:r>
            <a:endParaRPr/>
          </a:p>
        </p:txBody>
      </p:sp>
      <p:pic>
        <p:nvPicPr>
          <p:cNvPr id="59" name="Google Shape;59;p6"/>
          <p:cNvPicPr preferRelativeResize="0"/>
          <p:nvPr/>
        </p:nvPicPr>
        <p:blipFill rotWithShape="1">
          <a:blip r:embed="rId4">
            <a:alphaModFix/>
          </a:blip>
          <a:srcRect b="0" l="0" r="0" t="0"/>
          <a:stretch/>
        </p:blipFill>
        <p:spPr>
          <a:xfrm>
            <a:off x="5381343" y="1892127"/>
            <a:ext cx="3247650" cy="2301501"/>
          </a:xfrm>
          <a:prstGeom prst="rect">
            <a:avLst/>
          </a:prstGeom>
          <a:noFill/>
          <a:ln>
            <a:noFill/>
          </a:ln>
        </p:spPr>
      </p:pic>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7"/>
          <p:cNvPicPr preferRelativeResize="0"/>
          <p:nvPr/>
        </p:nvPicPr>
        <p:blipFill rotWithShape="1">
          <a:blip r:embed="rId3">
            <a:alphaModFix/>
          </a:blip>
          <a:srcRect b="0" l="0" r="0" t="0"/>
          <a:stretch/>
        </p:blipFill>
        <p:spPr>
          <a:xfrm>
            <a:off x="0" y="2"/>
            <a:ext cx="9144014" cy="5143500"/>
          </a:xfrm>
          <a:prstGeom prst="rect">
            <a:avLst/>
          </a:prstGeom>
          <a:noFill/>
          <a:ln>
            <a:noFill/>
          </a:ln>
        </p:spPr>
      </p:pic>
      <p:sp>
        <p:nvSpPr>
          <p:cNvPr id="65" name="Google Shape;65;p7"/>
          <p:cNvSpPr txBox="1"/>
          <p:nvPr>
            <p:ph type="title"/>
          </p:nvPr>
        </p:nvSpPr>
        <p:spPr>
          <a:xfrm>
            <a:off x="5172524" y="1193588"/>
            <a:ext cx="3656165" cy="772776"/>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1600">
                <a:latin typeface="Comic Sans MS"/>
                <a:ea typeface="Comic Sans MS"/>
                <a:cs typeface="Comic Sans MS"/>
                <a:sym typeface="Comic Sans MS"/>
              </a:rPr>
              <a:t>1. Before 1917 Palestine was under the control of the Ottoman Empire.</a:t>
            </a:r>
            <a:br>
              <a:rPr lang="en-US" sz="1600">
                <a:latin typeface="Comic Sans MS"/>
                <a:ea typeface="Comic Sans MS"/>
                <a:cs typeface="Comic Sans MS"/>
                <a:sym typeface="Comic Sans MS"/>
              </a:rPr>
            </a:br>
            <a:endParaRPr sz="1600">
              <a:latin typeface="Comic Sans MS"/>
              <a:ea typeface="Comic Sans MS"/>
              <a:cs typeface="Comic Sans MS"/>
              <a:sym typeface="Comic Sans MS"/>
            </a:endParaRPr>
          </a:p>
        </p:txBody>
      </p:sp>
      <p:sp>
        <p:nvSpPr>
          <p:cNvPr id="66" name="Google Shape;66;p7"/>
          <p:cNvSpPr txBox="1"/>
          <p:nvPr>
            <p:ph type="title"/>
          </p:nvPr>
        </p:nvSpPr>
        <p:spPr>
          <a:xfrm>
            <a:off x="5172524" y="1969991"/>
            <a:ext cx="3771779" cy="661066"/>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1600">
                <a:latin typeface="Comic Sans MS"/>
                <a:ea typeface="Comic Sans MS"/>
                <a:cs typeface="Comic Sans MS"/>
                <a:sym typeface="Comic Sans MS"/>
              </a:rPr>
              <a:t>2. After WWI in 1917, Britain gained control of Palestine.</a:t>
            </a:r>
            <a:br>
              <a:rPr lang="en-US" sz="1600">
                <a:latin typeface="Comic Sans MS"/>
                <a:ea typeface="Comic Sans MS"/>
                <a:cs typeface="Comic Sans MS"/>
                <a:sym typeface="Comic Sans MS"/>
              </a:rPr>
            </a:br>
            <a:endParaRPr sz="1600">
              <a:latin typeface="Comic Sans MS"/>
              <a:ea typeface="Comic Sans MS"/>
              <a:cs typeface="Comic Sans MS"/>
              <a:sym typeface="Comic Sans MS"/>
            </a:endParaRPr>
          </a:p>
        </p:txBody>
      </p:sp>
      <p:sp>
        <p:nvSpPr>
          <p:cNvPr id="67" name="Google Shape;67;p7"/>
          <p:cNvSpPr txBox="1"/>
          <p:nvPr>
            <p:ph type="title"/>
          </p:nvPr>
        </p:nvSpPr>
        <p:spPr>
          <a:xfrm>
            <a:off x="5172525" y="2675719"/>
            <a:ext cx="3771778" cy="97722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1600">
                <a:latin typeface="Comic Sans MS"/>
                <a:ea typeface="Comic Sans MS"/>
                <a:cs typeface="Comic Sans MS"/>
                <a:sym typeface="Comic Sans MS"/>
              </a:rPr>
              <a:t>3. The Zionists requested the British to allow them to move to Palestine and the British agreed.</a:t>
            </a:r>
            <a:endParaRPr sz="1600">
              <a:latin typeface="Comic Sans MS"/>
              <a:ea typeface="Comic Sans MS"/>
              <a:cs typeface="Comic Sans MS"/>
              <a:sym typeface="Comic Sans MS"/>
            </a:endParaRPr>
          </a:p>
        </p:txBody>
      </p:sp>
      <p:sp>
        <p:nvSpPr>
          <p:cNvPr id="68" name="Google Shape;68;p7"/>
          <p:cNvSpPr txBox="1"/>
          <p:nvPr>
            <p:ph type="title"/>
          </p:nvPr>
        </p:nvSpPr>
        <p:spPr>
          <a:xfrm>
            <a:off x="5172524" y="3652942"/>
            <a:ext cx="3530041" cy="1115366"/>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1600">
                <a:latin typeface="Comic Sans MS"/>
                <a:ea typeface="Comic Sans MS"/>
                <a:cs typeface="Comic Sans MS"/>
                <a:sym typeface="Comic Sans MS"/>
              </a:rPr>
              <a:t>4. </a:t>
            </a:r>
            <a:r>
              <a:rPr lang="en-US" sz="1600">
                <a:latin typeface="Comic Sans MS"/>
                <a:ea typeface="Comic Sans MS"/>
                <a:cs typeface="Comic Sans MS"/>
                <a:sym typeface="Comic Sans MS"/>
              </a:rPr>
              <a:t>The Palestinians resisted. The Jewish army started a war against the Palestinians, as did the British, who also objected to Jews moving in large numbers. </a:t>
            </a:r>
            <a:br>
              <a:rPr lang="en-US" sz="1800">
                <a:latin typeface="Comic Sans MS"/>
                <a:ea typeface="Comic Sans MS"/>
                <a:cs typeface="Comic Sans MS"/>
                <a:sym typeface="Comic Sans MS"/>
              </a:rPr>
            </a:br>
            <a:endParaRPr sz="1800">
              <a:latin typeface="Comic Sans MS"/>
              <a:ea typeface="Comic Sans MS"/>
              <a:cs typeface="Comic Sans MS"/>
              <a:sym typeface="Comic Sans MS"/>
            </a:endParaRPr>
          </a:p>
        </p:txBody>
      </p:sp>
      <p:pic>
        <p:nvPicPr>
          <p:cNvPr id="69" name="Google Shape;69;p7"/>
          <p:cNvPicPr preferRelativeResize="0"/>
          <p:nvPr/>
        </p:nvPicPr>
        <p:blipFill rotWithShape="1">
          <a:blip r:embed="rId4">
            <a:alphaModFix/>
          </a:blip>
          <a:srcRect b="0" l="0" r="0" t="0"/>
          <a:stretch/>
        </p:blipFill>
        <p:spPr>
          <a:xfrm>
            <a:off x="871600" y="1299575"/>
            <a:ext cx="2948700" cy="2915100"/>
          </a:xfrm>
          <a:prstGeom prst="ellipse">
            <a:avLst/>
          </a:prstGeom>
          <a:noFill/>
          <a:ln>
            <a:noFill/>
          </a:ln>
        </p:spPr>
      </p:pic>
      <p:sp>
        <p:nvSpPr>
          <p:cNvPr id="70" name="Google Shape;70;p7"/>
          <p:cNvSpPr txBox="1"/>
          <p:nvPr/>
        </p:nvSpPr>
        <p:spPr>
          <a:xfrm>
            <a:off x="1744718" y="162304"/>
            <a:ext cx="4645572"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800" u="none" cap="none" strike="noStrike">
                <a:solidFill>
                  <a:srgbClr val="000000"/>
                </a:solidFill>
                <a:latin typeface="Comic Sans MS"/>
                <a:ea typeface="Comic Sans MS"/>
                <a:cs typeface="Comic Sans MS"/>
                <a:sym typeface="Comic Sans MS"/>
              </a:rPr>
              <a:t>A Brief History of Palestine</a:t>
            </a:r>
            <a:endParaRPr/>
          </a:p>
        </p:txBody>
      </p:sp>
      <p:pic>
        <p:nvPicPr>
          <p:cNvPr descr="Opinion | One-State Dream, One-State Nightmare - The New York Times" id="71" name="Google Shape;71;p7"/>
          <p:cNvPicPr preferRelativeResize="0"/>
          <p:nvPr/>
        </p:nvPicPr>
        <p:blipFill rotWithShape="1">
          <a:blip r:embed="rId5">
            <a:alphaModFix/>
          </a:blip>
          <a:srcRect b="0" l="0" r="0" t="0"/>
          <a:stretch/>
        </p:blipFill>
        <p:spPr>
          <a:xfrm>
            <a:off x="500143" y="1040523"/>
            <a:ext cx="3691614" cy="3405353"/>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500"/>
                                        <p:tgtEl>
                                          <p:spTgt spid="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gtEl>
                                        <p:attrNameLst>
                                          <p:attrName>style.visibility</p:attrName>
                                        </p:attrNameLst>
                                      </p:cBhvr>
                                      <p:to>
                                        <p:strVal val="visible"/>
                                      </p:to>
                                    </p:set>
                                    <p:animEffect filter="fade" transition="in">
                                      <p:cBhvr>
                                        <p:cTn dur="500"/>
                                        <p:tgtEl>
                                          <p:spTgt spid="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500"/>
                                        <p:tgtEl>
                                          <p:spTgt spid="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
                                        </p:tgtEl>
                                        <p:attrNameLst>
                                          <p:attrName>style.visibility</p:attrName>
                                        </p:attrNameLst>
                                      </p:cBhvr>
                                      <p:to>
                                        <p:strVal val="visible"/>
                                      </p:to>
                                    </p:set>
                                    <p:animEffect filter="fade" transition="in">
                                      <p:cBhvr>
                                        <p:cTn dur="500"/>
                                        <p:tgtEl>
                                          <p:spTgt spid="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8"/>
          <p:cNvPicPr preferRelativeResize="0"/>
          <p:nvPr/>
        </p:nvPicPr>
        <p:blipFill rotWithShape="1">
          <a:blip r:embed="rId3">
            <a:alphaModFix/>
          </a:blip>
          <a:srcRect b="0" l="0" r="0" t="0"/>
          <a:stretch/>
        </p:blipFill>
        <p:spPr>
          <a:xfrm>
            <a:off x="0" y="0"/>
            <a:ext cx="9144014" cy="5143500"/>
          </a:xfrm>
          <a:prstGeom prst="rect">
            <a:avLst/>
          </a:prstGeom>
          <a:noFill/>
          <a:ln>
            <a:noFill/>
          </a:ln>
        </p:spPr>
      </p:pic>
      <p:sp>
        <p:nvSpPr>
          <p:cNvPr id="77" name="Google Shape;77;p8"/>
          <p:cNvSpPr txBox="1"/>
          <p:nvPr>
            <p:ph type="title"/>
          </p:nvPr>
        </p:nvSpPr>
        <p:spPr>
          <a:xfrm>
            <a:off x="5172524" y="991427"/>
            <a:ext cx="3855518" cy="96103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1600">
                <a:latin typeface="Comic Sans MS"/>
                <a:ea typeface="Comic Sans MS"/>
                <a:cs typeface="Comic Sans MS"/>
                <a:sym typeface="Comic Sans MS"/>
              </a:rPr>
              <a:t>5. In 1948, after WWII, without permission from the Palestinians, Palestine was “given” to the Jewish people. </a:t>
            </a:r>
            <a:endParaRPr sz="1600">
              <a:latin typeface="Comic Sans MS"/>
              <a:ea typeface="Comic Sans MS"/>
              <a:cs typeface="Comic Sans MS"/>
              <a:sym typeface="Comic Sans MS"/>
            </a:endParaRPr>
          </a:p>
        </p:txBody>
      </p:sp>
      <p:sp>
        <p:nvSpPr>
          <p:cNvPr id="78" name="Google Shape;78;p8"/>
          <p:cNvSpPr txBox="1"/>
          <p:nvPr>
            <p:ph type="title"/>
          </p:nvPr>
        </p:nvSpPr>
        <p:spPr>
          <a:xfrm>
            <a:off x="5172524" y="2053621"/>
            <a:ext cx="3761269" cy="935259"/>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1600">
                <a:latin typeface="Comic Sans MS"/>
                <a:ea typeface="Comic Sans MS"/>
                <a:cs typeface="Comic Sans MS"/>
                <a:sym typeface="Comic Sans MS"/>
              </a:rPr>
              <a:t>6. 56% of Palestine was given to the Jews and 44% to the local Palestinians. </a:t>
            </a:r>
            <a:endParaRPr/>
          </a:p>
        </p:txBody>
      </p:sp>
      <p:sp>
        <p:nvSpPr>
          <p:cNvPr id="79" name="Google Shape;79;p8"/>
          <p:cNvSpPr txBox="1"/>
          <p:nvPr>
            <p:ph type="title"/>
          </p:nvPr>
        </p:nvSpPr>
        <p:spPr>
          <a:xfrm>
            <a:off x="5172524" y="2840199"/>
            <a:ext cx="3855517" cy="812742"/>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1600">
                <a:latin typeface="Comic Sans MS"/>
                <a:ea typeface="Comic Sans MS"/>
                <a:cs typeface="Comic Sans MS"/>
                <a:sym typeface="Comic Sans MS"/>
              </a:rPr>
              <a:t>7. Jewish militias killed 1000s of Palestinians and destroying over 500 Palestinian villages. </a:t>
            </a:r>
            <a:endParaRPr/>
          </a:p>
        </p:txBody>
      </p:sp>
      <p:sp>
        <p:nvSpPr>
          <p:cNvPr id="80" name="Google Shape;80;p8"/>
          <p:cNvSpPr txBox="1"/>
          <p:nvPr>
            <p:ph type="title"/>
          </p:nvPr>
        </p:nvSpPr>
        <p:spPr>
          <a:xfrm>
            <a:off x="5172524" y="3652941"/>
            <a:ext cx="3855517" cy="106620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1600">
                <a:latin typeface="Comic Sans MS"/>
                <a:ea typeface="Comic Sans MS"/>
                <a:cs typeface="Comic Sans MS"/>
                <a:sym typeface="Comic Sans MS"/>
              </a:rPr>
              <a:t>8. 800,000 Palestinians were forcibly evacuated. This is called the Nakba, meaning “catastrophe.” </a:t>
            </a:r>
            <a:endParaRPr/>
          </a:p>
        </p:txBody>
      </p:sp>
      <p:pic>
        <p:nvPicPr>
          <p:cNvPr id="81" name="Google Shape;81;p8"/>
          <p:cNvPicPr preferRelativeResize="0"/>
          <p:nvPr/>
        </p:nvPicPr>
        <p:blipFill rotWithShape="1">
          <a:blip r:embed="rId4">
            <a:alphaModFix/>
          </a:blip>
          <a:srcRect b="0" l="0" r="0" t="0"/>
          <a:stretch/>
        </p:blipFill>
        <p:spPr>
          <a:xfrm>
            <a:off x="1040526" y="1471943"/>
            <a:ext cx="2648606" cy="2617075"/>
          </a:xfrm>
          <a:prstGeom prst="ellipse">
            <a:avLst/>
          </a:prstGeom>
          <a:noFill/>
          <a:ln>
            <a:noFill/>
          </a:ln>
        </p:spPr>
      </p:pic>
      <p:pic>
        <p:nvPicPr>
          <p:cNvPr descr="What do Palestinians mean when they refer to the 'Nakba' of 1948? - Quora" id="82" name="Google Shape;82;p8"/>
          <p:cNvPicPr preferRelativeResize="0"/>
          <p:nvPr/>
        </p:nvPicPr>
        <p:blipFill rotWithShape="1">
          <a:blip r:embed="rId5">
            <a:alphaModFix/>
          </a:blip>
          <a:srcRect b="0" l="0" r="0" t="0"/>
          <a:stretch/>
        </p:blipFill>
        <p:spPr>
          <a:xfrm>
            <a:off x="421333" y="1092418"/>
            <a:ext cx="3761269" cy="3520157"/>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500"/>
                                        <p:tgtEl>
                                          <p:spTgt spid="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500"/>
                                        <p:tgtEl>
                                          <p:spTgt spid="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500"/>
                                        <p:tgtEl>
                                          <p:spTgt spid="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9"/>
          <p:cNvPicPr preferRelativeResize="0"/>
          <p:nvPr/>
        </p:nvPicPr>
        <p:blipFill rotWithShape="1">
          <a:blip r:embed="rId3">
            <a:alphaModFix/>
          </a:blip>
          <a:srcRect b="0" l="0" r="0" t="0"/>
          <a:stretch/>
        </p:blipFill>
        <p:spPr>
          <a:xfrm>
            <a:off x="0" y="0"/>
            <a:ext cx="9144000" cy="5143505"/>
          </a:xfrm>
          <a:prstGeom prst="rect">
            <a:avLst/>
          </a:prstGeom>
          <a:noFill/>
          <a:ln>
            <a:noFill/>
          </a:ln>
        </p:spPr>
      </p:pic>
      <p:pic>
        <p:nvPicPr>
          <p:cNvPr descr="Nakba Day: What happened in Palestine in 1948? | Israel War on Gaza News |  Al Jazeera" id="88" name="Google Shape;88;p9"/>
          <p:cNvPicPr preferRelativeResize="0"/>
          <p:nvPr/>
        </p:nvPicPr>
        <p:blipFill rotWithShape="1">
          <a:blip r:embed="rId4">
            <a:alphaModFix/>
          </a:blip>
          <a:srcRect b="0" l="0" r="0" t="0"/>
          <a:stretch/>
        </p:blipFill>
        <p:spPr>
          <a:xfrm>
            <a:off x="2060027" y="223065"/>
            <a:ext cx="5286703" cy="4697370"/>
          </a:xfrm>
          <a:prstGeom prst="rect">
            <a:avLst/>
          </a:prstGeom>
          <a:noFill/>
          <a:ln>
            <a:noFill/>
          </a:ln>
        </p:spPr>
      </p:pic>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0"/>
          <p:cNvPicPr preferRelativeResize="0"/>
          <p:nvPr/>
        </p:nvPicPr>
        <p:blipFill rotWithShape="1">
          <a:blip r:embed="rId3">
            <a:alphaModFix/>
          </a:blip>
          <a:srcRect b="0" l="0" r="0" t="0"/>
          <a:stretch/>
        </p:blipFill>
        <p:spPr>
          <a:xfrm>
            <a:off x="0" y="0"/>
            <a:ext cx="9144000" cy="5143505"/>
          </a:xfrm>
          <a:prstGeom prst="rect">
            <a:avLst/>
          </a:prstGeom>
          <a:noFill/>
          <a:ln>
            <a:noFill/>
          </a:ln>
        </p:spPr>
      </p:pic>
      <p:pic>
        <p:nvPicPr>
          <p:cNvPr descr="My Surprisingly Inspiring Trip to the West Bank: Echoes of Our Civil Rights  Movement | The Indypendent" id="94" name="Google Shape;94;p10"/>
          <p:cNvPicPr preferRelativeResize="0"/>
          <p:nvPr/>
        </p:nvPicPr>
        <p:blipFill rotWithShape="1">
          <a:blip r:embed="rId4">
            <a:alphaModFix/>
          </a:blip>
          <a:srcRect b="0" l="0" r="0" t="0"/>
          <a:stretch/>
        </p:blipFill>
        <p:spPr>
          <a:xfrm>
            <a:off x="2238381" y="391438"/>
            <a:ext cx="5076819" cy="4360623"/>
          </a:xfrm>
          <a:prstGeom prst="rect">
            <a:avLst/>
          </a:prstGeom>
          <a:noFill/>
          <a:ln>
            <a:noFill/>
          </a:ln>
        </p:spPr>
      </p:pic>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11"/>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00" name="Google Shape;100;p11"/>
          <p:cNvSpPr txBox="1"/>
          <p:nvPr/>
        </p:nvSpPr>
        <p:spPr>
          <a:xfrm>
            <a:off x="195099" y="645292"/>
            <a:ext cx="46455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00" u="none" cap="none" strike="noStrike">
                <a:solidFill>
                  <a:schemeClr val="lt1"/>
                </a:solidFill>
                <a:latin typeface="Comic Sans MS"/>
                <a:ea typeface="Comic Sans MS"/>
                <a:cs typeface="Comic Sans MS"/>
                <a:sym typeface="Comic Sans MS"/>
              </a:rPr>
              <a:t>Olives - a truly amazing and blessed fruit!</a:t>
            </a:r>
            <a:endParaRPr b="1" i="0" sz="2000" u="none" cap="none" strike="noStrike">
              <a:solidFill>
                <a:schemeClr val="lt1"/>
              </a:solidFill>
              <a:latin typeface="Comic Sans MS"/>
              <a:ea typeface="Comic Sans MS"/>
              <a:cs typeface="Comic Sans MS"/>
              <a:sym typeface="Comic Sans MS"/>
            </a:endParaRPr>
          </a:p>
        </p:txBody>
      </p:sp>
      <p:sp>
        <p:nvSpPr>
          <p:cNvPr id="101" name="Google Shape;101;p11"/>
          <p:cNvSpPr txBox="1"/>
          <p:nvPr/>
        </p:nvSpPr>
        <p:spPr>
          <a:xfrm>
            <a:off x="252249" y="1788463"/>
            <a:ext cx="8618483" cy="1295868"/>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They are mentioned in the Qur’an seven times. </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The Prophet (saw) encouraged the use of olives and its oil. </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Olives have great  nutritional as well as cosmetic benefits. </a:t>
            </a:r>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animEffect filter="fade" transition="in">
                                      <p:cBhvr>
                                        <p:cTn dur="1000"/>
                                        <p:tgtEl>
                                          <p:spTgt spid="1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1" st="1"/>
                                            </p:txEl>
                                          </p:spTgt>
                                        </p:tgtEl>
                                        <p:attrNameLst>
                                          <p:attrName>style.visibility</p:attrName>
                                        </p:attrNameLst>
                                      </p:cBhvr>
                                      <p:to>
                                        <p:strVal val="visible"/>
                                      </p:to>
                                    </p:set>
                                    <p:animEffect filter="fade" transition="in">
                                      <p:cBhvr>
                                        <p:cTn dur="1000"/>
                                        <p:tgtEl>
                                          <p:spTgt spid="1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2" st="2"/>
                                            </p:txEl>
                                          </p:spTgt>
                                        </p:tgtEl>
                                        <p:attrNameLst>
                                          <p:attrName>style.visibility</p:attrName>
                                        </p:attrNameLst>
                                      </p:cBhvr>
                                      <p:to>
                                        <p:strVal val="visible"/>
                                      </p:to>
                                    </p:set>
                                    <p:animEffect filter="fade" transition="in">
                                      <p:cBhvr>
                                        <p:cTn dur="1000"/>
                                        <p:tgtEl>
                                          <p:spTgt spid="10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2"/>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07" name="Google Shape;107;p12"/>
          <p:cNvSpPr txBox="1"/>
          <p:nvPr/>
        </p:nvSpPr>
        <p:spPr>
          <a:xfrm>
            <a:off x="34290" y="421752"/>
            <a:ext cx="4572000" cy="1129510"/>
          </a:xfrm>
          <a:prstGeom prst="rect">
            <a:avLst/>
          </a:prstGeom>
          <a:noFill/>
          <a:ln>
            <a:noFill/>
          </a:ln>
          <a:effectLst>
            <a:outerShdw blurRad="57150" rotWithShape="0" algn="bl" dir="1440000" dist="19050">
              <a:srgbClr val="000000">
                <a:alpha val="89803"/>
              </a:srgbClr>
            </a:outerShdw>
          </a:effectLst>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800"/>
              <a:buFont typeface="Arial"/>
              <a:buNone/>
            </a:pPr>
            <a:r>
              <a:rPr b="1" i="0" lang="en-US" sz="1800" u="none" cap="none" strike="noStrike">
                <a:solidFill>
                  <a:schemeClr val="lt1"/>
                </a:solidFill>
                <a:latin typeface="Comic Sans MS"/>
                <a:ea typeface="Comic Sans MS"/>
                <a:cs typeface="Comic Sans MS"/>
                <a:sym typeface="Comic Sans MS"/>
              </a:rPr>
              <a:t>How does Allah (swa) talk about olives in the Qur’an?</a:t>
            </a:r>
            <a:endParaRPr b="1" i="0" sz="1800" u="none" cap="none" strike="noStrike">
              <a:solidFill>
                <a:schemeClr val="lt1"/>
              </a:solidFill>
              <a:latin typeface="Comic Sans MS"/>
              <a:ea typeface="Comic Sans MS"/>
              <a:cs typeface="Comic Sans MS"/>
              <a:sym typeface="Comic Sans MS"/>
            </a:endParaRPr>
          </a:p>
        </p:txBody>
      </p:sp>
      <p:sp>
        <p:nvSpPr>
          <p:cNvPr id="108" name="Google Shape;108;p12"/>
          <p:cNvSpPr txBox="1"/>
          <p:nvPr/>
        </p:nvSpPr>
        <p:spPr>
          <a:xfrm>
            <a:off x="378371" y="1599835"/>
            <a:ext cx="7798678" cy="74635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0" i="0" lang="en-US" sz="1600" u="none" cap="none" strike="noStrike">
                <a:solidFill>
                  <a:srgbClr val="000000"/>
                </a:solidFill>
                <a:latin typeface="Comic Sans MS"/>
                <a:ea typeface="Comic Sans MS"/>
                <a:cs typeface="Comic Sans MS"/>
                <a:sym typeface="Comic Sans MS"/>
              </a:rPr>
              <a:t>The olive trees of Al-Aqsa have a particularly high status. These olive trees are so blessed that Allah (swa) actually swears by them in the Qur’an! </a:t>
            </a:r>
            <a:endParaRPr/>
          </a:p>
        </p:txBody>
      </p:sp>
      <p:sp>
        <p:nvSpPr>
          <p:cNvPr id="109" name="Google Shape;109;p12"/>
          <p:cNvSpPr txBox="1"/>
          <p:nvPr/>
        </p:nvSpPr>
        <p:spPr>
          <a:xfrm>
            <a:off x="504496" y="2797308"/>
            <a:ext cx="7672553" cy="2174954"/>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وَالتِّيۡنِ وَالزَّيۡتُوۡنِۙ</a:t>
            </a:r>
            <a:r>
              <a:rPr b="0" i="0" lang="en-US" sz="2600" u="none" cap="none" strike="noStrike">
                <a:solidFill>
                  <a:srgbClr val="000000"/>
                </a:solidFill>
                <a:latin typeface="Comic Sans MS"/>
                <a:ea typeface="Comic Sans MS"/>
                <a:cs typeface="Comic Sans MS"/>
                <a:sym typeface="Comic Sans MS"/>
              </a:rPr>
              <a:t>‏  </a:t>
            </a:r>
            <a:r>
              <a:rPr b="0" i="0" lang="en-US" sz="1600" u="none" cap="none" strike="noStrike">
                <a:solidFill>
                  <a:srgbClr val="000000"/>
                </a:solidFill>
                <a:latin typeface="Comic Sans MS"/>
                <a:ea typeface="Comic Sans MS"/>
                <a:cs typeface="Comic Sans MS"/>
                <a:sym typeface="Comic Sans MS"/>
              </a:rPr>
              <a:t>(95:1) By the fig and the olive;</a:t>
            </a:r>
            <a:endParaRPr/>
          </a:p>
          <a:p>
            <a:pPr indent="0" lvl="0" marL="0" marR="0" rtl="0" algn="r">
              <a:lnSpc>
                <a:spcPct val="100000"/>
              </a:lnSpc>
              <a:spcBef>
                <a:spcPts val="0"/>
              </a:spcBef>
              <a:spcAft>
                <a:spcPts val="0"/>
              </a:spcAft>
              <a:buNone/>
            </a:pPr>
            <a:r>
              <a:t/>
            </a:r>
            <a:endParaRPr b="0" baseline="30000" i="0" sz="1400" u="none" cap="none" strike="noStrike">
              <a:solidFill>
                <a:srgbClr val="000000"/>
              </a:solidFill>
              <a:latin typeface="Book Antiqua"/>
              <a:ea typeface="Book Antiqua"/>
              <a:cs typeface="Book Antiqua"/>
              <a:sym typeface="Book Antiqua"/>
            </a:endParaRPr>
          </a:p>
          <a:p>
            <a:pPr indent="0" lvl="0" marL="0" marR="0" rtl="1" algn="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وَطُوۡرِ سِيۡنِيۡنَۙ</a:t>
            </a:r>
            <a:r>
              <a:rPr b="0" i="0" lang="en-US" sz="1800" u="none" cap="none" strike="noStrike">
                <a:solidFill>
                  <a:srgbClr val="000000"/>
                </a:solidFill>
                <a:latin typeface="Arial"/>
                <a:ea typeface="Arial"/>
                <a:cs typeface="Arial"/>
                <a:sym typeface="Arial"/>
              </a:rPr>
              <a:t>‏ </a:t>
            </a:r>
            <a:r>
              <a:rPr b="0" i="0" lang="en-US" sz="1600" u="none" cap="none" strike="noStrike">
                <a:solidFill>
                  <a:srgbClr val="000000"/>
                </a:solidFill>
                <a:latin typeface="Comic Sans MS"/>
                <a:ea typeface="Comic Sans MS"/>
                <a:cs typeface="Comic Sans MS"/>
                <a:sym typeface="Comic Sans MS"/>
              </a:rPr>
              <a:t>(95:2) and by the Mount Sinai,</a:t>
            </a:r>
            <a:endParaRPr/>
          </a:p>
          <a:p>
            <a:pPr indent="0" lvl="0" marL="0" marR="0" rtl="1" algn="r">
              <a:lnSpc>
                <a:spcPct val="100000"/>
              </a:lnSpc>
              <a:spcBef>
                <a:spcPts val="0"/>
              </a:spcBef>
              <a:spcAft>
                <a:spcPts val="0"/>
              </a:spcAft>
              <a:buNone/>
            </a:pPr>
            <a:r>
              <a:t/>
            </a:r>
            <a:endParaRPr b="0" i="0" sz="1600" u="none" cap="none" strike="noStrike">
              <a:solidFill>
                <a:srgbClr val="000000"/>
              </a:solidFill>
              <a:latin typeface="Comic Sans MS"/>
              <a:ea typeface="Comic Sans MS"/>
              <a:cs typeface="Comic Sans MS"/>
              <a:sym typeface="Comic Sans MS"/>
            </a:endParaRPr>
          </a:p>
          <a:p>
            <a:pPr indent="0" lvl="0" marL="0" marR="0" rtl="1" algn="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وَهٰذَا الۡبَلَدِ الۡاَمِيۡنِۙ</a:t>
            </a:r>
            <a:r>
              <a:rPr b="0" i="0" lang="en-US" sz="1800" u="none" cap="none" strike="noStrike">
                <a:solidFill>
                  <a:srgbClr val="000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a:t>
            </a:r>
            <a:r>
              <a:rPr b="0" i="0" lang="en-US" sz="1600" u="none" cap="none" strike="noStrike">
                <a:solidFill>
                  <a:srgbClr val="000000"/>
                </a:solidFill>
                <a:latin typeface="Comic Sans MS"/>
                <a:ea typeface="Comic Sans MS"/>
                <a:cs typeface="Comic Sans MS"/>
                <a:sym typeface="Comic Sans MS"/>
              </a:rPr>
              <a:t>95:3) and by this city (of Makkah), a haven of peace:</a:t>
            </a:r>
            <a:endParaRPr b="0" i="0" sz="1800" u="none" cap="none" strike="noStrike">
              <a:solidFill>
                <a:srgbClr val="000000"/>
              </a:solidFill>
              <a:latin typeface="Comic Sans MS"/>
              <a:ea typeface="Comic Sans MS"/>
              <a:cs typeface="Comic Sans MS"/>
              <a:sym typeface="Comic Sans MS"/>
            </a:endParaRPr>
          </a:p>
          <a:p>
            <a:pPr indent="0" lvl="0" marL="0" marR="0" rtl="1" algn="r">
              <a:lnSpc>
                <a:spcPct val="100000"/>
              </a:lnSpc>
              <a:spcBef>
                <a:spcPts val="0"/>
              </a:spcBef>
              <a:spcAft>
                <a:spcPts val="0"/>
              </a:spcAft>
              <a:buNone/>
            </a:pPr>
            <a:r>
              <a:t/>
            </a:r>
            <a:endParaRPr b="0" i="0" sz="1800" u="none" cap="none" strike="noStrike">
              <a:solidFill>
                <a:srgbClr val="000000"/>
              </a:solidFill>
              <a:latin typeface="Book Antiqua"/>
              <a:ea typeface="Book Antiqua"/>
              <a:cs typeface="Book Antiqua"/>
              <a:sym typeface="Book Antiqua"/>
            </a:endParaRPr>
          </a:p>
          <a:p>
            <a:pPr indent="0" lvl="0" marL="0" marR="0" rtl="0" algn="r">
              <a:lnSpc>
                <a:spcPct val="100000"/>
              </a:lnSpc>
              <a:spcBef>
                <a:spcPts val="0"/>
              </a:spcBef>
              <a:spcAft>
                <a:spcPts val="0"/>
              </a:spcAft>
              <a:buNone/>
            </a:pPr>
            <a:r>
              <a:t/>
            </a:r>
            <a:endParaRPr b="0" baseline="30000" i="0" sz="1800" u="none" cap="none" strike="noStrike">
              <a:solidFill>
                <a:srgbClr val="333333"/>
              </a:solidFill>
              <a:latin typeface="Book Antiqua"/>
              <a:ea typeface="Book Antiqua"/>
              <a:cs typeface="Book Antiqua"/>
              <a:sym typeface="Book Antiqua"/>
            </a:endParaRPr>
          </a:p>
          <a:p>
            <a:pPr indent="0" lvl="0" marL="0" marR="0" rtl="0" algn="r">
              <a:lnSpc>
                <a:spcPct val="100000"/>
              </a:lnSpc>
              <a:spcBef>
                <a:spcPts val="0"/>
              </a:spcBef>
              <a:spcAft>
                <a:spcPts val="0"/>
              </a:spcAft>
              <a:buNone/>
            </a:pPr>
            <a:r>
              <a:t/>
            </a:r>
            <a:endParaRPr b="0" i="0" sz="1400" u="none" cap="none" strike="noStrike">
              <a:solidFill>
                <a:srgbClr val="000000"/>
              </a:solidFill>
              <a:latin typeface="Book Antiqua"/>
              <a:ea typeface="Book Antiqua"/>
              <a:cs typeface="Book Antiqua"/>
              <a:sym typeface="Book Antiqua"/>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animEffect filter="fade" transition="in">
                                      <p:cBhvr>
                                        <p:cTn dur="1000"/>
                                        <p:tgtEl>
                                          <p:spTgt spid="1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animEffect filter="fade" transition="in">
                                      <p:cBhvr>
                                        <p:cTn dur="1000"/>
                                        <p:tgtEl>
                                          <p:spTgt spid="1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2" st="2"/>
                                            </p:txEl>
                                          </p:spTgt>
                                        </p:tgtEl>
                                        <p:attrNameLst>
                                          <p:attrName>style.visibility</p:attrName>
                                        </p:attrNameLst>
                                      </p:cBhvr>
                                      <p:to>
                                        <p:strVal val="visible"/>
                                      </p:to>
                                    </p:set>
                                    <p:animEffect filter="fade" transition="in">
                                      <p:cBhvr>
                                        <p:cTn dur="1000"/>
                                        <p:tgtEl>
                                          <p:spTgt spid="10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3" st="3"/>
                                            </p:txEl>
                                          </p:spTgt>
                                        </p:tgtEl>
                                        <p:attrNameLst>
                                          <p:attrName>style.visibility</p:attrName>
                                        </p:attrNameLst>
                                      </p:cBhvr>
                                      <p:to>
                                        <p:strVal val="visible"/>
                                      </p:to>
                                    </p:set>
                                    <p:animEffect filter="fade" transition="in">
                                      <p:cBhvr>
                                        <p:cTn dur="1000"/>
                                        <p:tgtEl>
                                          <p:spTgt spid="10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4" st="4"/>
                                            </p:txEl>
                                          </p:spTgt>
                                        </p:tgtEl>
                                        <p:attrNameLst>
                                          <p:attrName>style.visibility</p:attrName>
                                        </p:attrNameLst>
                                      </p:cBhvr>
                                      <p:to>
                                        <p:strVal val="visible"/>
                                      </p:to>
                                    </p:set>
                                    <p:animEffect filter="fade" transition="in">
                                      <p:cBhvr>
                                        <p:cTn dur="1000"/>
                                        <p:tgtEl>
                                          <p:spTgt spid="10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5" st="5"/>
                                            </p:txEl>
                                          </p:spTgt>
                                        </p:tgtEl>
                                        <p:attrNameLst>
                                          <p:attrName>style.visibility</p:attrName>
                                        </p:attrNameLst>
                                      </p:cBhvr>
                                      <p:to>
                                        <p:strVal val="visible"/>
                                      </p:to>
                                    </p:set>
                                    <p:animEffect filter="fade" transition="in">
                                      <p:cBhvr>
                                        <p:cTn dur="1000"/>
                                        <p:tgtEl>
                                          <p:spTgt spid="10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6" st="6"/>
                                            </p:txEl>
                                          </p:spTgt>
                                        </p:tgtEl>
                                        <p:attrNameLst>
                                          <p:attrName>style.visibility</p:attrName>
                                        </p:attrNameLst>
                                      </p:cBhvr>
                                      <p:to>
                                        <p:strVal val="visible"/>
                                      </p:to>
                                    </p:set>
                                    <p:animEffect filter="fade" transition="in">
                                      <p:cBhvr>
                                        <p:cTn dur="1000"/>
                                        <p:tgtEl>
                                          <p:spTgt spid="10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7" st="7"/>
                                            </p:txEl>
                                          </p:spTgt>
                                        </p:tgtEl>
                                        <p:attrNameLst>
                                          <p:attrName>style.visibility</p:attrName>
                                        </p:attrNameLst>
                                      </p:cBhvr>
                                      <p:to>
                                        <p:strVal val="visible"/>
                                      </p:to>
                                    </p:set>
                                    <p:animEffect filter="fade" transition="in">
                                      <p:cBhvr>
                                        <p:cTn dur="1000"/>
                                        <p:tgtEl>
                                          <p:spTgt spid="109">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3"/>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15" name="Google Shape;115;p13"/>
          <p:cNvSpPr txBox="1"/>
          <p:nvPr/>
        </p:nvSpPr>
        <p:spPr>
          <a:xfrm>
            <a:off x="0" y="453728"/>
            <a:ext cx="4708634" cy="810961"/>
          </a:xfrm>
          <a:prstGeom prst="rect">
            <a:avLst/>
          </a:prstGeom>
          <a:noFill/>
          <a:ln>
            <a:noFill/>
          </a:ln>
          <a:effectLst>
            <a:outerShdw blurRad="57150" rotWithShape="0" algn="bl" dir="1440000" dist="19050">
              <a:srgbClr val="000000">
                <a:alpha val="89803"/>
              </a:srgbClr>
            </a:outerShdw>
          </a:effectLst>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800"/>
              <a:buFont typeface="Arial"/>
              <a:buNone/>
            </a:pPr>
            <a:r>
              <a:rPr b="1" i="0" lang="en-US" sz="1800" u="none" cap="none" strike="noStrike">
                <a:solidFill>
                  <a:schemeClr val="lt1"/>
                </a:solidFill>
                <a:latin typeface="Comic Sans MS"/>
                <a:ea typeface="Comic Sans MS"/>
                <a:cs typeface="Comic Sans MS"/>
                <a:sym typeface="Comic Sans MS"/>
              </a:rPr>
              <a:t>How did the Prophet (saw) use olive oil?</a:t>
            </a:r>
            <a:endParaRPr b="1" i="0" sz="1800" u="none" cap="none" strike="noStrike">
              <a:solidFill>
                <a:schemeClr val="lt1"/>
              </a:solidFill>
              <a:latin typeface="Comic Sans MS"/>
              <a:ea typeface="Comic Sans MS"/>
              <a:cs typeface="Comic Sans MS"/>
              <a:sym typeface="Comic Sans MS"/>
            </a:endParaRPr>
          </a:p>
        </p:txBody>
      </p:sp>
      <p:sp>
        <p:nvSpPr>
          <p:cNvPr id="116" name="Google Shape;116;p13"/>
          <p:cNvSpPr txBox="1"/>
          <p:nvPr/>
        </p:nvSpPr>
        <p:spPr>
          <a:xfrm>
            <a:off x="157654" y="1781299"/>
            <a:ext cx="5328746" cy="2308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The Prophet (saw) said, ‘Eat the oil (of olives) and use it on your hair and skin, for it comes from a blessed tree’. (Tirmidhi)</a:t>
            </a:r>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The Prophet (saw) is reported to have said:</a:t>
            </a:r>
            <a:endParaRPr/>
          </a:p>
          <a:p>
            <a:pPr indent="0" lvl="0" marL="0" marR="0" rtl="0" algn="l">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“Take oil of olive and massage with it – it is a blessed tree.” (Darimi, 69:103).</a:t>
            </a:r>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pic>
        <p:nvPicPr>
          <p:cNvPr descr="Making Your Own Olive Oil : The Gardener" id="117" name="Google Shape;117;p13"/>
          <p:cNvPicPr preferRelativeResize="0"/>
          <p:nvPr/>
        </p:nvPicPr>
        <p:blipFill rotWithShape="1">
          <a:blip r:embed="rId4">
            <a:alphaModFix/>
          </a:blip>
          <a:srcRect b="0" l="0" r="0" t="0"/>
          <a:stretch/>
        </p:blipFill>
        <p:spPr>
          <a:xfrm>
            <a:off x="5854886" y="1779480"/>
            <a:ext cx="2920617" cy="231014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animEffect filter="fade" transition="in">
                                      <p:cBhvr>
                                        <p:cTn dur="1000"/>
                                        <p:tgtEl>
                                          <p:spTgt spid="1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1" st="1"/>
                                            </p:txEl>
                                          </p:spTgt>
                                        </p:tgtEl>
                                        <p:attrNameLst>
                                          <p:attrName>style.visibility</p:attrName>
                                        </p:attrNameLst>
                                      </p:cBhvr>
                                      <p:to>
                                        <p:strVal val="visible"/>
                                      </p:to>
                                    </p:set>
                                    <p:animEffect filter="fade" transition="in">
                                      <p:cBhvr>
                                        <p:cTn dur="1000"/>
                                        <p:tgtEl>
                                          <p:spTgt spid="1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2" st="2"/>
                                            </p:txEl>
                                          </p:spTgt>
                                        </p:tgtEl>
                                        <p:attrNameLst>
                                          <p:attrName>style.visibility</p:attrName>
                                        </p:attrNameLst>
                                      </p:cBhvr>
                                      <p:to>
                                        <p:strVal val="visible"/>
                                      </p:to>
                                    </p:set>
                                    <p:animEffect filter="fade" transition="in">
                                      <p:cBhvr>
                                        <p:cTn dur="1000"/>
                                        <p:tgtEl>
                                          <p:spTgt spid="1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3" st="3"/>
                                            </p:txEl>
                                          </p:spTgt>
                                        </p:tgtEl>
                                        <p:attrNameLst>
                                          <p:attrName>style.visibility</p:attrName>
                                        </p:attrNameLst>
                                      </p:cBhvr>
                                      <p:to>
                                        <p:strVal val="visible"/>
                                      </p:to>
                                    </p:set>
                                    <p:animEffect filter="fade" transition="in">
                                      <p:cBhvr>
                                        <p:cTn dur="1000"/>
                                        <p:tgtEl>
                                          <p:spTgt spid="11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4" st="4"/>
                                            </p:txEl>
                                          </p:spTgt>
                                        </p:tgtEl>
                                        <p:attrNameLst>
                                          <p:attrName>style.visibility</p:attrName>
                                        </p:attrNameLst>
                                      </p:cBhvr>
                                      <p:to>
                                        <p:strVal val="visible"/>
                                      </p:to>
                                    </p:set>
                                    <p:animEffect filter="fade" transition="in">
                                      <p:cBhvr>
                                        <p:cTn dur="1000"/>
                                        <p:tgtEl>
                                          <p:spTgt spid="116">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14"/>
          <p:cNvPicPr preferRelativeResize="0"/>
          <p:nvPr/>
        </p:nvPicPr>
        <p:blipFill rotWithShape="1">
          <a:blip r:embed="rId3">
            <a:alphaModFix/>
          </a:blip>
          <a:srcRect b="0" l="0" r="0" t="0"/>
          <a:stretch/>
        </p:blipFill>
        <p:spPr>
          <a:xfrm>
            <a:off x="0" y="0"/>
            <a:ext cx="9144000" cy="5143505"/>
          </a:xfrm>
          <a:prstGeom prst="rect">
            <a:avLst/>
          </a:prstGeom>
          <a:noFill/>
          <a:ln>
            <a:noFill/>
          </a:ln>
        </p:spPr>
      </p:pic>
      <p:pic>
        <p:nvPicPr>
          <p:cNvPr id="123" name="Google Shape;123;p14"/>
          <p:cNvPicPr preferRelativeResize="0"/>
          <p:nvPr/>
        </p:nvPicPr>
        <p:blipFill rotWithShape="1">
          <a:blip r:embed="rId4">
            <a:alphaModFix/>
          </a:blip>
          <a:srcRect b="0" l="0" r="0" t="0"/>
          <a:stretch/>
        </p:blipFill>
        <p:spPr>
          <a:xfrm>
            <a:off x="357350" y="791591"/>
            <a:ext cx="8035160" cy="4114800"/>
          </a:xfrm>
          <a:prstGeom prst="rect">
            <a:avLst/>
          </a:prstGeom>
          <a:noFill/>
          <a:ln>
            <a:noFill/>
          </a:ln>
        </p:spPr>
      </p:pic>
      <p:sp>
        <p:nvSpPr>
          <p:cNvPr id="124" name="Google Shape;124;p14"/>
          <p:cNvSpPr txBox="1"/>
          <p:nvPr/>
        </p:nvSpPr>
        <p:spPr>
          <a:xfrm>
            <a:off x="1845944" y="229452"/>
            <a:ext cx="5915025" cy="424796"/>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i="0" lang="en-US" sz="2000" u="none" cap="none" strike="noStrike">
                <a:solidFill>
                  <a:srgbClr val="000000"/>
                </a:solidFill>
                <a:latin typeface="Comic Sans MS"/>
                <a:ea typeface="Comic Sans MS"/>
                <a:cs typeface="Comic Sans MS"/>
                <a:sym typeface="Comic Sans MS"/>
              </a:rPr>
              <a:t>Palestine’s olive harvest: A timeless tradition</a:t>
            </a:r>
            <a:endParaRPr b="1" i="0" sz="2000" u="none" cap="none" strike="noStrike">
              <a:solidFill>
                <a:srgbClr val="000000"/>
              </a:solidFill>
              <a:latin typeface="Calibri"/>
              <a:ea typeface="Calibri"/>
              <a:cs typeface="Calibri"/>
              <a:sym typeface="Calibr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50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15"/>
          <p:cNvPicPr preferRelativeResize="0"/>
          <p:nvPr/>
        </p:nvPicPr>
        <p:blipFill rotWithShape="1">
          <a:blip r:embed="rId3">
            <a:alphaModFix/>
          </a:blip>
          <a:srcRect b="0" l="0" r="0" t="0"/>
          <a:stretch/>
        </p:blipFill>
        <p:spPr>
          <a:xfrm>
            <a:off x="0" y="0"/>
            <a:ext cx="9143990" cy="5143500"/>
          </a:xfrm>
          <a:prstGeom prst="rect">
            <a:avLst/>
          </a:prstGeom>
          <a:noFill/>
          <a:ln>
            <a:noFill/>
          </a:ln>
        </p:spPr>
      </p:pic>
      <p:pic>
        <p:nvPicPr>
          <p:cNvPr id="130" name="Google Shape;130;p15"/>
          <p:cNvPicPr preferRelativeResize="0"/>
          <p:nvPr/>
        </p:nvPicPr>
        <p:blipFill rotWithShape="1">
          <a:blip r:embed="rId4">
            <a:alphaModFix/>
          </a:blip>
          <a:srcRect b="0" l="0" r="0" t="0"/>
          <a:stretch/>
        </p:blipFill>
        <p:spPr>
          <a:xfrm>
            <a:off x="5621932" y="1174305"/>
            <a:ext cx="3384886" cy="3494400"/>
          </a:xfrm>
          <a:prstGeom prst="roundRect">
            <a:avLst>
              <a:gd fmla="val 16667" name="adj"/>
            </a:avLst>
          </a:prstGeom>
          <a:noFill/>
          <a:ln>
            <a:noFill/>
          </a:ln>
        </p:spPr>
      </p:pic>
      <p:sp>
        <p:nvSpPr>
          <p:cNvPr id="131" name="Google Shape;131;p15"/>
          <p:cNvSpPr txBox="1"/>
          <p:nvPr/>
        </p:nvSpPr>
        <p:spPr>
          <a:xfrm>
            <a:off x="10510" y="436239"/>
            <a:ext cx="4340772" cy="1200298"/>
          </a:xfrm>
          <a:prstGeom prst="rect">
            <a:avLst/>
          </a:prstGeom>
          <a:noFill/>
          <a:ln>
            <a:noFill/>
          </a:ln>
          <a:effectLst>
            <a:outerShdw blurRad="57150" rotWithShape="0" algn="bl" dir="1440000" dist="19050">
              <a:srgbClr val="000000">
                <a:alpha val="89803"/>
              </a:srgbClr>
            </a:outerShdw>
          </a:effectLst>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2000"/>
              <a:buFont typeface="Arial"/>
              <a:buNone/>
            </a:pPr>
            <a:r>
              <a:rPr b="1" i="0" lang="en-US" sz="2000" u="none" cap="none" strike="noStrike">
                <a:solidFill>
                  <a:schemeClr val="lt1"/>
                </a:solidFill>
                <a:latin typeface="Comic Sans MS"/>
                <a:ea typeface="Comic Sans MS"/>
                <a:cs typeface="Comic Sans MS"/>
                <a:sym typeface="Comic Sans MS"/>
              </a:rPr>
              <a:t>What were some things you learnt from the video?</a:t>
            </a:r>
            <a:endParaRPr/>
          </a:p>
        </p:txBody>
      </p:sp>
      <p:sp>
        <p:nvSpPr>
          <p:cNvPr id="132" name="Google Shape;132;p15"/>
          <p:cNvSpPr txBox="1"/>
          <p:nvPr/>
        </p:nvSpPr>
        <p:spPr>
          <a:xfrm>
            <a:off x="304255" y="2072776"/>
            <a:ext cx="4614041" cy="230832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The importance of olives to Palestinian culture, heritage, and tradition.</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Olives as a symbol of resistance and connection.</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Obstacles faced because of Israeli occupation and settler violence.</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omic Sans MS"/>
                <a:ea typeface="Comic Sans MS"/>
                <a:cs typeface="Comic Sans MS"/>
                <a:sym typeface="Comic Sans MS"/>
              </a:rPr>
              <a:t>The resulting devastation to the Palestinian economy.</a:t>
            </a:r>
            <a:endParaRPr b="0" i="0" sz="1800" u="none" cap="none" strike="noStrike">
              <a:solidFill>
                <a:srgbClr val="000000"/>
              </a:solidFill>
              <a:latin typeface="Comic Sans MS"/>
              <a:ea typeface="Comic Sans MS"/>
              <a:cs typeface="Comic Sans MS"/>
              <a:sym typeface="Comic Sans MS"/>
            </a:endParaRPr>
          </a:p>
        </p:txBody>
      </p:sp>
      <p:pic>
        <p:nvPicPr>
          <p:cNvPr descr="Bringing in the olive harvest. Photo: Zaytoun." id="133" name="Google Shape;133;p15"/>
          <p:cNvPicPr preferRelativeResize="0"/>
          <p:nvPr/>
        </p:nvPicPr>
        <p:blipFill rotWithShape="1">
          <a:blip r:embed="rId5">
            <a:alphaModFix/>
          </a:blip>
          <a:srcRect b="0" l="0" r="0" t="0"/>
          <a:stretch/>
        </p:blipFill>
        <p:spPr>
          <a:xfrm>
            <a:off x="5870243" y="1350787"/>
            <a:ext cx="2969502" cy="3030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2">
                                            <p:txEl>
                                              <p:pRg end="0" st="0"/>
                                            </p:txEl>
                                          </p:spTgt>
                                        </p:tgtEl>
                                        <p:attrNameLst>
                                          <p:attrName>style.visibility</p:attrName>
                                        </p:attrNameLst>
                                      </p:cBhvr>
                                      <p:to>
                                        <p:strVal val="visible"/>
                                      </p:to>
                                    </p:set>
                                    <p:anim calcmode="lin" valueType="num">
                                      <p:cBhvr additive="base">
                                        <p:cTn dur="500"/>
                                        <p:tgtEl>
                                          <p:spTgt spid="13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2">
                                            <p:txEl>
                                              <p:pRg end="1" st="1"/>
                                            </p:txEl>
                                          </p:spTgt>
                                        </p:tgtEl>
                                        <p:attrNameLst>
                                          <p:attrName>style.visibility</p:attrName>
                                        </p:attrNameLst>
                                      </p:cBhvr>
                                      <p:to>
                                        <p:strVal val="visible"/>
                                      </p:to>
                                    </p:set>
                                    <p:anim calcmode="lin" valueType="num">
                                      <p:cBhvr additive="base">
                                        <p:cTn dur="500"/>
                                        <p:tgtEl>
                                          <p:spTgt spid="13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2">
                                            <p:txEl>
                                              <p:pRg end="2" st="2"/>
                                            </p:txEl>
                                          </p:spTgt>
                                        </p:tgtEl>
                                        <p:attrNameLst>
                                          <p:attrName>style.visibility</p:attrName>
                                        </p:attrNameLst>
                                      </p:cBhvr>
                                      <p:to>
                                        <p:strVal val="visible"/>
                                      </p:to>
                                    </p:set>
                                    <p:anim calcmode="lin" valueType="num">
                                      <p:cBhvr additive="base">
                                        <p:cTn dur="500"/>
                                        <p:tgtEl>
                                          <p:spTgt spid="13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2">
                                            <p:txEl>
                                              <p:pRg end="3" st="3"/>
                                            </p:txEl>
                                          </p:spTgt>
                                        </p:tgtEl>
                                        <p:attrNameLst>
                                          <p:attrName>style.visibility</p:attrName>
                                        </p:attrNameLst>
                                      </p:cBhvr>
                                      <p:to>
                                        <p:strVal val="visible"/>
                                      </p:to>
                                    </p:set>
                                    <p:anim calcmode="lin" valueType="num">
                                      <p:cBhvr additive="base">
                                        <p:cTn dur="500"/>
                                        <p:tgtEl>
                                          <p:spTgt spid="132">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16"/>
          <p:cNvPicPr preferRelativeResize="0"/>
          <p:nvPr/>
        </p:nvPicPr>
        <p:blipFill rotWithShape="1">
          <a:blip r:embed="rId3">
            <a:alphaModFix/>
          </a:blip>
          <a:srcRect b="0" l="0" r="0" t="0"/>
          <a:stretch/>
        </p:blipFill>
        <p:spPr>
          <a:xfrm>
            <a:off x="0" y="0"/>
            <a:ext cx="9144000" cy="5143505"/>
          </a:xfrm>
          <a:prstGeom prst="rect">
            <a:avLst/>
          </a:prstGeom>
          <a:noFill/>
          <a:ln>
            <a:noFill/>
          </a:ln>
        </p:spPr>
      </p:pic>
      <p:pic>
        <p:nvPicPr>
          <p:cNvPr descr="Legacy of South African Bantustans hangs over Trump deal - +972 Magazine" id="139" name="Google Shape;139;p16"/>
          <p:cNvPicPr preferRelativeResize="0"/>
          <p:nvPr/>
        </p:nvPicPr>
        <p:blipFill rotWithShape="1">
          <a:blip r:embed="rId4">
            <a:alphaModFix/>
          </a:blip>
          <a:srcRect b="0" l="0" r="0" t="0"/>
          <a:stretch/>
        </p:blipFill>
        <p:spPr>
          <a:xfrm>
            <a:off x="4353910" y="2639623"/>
            <a:ext cx="3697014" cy="2311620"/>
          </a:xfrm>
          <a:prstGeom prst="rect">
            <a:avLst/>
          </a:prstGeom>
          <a:noFill/>
          <a:ln>
            <a:noFill/>
          </a:ln>
        </p:spPr>
      </p:pic>
      <p:pic>
        <p:nvPicPr>
          <p:cNvPr descr="Palestinian Olive Trees Under Attack – Commodities, Conflict, and  Cooperation" id="140" name="Google Shape;140;p16"/>
          <p:cNvPicPr preferRelativeResize="0"/>
          <p:nvPr/>
        </p:nvPicPr>
        <p:blipFill rotWithShape="1">
          <a:blip r:embed="rId5">
            <a:alphaModFix/>
          </a:blip>
          <a:srcRect b="0" l="0" r="0" t="0"/>
          <a:stretch/>
        </p:blipFill>
        <p:spPr>
          <a:xfrm>
            <a:off x="4353910" y="112328"/>
            <a:ext cx="3697014" cy="2335035"/>
          </a:xfrm>
          <a:prstGeom prst="rect">
            <a:avLst/>
          </a:prstGeom>
          <a:noFill/>
          <a:ln>
            <a:noFill/>
          </a:ln>
        </p:spPr>
      </p:pic>
      <p:pic>
        <p:nvPicPr>
          <p:cNvPr descr="Israelis have Destroyed 1 mn Palestinian Olive Trees; this Month, they're  at it Again" id="141" name="Google Shape;141;p16"/>
          <p:cNvPicPr preferRelativeResize="0"/>
          <p:nvPr/>
        </p:nvPicPr>
        <p:blipFill rotWithShape="1">
          <a:blip r:embed="rId6">
            <a:alphaModFix/>
          </a:blip>
          <a:srcRect b="0" l="0" r="0" t="0"/>
          <a:stretch/>
        </p:blipFill>
        <p:spPr>
          <a:xfrm>
            <a:off x="328448" y="112329"/>
            <a:ext cx="3697014" cy="2335035"/>
          </a:xfrm>
          <a:prstGeom prst="rect">
            <a:avLst/>
          </a:prstGeom>
          <a:noFill/>
          <a:ln>
            <a:noFill/>
          </a:ln>
        </p:spPr>
      </p:pic>
      <p:pic>
        <p:nvPicPr>
          <p:cNvPr descr="Settlers Attack Palestinians Vehicles in Occupied West Bank" id="142" name="Google Shape;142;p16"/>
          <p:cNvPicPr preferRelativeResize="0"/>
          <p:nvPr/>
        </p:nvPicPr>
        <p:blipFill rotWithShape="1">
          <a:blip r:embed="rId7">
            <a:alphaModFix/>
          </a:blip>
          <a:srcRect b="0" l="0" r="0" t="0"/>
          <a:stretch/>
        </p:blipFill>
        <p:spPr>
          <a:xfrm>
            <a:off x="244365" y="2639624"/>
            <a:ext cx="3781097" cy="2311619"/>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2"/>
                                        </p:tgtEl>
                                        <p:attrNameLst>
                                          <p:attrName>style.visibility</p:attrName>
                                        </p:attrNameLst>
                                      </p:cBhvr>
                                      <p:to>
                                        <p:strVal val="visible"/>
                                      </p:to>
                                    </p:set>
                                    <p:anim calcmode="lin" valueType="num">
                                      <p:cBhvr additive="base">
                                        <p:cTn dur="500"/>
                                        <p:tgtEl>
                                          <p:spTgt spid="14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17"/>
          <p:cNvPicPr preferRelativeResize="0"/>
          <p:nvPr/>
        </p:nvPicPr>
        <p:blipFill rotWithShape="1">
          <a:blip r:embed="rId3">
            <a:alphaModFix/>
          </a:blip>
          <a:srcRect b="0" l="0" r="0" t="0"/>
          <a:stretch/>
        </p:blipFill>
        <p:spPr>
          <a:xfrm>
            <a:off x="0" y="0"/>
            <a:ext cx="9144000" cy="5143505"/>
          </a:xfrm>
          <a:prstGeom prst="rect">
            <a:avLst/>
          </a:prstGeom>
          <a:noFill/>
          <a:ln>
            <a:noFill/>
          </a:ln>
        </p:spPr>
      </p:pic>
      <p:pic>
        <p:nvPicPr>
          <p:cNvPr descr="Palestinian farmer stands beside an agricultural gate in the separation fence in Falamya village (Gate number 914), West Bank, May 18, 2015. Ahmad al-Bazz / Activestills.org" id="148" name="Google Shape;148;p17"/>
          <p:cNvPicPr preferRelativeResize="0"/>
          <p:nvPr/>
        </p:nvPicPr>
        <p:blipFill rotWithShape="1">
          <a:blip r:embed="rId4">
            <a:alphaModFix/>
          </a:blip>
          <a:srcRect b="0" l="0" r="0" t="0"/>
          <a:stretch/>
        </p:blipFill>
        <p:spPr>
          <a:xfrm>
            <a:off x="128432" y="80619"/>
            <a:ext cx="3894928" cy="2343985"/>
          </a:xfrm>
          <a:prstGeom prst="rect">
            <a:avLst/>
          </a:prstGeom>
          <a:noFill/>
          <a:ln>
            <a:noFill/>
          </a:ln>
        </p:spPr>
      </p:pic>
      <p:pic>
        <p:nvPicPr>
          <p:cNvPr descr="Palestinian farmers are seen beside the agricultural gate of the separation fence in Falamya village (gate 914), West Bank, May 18, 2015. Ahmad al-Bazz / Activestills.org" id="149" name="Google Shape;149;p17"/>
          <p:cNvPicPr preferRelativeResize="0"/>
          <p:nvPr/>
        </p:nvPicPr>
        <p:blipFill rotWithShape="1">
          <a:blip r:embed="rId5">
            <a:alphaModFix/>
          </a:blip>
          <a:srcRect b="0" l="0" r="0" t="0"/>
          <a:stretch/>
        </p:blipFill>
        <p:spPr>
          <a:xfrm>
            <a:off x="4572000" y="50826"/>
            <a:ext cx="4313051" cy="2343985"/>
          </a:xfrm>
          <a:prstGeom prst="rect">
            <a:avLst/>
          </a:prstGeom>
          <a:noFill/>
          <a:ln>
            <a:noFill/>
          </a:ln>
        </p:spPr>
      </p:pic>
      <p:pic>
        <p:nvPicPr>
          <p:cNvPr descr="A Palestinian farmer argues with an Israeli soldier on the western side of the separation fence in Falamya village, West Bank, May 18, 2015. Ahmad al-Bazz / Activestills.org" id="150" name="Google Shape;150;p17"/>
          <p:cNvPicPr preferRelativeResize="0"/>
          <p:nvPr/>
        </p:nvPicPr>
        <p:blipFill rotWithShape="1">
          <a:blip r:embed="rId6">
            <a:alphaModFix/>
          </a:blip>
          <a:srcRect b="0" l="0" r="0" t="0"/>
          <a:stretch/>
        </p:blipFill>
        <p:spPr>
          <a:xfrm>
            <a:off x="216699" y="2636393"/>
            <a:ext cx="3806661" cy="2265530"/>
          </a:xfrm>
          <a:prstGeom prst="rect">
            <a:avLst/>
          </a:prstGeom>
          <a:noFill/>
          <a:ln>
            <a:noFill/>
          </a:ln>
        </p:spPr>
      </p:pic>
      <p:pic>
        <p:nvPicPr>
          <p:cNvPr descr="Palestinian farmer drive his tractor on the western side of the separation fence in Falamya village, West Bank, May 18, 2015. Ahmad al-Bazz / Activestills.org" id="151" name="Google Shape;151;p17"/>
          <p:cNvPicPr preferRelativeResize="0"/>
          <p:nvPr/>
        </p:nvPicPr>
        <p:blipFill rotWithShape="1">
          <a:blip r:embed="rId7">
            <a:alphaModFix/>
          </a:blip>
          <a:srcRect b="0" l="0" r="0" t="0"/>
          <a:stretch/>
        </p:blipFill>
        <p:spPr>
          <a:xfrm>
            <a:off x="4571999" y="2636393"/>
            <a:ext cx="4313051" cy="226553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18"/>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57" name="Google Shape;157;p18"/>
          <p:cNvSpPr txBox="1"/>
          <p:nvPr/>
        </p:nvSpPr>
        <p:spPr>
          <a:xfrm>
            <a:off x="210743" y="467472"/>
            <a:ext cx="3765264" cy="987932"/>
          </a:xfrm>
          <a:prstGeom prst="rect">
            <a:avLst/>
          </a:prstGeom>
          <a:noFill/>
          <a:ln>
            <a:noFill/>
          </a:ln>
          <a:effectLst>
            <a:outerShdw blurRad="57150" rotWithShape="0" algn="bl" dir="1440000" dist="19050">
              <a:srgbClr val="000000">
                <a:alpha val="89803"/>
              </a:srgbClr>
            </a:outerShdw>
          </a:effectLst>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2800"/>
              <a:buFont typeface="Arial"/>
              <a:buNone/>
            </a:pPr>
            <a:r>
              <a:rPr b="1" i="0" lang="en-US" sz="2800" u="none" cap="none" strike="noStrike">
                <a:solidFill>
                  <a:schemeClr val="lt1"/>
                </a:solidFill>
                <a:latin typeface="Comic Sans MS"/>
                <a:ea typeface="Comic Sans MS"/>
                <a:cs typeface="Comic Sans MS"/>
                <a:sym typeface="Comic Sans MS"/>
              </a:rPr>
              <a:t>WHAT IS SUMUD?</a:t>
            </a:r>
            <a:endParaRPr b="1" i="0" sz="2800" u="none" cap="none" strike="noStrike">
              <a:solidFill>
                <a:schemeClr val="lt1"/>
              </a:solidFill>
              <a:latin typeface="Comic Sans MS"/>
              <a:ea typeface="Comic Sans MS"/>
              <a:cs typeface="Comic Sans MS"/>
              <a:sym typeface="Comic Sans MS"/>
            </a:endParaRPr>
          </a:p>
        </p:txBody>
      </p:sp>
      <p:sp>
        <p:nvSpPr>
          <p:cNvPr id="158" name="Google Shape;158;p18"/>
          <p:cNvSpPr txBox="1"/>
          <p:nvPr/>
        </p:nvSpPr>
        <p:spPr>
          <a:xfrm>
            <a:off x="374957" y="1933771"/>
            <a:ext cx="81153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Sumud (صمود  ṣumūd) means “steadfastness” and refers generally to the resistance of Palestinians to the takeover and settlement of Palestinian land by the Israeli </a:t>
            </a:r>
            <a:r>
              <a:rPr lang="en-US" sz="1800">
                <a:latin typeface="Comic Sans MS"/>
                <a:ea typeface="Comic Sans MS"/>
                <a:cs typeface="Comic Sans MS"/>
                <a:sym typeface="Comic Sans MS"/>
              </a:rPr>
              <a:t>occupation</a:t>
            </a:r>
            <a:r>
              <a:rPr b="0" i="0" lang="en-US" sz="1800" u="none" cap="none" strike="noStrike">
                <a:solidFill>
                  <a:srgbClr val="000000"/>
                </a:solidFill>
                <a:latin typeface="Comic Sans MS"/>
                <a:ea typeface="Comic Sans MS"/>
                <a:cs typeface="Comic Sans MS"/>
                <a:sym typeface="Comic Sans MS"/>
              </a:rPr>
              <a:t>. </a:t>
            </a:r>
            <a:endParaRPr/>
          </a:p>
          <a:p>
            <a:pPr indent="0" lvl="0" marL="0" marR="0" rtl="0" algn="just">
              <a:lnSpc>
                <a:spcPct val="100000"/>
              </a:lnSpc>
              <a:spcBef>
                <a:spcPts val="0"/>
              </a:spcBef>
              <a:spcAft>
                <a:spcPts val="0"/>
              </a:spcAft>
              <a:buNone/>
            </a:pPr>
            <a:r>
              <a:t/>
            </a:r>
            <a:endParaRPr b="0" i="0" sz="1800" u="none" cap="none" strike="noStrike">
              <a:solidFill>
                <a:srgbClr val="000000"/>
              </a:solidFill>
              <a:latin typeface="Comic Sans MS"/>
              <a:ea typeface="Comic Sans MS"/>
              <a:cs typeface="Comic Sans MS"/>
              <a:sym typeface="Comic Sans MS"/>
            </a:endParaRPr>
          </a:p>
          <a:p>
            <a:pPr indent="0" lvl="0" marL="0" marR="0" rtl="0" algn="just">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The olive tree is a symbol of Sumud, of the Palestinians holding onto the land like a deeply rooted olive tree and preserving their identity.</a:t>
            </a:r>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 calcmode="lin" valueType="num">
                                      <p:cBhvr additive="base">
                                        <p:cTn dur="500"/>
                                        <p:tgtEl>
                                          <p:spTgt spid="158">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anim calcmode="lin" valueType="num">
                                      <p:cBhvr additive="base">
                                        <p:cTn dur="500"/>
                                        <p:tgtEl>
                                          <p:spTgt spid="158">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anim calcmode="lin" valueType="num">
                                      <p:cBhvr additive="base">
                                        <p:cTn dur="500"/>
                                        <p:tgtEl>
                                          <p:spTgt spid="158">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19"/>
          <p:cNvPicPr preferRelativeResize="0"/>
          <p:nvPr/>
        </p:nvPicPr>
        <p:blipFill rotWithShape="1">
          <a:blip r:embed="rId3">
            <a:alphaModFix/>
          </a:blip>
          <a:srcRect b="0" l="0" r="0" t="0"/>
          <a:stretch/>
        </p:blipFill>
        <p:spPr>
          <a:xfrm>
            <a:off x="0" y="-69923"/>
            <a:ext cx="9144000" cy="5143505"/>
          </a:xfrm>
          <a:prstGeom prst="rect">
            <a:avLst/>
          </a:prstGeom>
          <a:noFill/>
          <a:ln>
            <a:noFill/>
          </a:ln>
        </p:spPr>
      </p:pic>
      <p:pic>
        <p:nvPicPr>
          <p:cNvPr descr="palestinian-woman-2" id="164" name="Google Shape;164;p19"/>
          <p:cNvPicPr preferRelativeResize="0"/>
          <p:nvPr/>
        </p:nvPicPr>
        <p:blipFill rotWithShape="1">
          <a:blip r:embed="rId4">
            <a:alphaModFix/>
          </a:blip>
          <a:srcRect b="0" l="0" r="0" t="0"/>
          <a:stretch/>
        </p:blipFill>
        <p:spPr>
          <a:xfrm>
            <a:off x="2221590" y="654693"/>
            <a:ext cx="4700819" cy="2992396"/>
          </a:xfrm>
          <a:prstGeom prst="rect">
            <a:avLst/>
          </a:prstGeom>
          <a:noFill/>
          <a:ln>
            <a:noFill/>
          </a:ln>
        </p:spPr>
      </p:pic>
      <p:sp>
        <p:nvSpPr>
          <p:cNvPr id="165" name="Google Shape;165;p19"/>
          <p:cNvSpPr txBox="1"/>
          <p:nvPr/>
        </p:nvSpPr>
        <p:spPr>
          <a:xfrm>
            <a:off x="903890" y="3899339"/>
            <a:ext cx="7017100"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rgbClr val="000000"/>
                </a:solidFill>
                <a:latin typeface="Comic Sans MS"/>
                <a:ea typeface="Comic Sans MS"/>
                <a:cs typeface="Comic Sans MS"/>
                <a:sym typeface="Comic Sans MS"/>
              </a:rPr>
              <a:t>Who is this woman and what is she doing?</a:t>
            </a:r>
            <a:endParaRPr b="0" i="0" sz="2000" u="none" cap="none" strike="noStrike">
              <a:solidFill>
                <a:srgbClr val="000000"/>
              </a:solidFill>
              <a:latin typeface="Comic Sans MS"/>
              <a:ea typeface="Comic Sans MS"/>
              <a:cs typeface="Comic Sans MS"/>
              <a:sym typeface="Comic Sans MS"/>
            </a:endParaRP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0"/>
          <p:cNvPicPr preferRelativeResize="0"/>
          <p:nvPr/>
        </p:nvPicPr>
        <p:blipFill rotWithShape="1">
          <a:blip r:embed="rId3">
            <a:alphaModFix/>
          </a:blip>
          <a:srcRect b="0" l="0" r="0" t="0"/>
          <a:stretch/>
        </p:blipFill>
        <p:spPr>
          <a:xfrm>
            <a:off x="0" y="-69923"/>
            <a:ext cx="9144000" cy="5143505"/>
          </a:xfrm>
          <a:prstGeom prst="rect">
            <a:avLst/>
          </a:prstGeom>
          <a:noFill/>
          <a:ln>
            <a:noFill/>
          </a:ln>
        </p:spPr>
      </p:pic>
      <p:pic>
        <p:nvPicPr>
          <p:cNvPr descr="palestinian-woman-2" id="171" name="Google Shape;171;p20"/>
          <p:cNvPicPr preferRelativeResize="0"/>
          <p:nvPr/>
        </p:nvPicPr>
        <p:blipFill rotWithShape="1">
          <a:blip r:embed="rId4">
            <a:alphaModFix/>
          </a:blip>
          <a:srcRect b="0" l="0" r="0" t="0"/>
          <a:stretch/>
        </p:blipFill>
        <p:spPr>
          <a:xfrm>
            <a:off x="2549153" y="241505"/>
            <a:ext cx="3779816" cy="2330245"/>
          </a:xfrm>
          <a:prstGeom prst="rect">
            <a:avLst/>
          </a:prstGeom>
          <a:noFill/>
          <a:ln>
            <a:noFill/>
          </a:ln>
        </p:spPr>
      </p:pic>
      <p:sp>
        <p:nvSpPr>
          <p:cNvPr id="172" name="Google Shape;172;p20"/>
          <p:cNvSpPr txBox="1"/>
          <p:nvPr/>
        </p:nvSpPr>
        <p:spPr>
          <a:xfrm>
            <a:off x="320040" y="2823210"/>
            <a:ext cx="8401049" cy="175432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This is an iconic picture that has become a primary symbol and sign of Sumud. </a:t>
            </a:r>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0"/>
              </a:spcBef>
              <a:spcAft>
                <a:spcPts val="0"/>
              </a:spcAft>
              <a:buNone/>
            </a:pPr>
            <a:r>
              <a:rPr b="0" i="0" lang="en-US" sz="1800" u="none" cap="none" strike="noStrike">
                <a:solidFill>
                  <a:srgbClr val="000000"/>
                </a:solidFill>
                <a:latin typeface="Comic Sans MS"/>
                <a:ea typeface="Comic Sans MS"/>
                <a:cs typeface="Comic Sans MS"/>
                <a:sym typeface="Comic Sans MS"/>
              </a:rPr>
              <a:t>It shows an elderly Palestinian woman in the village of Salem (in the occupied West Bank) who cries as she hugs an olive tree after settlers cut down the olive trees near Nablus in 2005. </a:t>
            </a:r>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1"/>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78" name="Google Shape;178;p21"/>
          <p:cNvSpPr txBox="1"/>
          <p:nvPr/>
        </p:nvSpPr>
        <p:spPr>
          <a:xfrm>
            <a:off x="210743" y="467472"/>
            <a:ext cx="4518912" cy="917144"/>
          </a:xfrm>
          <a:prstGeom prst="rect">
            <a:avLst/>
          </a:prstGeom>
          <a:noFill/>
          <a:ln>
            <a:noFill/>
          </a:ln>
          <a:effectLst>
            <a:outerShdw blurRad="57150" rotWithShape="0" algn="bl" dir="1440000" dist="19050">
              <a:srgbClr val="000000">
                <a:alpha val="89803"/>
              </a:srgbClr>
            </a:outerShdw>
          </a:effectLst>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400"/>
              <a:buFont typeface="Arial"/>
              <a:buNone/>
            </a:pPr>
            <a:r>
              <a:rPr b="1" i="0" lang="en-US" sz="2400" u="none" cap="none" strike="noStrike">
                <a:solidFill>
                  <a:schemeClr val="lt1"/>
                </a:solidFill>
                <a:latin typeface="Comic Sans MS"/>
                <a:ea typeface="Comic Sans MS"/>
                <a:cs typeface="Comic Sans MS"/>
                <a:sym typeface="Comic Sans MS"/>
              </a:rPr>
              <a:t>DESCRIPTION OF SUMUD</a:t>
            </a:r>
            <a:endParaRPr b="1" i="0" sz="2400" u="none" cap="none" strike="noStrike">
              <a:solidFill>
                <a:schemeClr val="lt1"/>
              </a:solidFill>
              <a:latin typeface="Comic Sans MS"/>
              <a:ea typeface="Comic Sans MS"/>
              <a:cs typeface="Comic Sans MS"/>
              <a:sym typeface="Comic Sans MS"/>
            </a:endParaRPr>
          </a:p>
        </p:txBody>
      </p:sp>
      <p:sp>
        <p:nvSpPr>
          <p:cNvPr id="179" name="Google Shape;179;p21"/>
          <p:cNvSpPr txBox="1"/>
          <p:nvPr/>
        </p:nvSpPr>
        <p:spPr>
          <a:xfrm>
            <a:off x="315311" y="1545020"/>
            <a:ext cx="5276194" cy="338554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800"/>
              <a:buFont typeface="Noto Sans Symbols"/>
              <a:buChar char="⮚"/>
            </a:pPr>
            <a:r>
              <a:rPr b="0" i="0" lang="en-US" sz="1800" u="none" cap="none" strike="noStrike">
                <a:solidFill>
                  <a:srgbClr val="000000"/>
                </a:solidFill>
                <a:latin typeface="Comic Sans MS"/>
                <a:ea typeface="Comic Sans MS"/>
                <a:cs typeface="Comic Sans MS"/>
                <a:sym typeface="Comic Sans MS"/>
              </a:rPr>
              <a:t>When the occupation uproots our olive trees, we plant many others; </a:t>
            </a:r>
            <a:endParaRPr/>
          </a:p>
          <a:p>
            <a:pPr indent="-171450" lvl="0" marL="285750" marR="0" rtl="0" algn="l">
              <a:lnSpc>
                <a:spcPct val="100000"/>
              </a:lnSpc>
              <a:spcBef>
                <a:spcPts val="0"/>
              </a:spcBef>
              <a:spcAft>
                <a:spcPts val="0"/>
              </a:spcAft>
              <a:buClr>
                <a:srgbClr val="000000"/>
              </a:buClr>
              <a:buSzPts val="1800"/>
              <a:buFont typeface="Noto Sans Symbols"/>
              <a:buNone/>
            </a:pPr>
            <a:r>
              <a:t/>
            </a:r>
            <a:endParaRPr b="0" i="0" sz="18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rgbClr val="000000"/>
              </a:buClr>
              <a:buSzPts val="1800"/>
              <a:buFont typeface="Noto Sans Symbols"/>
              <a:buChar char="⮚"/>
            </a:pPr>
            <a:r>
              <a:rPr b="0" i="0" lang="en-US" sz="1800" u="none" cap="none" strike="noStrike">
                <a:solidFill>
                  <a:srgbClr val="000000"/>
                </a:solidFill>
                <a:latin typeface="Comic Sans MS"/>
                <a:ea typeface="Comic Sans MS"/>
                <a:cs typeface="Comic Sans MS"/>
                <a:sym typeface="Comic Sans MS"/>
              </a:rPr>
              <a:t>when they demolish our homes, we reconstruct new ones; </a:t>
            </a:r>
            <a:endParaRPr/>
          </a:p>
          <a:p>
            <a:pPr indent="-171450" lvl="0" marL="285750" marR="0" rtl="0" algn="l">
              <a:lnSpc>
                <a:spcPct val="100000"/>
              </a:lnSpc>
              <a:spcBef>
                <a:spcPts val="0"/>
              </a:spcBef>
              <a:spcAft>
                <a:spcPts val="0"/>
              </a:spcAft>
              <a:buClr>
                <a:srgbClr val="000000"/>
              </a:buClr>
              <a:buSzPts val="1800"/>
              <a:buFont typeface="Noto Sans Symbols"/>
              <a:buNone/>
            </a:pPr>
            <a:r>
              <a:t/>
            </a:r>
            <a:endParaRPr b="0" i="0" sz="18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rgbClr val="000000"/>
              </a:buClr>
              <a:buSzPts val="1800"/>
              <a:buFont typeface="Noto Sans Symbols"/>
              <a:buChar char="⮚"/>
            </a:pPr>
            <a:r>
              <a:rPr b="0" i="0" lang="en-US" sz="1800" u="none" cap="none" strike="noStrike">
                <a:solidFill>
                  <a:srgbClr val="000000"/>
                </a:solidFill>
                <a:latin typeface="Comic Sans MS"/>
                <a:ea typeface="Comic Sans MS"/>
                <a:cs typeface="Comic Sans MS"/>
                <a:sym typeface="Comic Sans MS"/>
              </a:rPr>
              <a:t>when they close our schools, we create makeshift schools; </a:t>
            </a:r>
            <a:endParaRPr/>
          </a:p>
          <a:p>
            <a:pPr indent="-171450" lvl="0" marL="285750" marR="0" rtl="0" algn="l">
              <a:lnSpc>
                <a:spcPct val="100000"/>
              </a:lnSpc>
              <a:spcBef>
                <a:spcPts val="0"/>
              </a:spcBef>
              <a:spcAft>
                <a:spcPts val="0"/>
              </a:spcAft>
              <a:buClr>
                <a:srgbClr val="000000"/>
              </a:buClr>
              <a:buSzPts val="1800"/>
              <a:buFont typeface="Noto Sans Symbols"/>
              <a:buNone/>
            </a:pPr>
            <a:r>
              <a:t/>
            </a:r>
            <a:endParaRPr b="0" i="0" sz="18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rgbClr val="000000"/>
              </a:buClr>
              <a:buSzPts val="1800"/>
              <a:buFont typeface="Noto Sans Symbols"/>
              <a:buChar char="⮚"/>
            </a:pPr>
            <a:r>
              <a:rPr b="0" i="0" lang="en-US" sz="1800" u="none" cap="none" strike="noStrike">
                <a:solidFill>
                  <a:srgbClr val="000000"/>
                </a:solidFill>
                <a:latin typeface="Comic Sans MS"/>
                <a:ea typeface="Comic Sans MS"/>
                <a:cs typeface="Comic Sans MS"/>
                <a:sym typeface="Comic Sans MS"/>
              </a:rPr>
              <a:t>when they obscure our history, we engage in witnessing, remembering, and documenting. </a:t>
            </a: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Calibri"/>
              <a:ea typeface="Calibri"/>
              <a:cs typeface="Calibri"/>
              <a:sym typeface="Calibri"/>
            </a:endParaRPr>
          </a:p>
        </p:txBody>
      </p:sp>
      <p:pic>
        <p:nvPicPr>
          <p:cNvPr id="180" name="Google Shape;180;p21"/>
          <p:cNvPicPr preferRelativeResize="0"/>
          <p:nvPr/>
        </p:nvPicPr>
        <p:blipFill rotWithShape="1">
          <a:blip r:embed="rId4">
            <a:alphaModFix/>
          </a:blip>
          <a:srcRect b="0" l="0" r="0" t="0"/>
          <a:stretch/>
        </p:blipFill>
        <p:spPr>
          <a:xfrm>
            <a:off x="5718520" y="3068514"/>
            <a:ext cx="3036598" cy="1776756"/>
          </a:xfrm>
          <a:prstGeom prst="rect">
            <a:avLst/>
          </a:prstGeom>
          <a:noFill/>
          <a:ln>
            <a:noFill/>
          </a:ln>
        </p:spPr>
      </p:pic>
      <p:pic>
        <p:nvPicPr>
          <p:cNvPr descr="Israeli bulldozers uproot olive trees west of Salfit" id="181" name="Google Shape;181;p21"/>
          <p:cNvPicPr preferRelativeResize="0"/>
          <p:nvPr/>
        </p:nvPicPr>
        <p:blipFill rotWithShape="1">
          <a:blip r:embed="rId5">
            <a:alphaModFix/>
          </a:blip>
          <a:srcRect b="0" l="0" r="0" t="0"/>
          <a:stretch/>
        </p:blipFill>
        <p:spPr>
          <a:xfrm>
            <a:off x="5718518" y="1093736"/>
            <a:ext cx="3036597" cy="1879447"/>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0" st="0"/>
                                            </p:txEl>
                                          </p:spTgt>
                                        </p:tgtEl>
                                        <p:attrNameLst>
                                          <p:attrName>style.visibility</p:attrName>
                                        </p:attrNameLst>
                                      </p:cBhvr>
                                      <p:to>
                                        <p:strVal val="visible"/>
                                      </p:to>
                                    </p:set>
                                    <p:animEffect filter="fade" transition="in">
                                      <p:cBhvr>
                                        <p:cTn dur="1000"/>
                                        <p:tgtEl>
                                          <p:spTgt spid="1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1" st="1"/>
                                            </p:txEl>
                                          </p:spTgt>
                                        </p:tgtEl>
                                        <p:attrNameLst>
                                          <p:attrName>style.visibility</p:attrName>
                                        </p:attrNameLst>
                                      </p:cBhvr>
                                      <p:to>
                                        <p:strVal val="visible"/>
                                      </p:to>
                                    </p:set>
                                    <p:animEffect filter="fade" transition="in">
                                      <p:cBhvr>
                                        <p:cTn dur="1000"/>
                                        <p:tgtEl>
                                          <p:spTgt spid="1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2" st="2"/>
                                            </p:txEl>
                                          </p:spTgt>
                                        </p:tgtEl>
                                        <p:attrNameLst>
                                          <p:attrName>style.visibility</p:attrName>
                                        </p:attrNameLst>
                                      </p:cBhvr>
                                      <p:to>
                                        <p:strVal val="visible"/>
                                      </p:to>
                                    </p:set>
                                    <p:animEffect filter="fade" transition="in">
                                      <p:cBhvr>
                                        <p:cTn dur="1000"/>
                                        <p:tgtEl>
                                          <p:spTgt spid="1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3" st="3"/>
                                            </p:txEl>
                                          </p:spTgt>
                                        </p:tgtEl>
                                        <p:attrNameLst>
                                          <p:attrName>style.visibility</p:attrName>
                                        </p:attrNameLst>
                                      </p:cBhvr>
                                      <p:to>
                                        <p:strVal val="visible"/>
                                      </p:to>
                                    </p:set>
                                    <p:animEffect filter="fade" transition="in">
                                      <p:cBhvr>
                                        <p:cTn dur="1000"/>
                                        <p:tgtEl>
                                          <p:spTgt spid="1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4" st="4"/>
                                            </p:txEl>
                                          </p:spTgt>
                                        </p:tgtEl>
                                        <p:attrNameLst>
                                          <p:attrName>style.visibility</p:attrName>
                                        </p:attrNameLst>
                                      </p:cBhvr>
                                      <p:to>
                                        <p:strVal val="visible"/>
                                      </p:to>
                                    </p:set>
                                    <p:animEffect filter="fade" transition="in">
                                      <p:cBhvr>
                                        <p:cTn dur="1000"/>
                                        <p:tgtEl>
                                          <p:spTgt spid="17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5" st="5"/>
                                            </p:txEl>
                                          </p:spTgt>
                                        </p:tgtEl>
                                        <p:attrNameLst>
                                          <p:attrName>style.visibility</p:attrName>
                                        </p:attrNameLst>
                                      </p:cBhvr>
                                      <p:to>
                                        <p:strVal val="visible"/>
                                      </p:to>
                                    </p:set>
                                    <p:animEffect filter="fade" transition="in">
                                      <p:cBhvr>
                                        <p:cTn dur="1000"/>
                                        <p:tgtEl>
                                          <p:spTgt spid="17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6" st="6"/>
                                            </p:txEl>
                                          </p:spTgt>
                                        </p:tgtEl>
                                        <p:attrNameLst>
                                          <p:attrName>style.visibility</p:attrName>
                                        </p:attrNameLst>
                                      </p:cBhvr>
                                      <p:to>
                                        <p:strVal val="visible"/>
                                      </p:to>
                                    </p:set>
                                    <p:animEffect filter="fade" transition="in">
                                      <p:cBhvr>
                                        <p:cTn dur="1000"/>
                                        <p:tgtEl>
                                          <p:spTgt spid="17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7" st="7"/>
                                            </p:txEl>
                                          </p:spTgt>
                                        </p:tgtEl>
                                        <p:attrNameLst>
                                          <p:attrName>style.visibility</p:attrName>
                                        </p:attrNameLst>
                                      </p:cBhvr>
                                      <p:to>
                                        <p:strVal val="visible"/>
                                      </p:to>
                                    </p:set>
                                    <p:animEffect filter="fade" transition="in">
                                      <p:cBhvr>
                                        <p:cTn dur="1000"/>
                                        <p:tgtEl>
                                          <p:spTgt spid="17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2"/>
          <p:cNvPicPr preferRelativeResize="0"/>
          <p:nvPr/>
        </p:nvPicPr>
        <p:blipFill rotWithShape="1">
          <a:blip r:embed="rId3">
            <a:alphaModFix/>
          </a:blip>
          <a:srcRect b="0" l="0" r="0" t="0"/>
          <a:stretch/>
        </p:blipFill>
        <p:spPr>
          <a:xfrm>
            <a:off x="0" y="-69923"/>
            <a:ext cx="9144000" cy="5143505"/>
          </a:xfrm>
          <a:prstGeom prst="rect">
            <a:avLst/>
          </a:prstGeom>
          <a:noFill/>
          <a:ln>
            <a:noFill/>
          </a:ln>
        </p:spPr>
      </p:pic>
      <p:pic>
        <p:nvPicPr>
          <p:cNvPr descr="PHOTOS: Amid rubble and trauma, Gaza goes back to school - +972 Magazine" id="187" name="Google Shape;187;p22"/>
          <p:cNvPicPr preferRelativeResize="0"/>
          <p:nvPr/>
        </p:nvPicPr>
        <p:blipFill rotWithShape="1">
          <a:blip r:embed="rId4">
            <a:alphaModFix/>
          </a:blip>
          <a:srcRect b="0" l="0" r="0" t="0"/>
          <a:stretch/>
        </p:blipFill>
        <p:spPr>
          <a:xfrm>
            <a:off x="185902" y="-1"/>
            <a:ext cx="3955174" cy="2301767"/>
          </a:xfrm>
          <a:prstGeom prst="rect">
            <a:avLst/>
          </a:prstGeom>
          <a:noFill/>
          <a:ln>
            <a:noFill/>
          </a:ln>
        </p:spPr>
      </p:pic>
      <p:pic>
        <p:nvPicPr>
          <p:cNvPr descr="Gaza's schools remain in ruins two years after war | Gaza News | Al Jazeera" id="188" name="Google Shape;188;p22"/>
          <p:cNvPicPr preferRelativeResize="0"/>
          <p:nvPr/>
        </p:nvPicPr>
        <p:blipFill rotWithShape="1">
          <a:blip r:embed="rId5">
            <a:alphaModFix/>
          </a:blip>
          <a:srcRect b="0" l="0" r="0" t="0"/>
          <a:stretch/>
        </p:blipFill>
        <p:spPr>
          <a:xfrm>
            <a:off x="4478392" y="0"/>
            <a:ext cx="3740698" cy="2301766"/>
          </a:xfrm>
          <a:prstGeom prst="rect">
            <a:avLst/>
          </a:prstGeom>
          <a:noFill/>
          <a:ln>
            <a:noFill/>
          </a:ln>
        </p:spPr>
      </p:pic>
      <p:pic>
        <p:nvPicPr>
          <p:cNvPr descr="Israeli forces destroyed a Palestinian school in Masafer Yatta - YouTube" id="189" name="Google Shape;189;p22"/>
          <p:cNvPicPr preferRelativeResize="0"/>
          <p:nvPr/>
        </p:nvPicPr>
        <p:blipFill rotWithShape="1">
          <a:blip r:embed="rId6">
            <a:alphaModFix/>
          </a:blip>
          <a:srcRect b="0" l="0" r="0" t="0"/>
          <a:stretch/>
        </p:blipFill>
        <p:spPr>
          <a:xfrm>
            <a:off x="185902" y="2473728"/>
            <a:ext cx="3970775" cy="2427891"/>
          </a:xfrm>
          <a:prstGeom prst="rect">
            <a:avLst/>
          </a:prstGeom>
          <a:noFill/>
          <a:ln>
            <a:noFill/>
          </a:ln>
        </p:spPr>
      </p:pic>
      <p:pic>
        <p:nvPicPr>
          <p:cNvPr descr="Israel' to demolish yet another school in Palestine | Al Mayadeen English" id="190" name="Google Shape;190;p22"/>
          <p:cNvPicPr preferRelativeResize="0"/>
          <p:nvPr/>
        </p:nvPicPr>
        <p:blipFill rotWithShape="1">
          <a:blip r:embed="rId7">
            <a:alphaModFix/>
          </a:blip>
          <a:srcRect b="0" l="0" r="0" t="0"/>
          <a:stretch/>
        </p:blipFill>
        <p:spPr>
          <a:xfrm>
            <a:off x="4478390" y="2473728"/>
            <a:ext cx="3740699" cy="2427891"/>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
                                        <p:tgtEl>
                                          <p:spTgt spid="1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500"/>
                                        <p:tgtEl>
                                          <p:spTgt spid="1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5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3"/>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196" name="Google Shape;196;p23"/>
          <p:cNvSpPr txBox="1"/>
          <p:nvPr/>
        </p:nvSpPr>
        <p:spPr>
          <a:xfrm>
            <a:off x="2278050" y="1586880"/>
            <a:ext cx="4587900" cy="1969740"/>
          </a:xfrm>
          <a:prstGeom prst="rect">
            <a:avLst/>
          </a:prstGeom>
          <a:noFill/>
          <a:ln>
            <a:noFill/>
          </a:ln>
        </p:spPr>
        <p:txBody>
          <a:bodyPr anchorCtr="0" anchor="t" bIns="91425" lIns="91425" spcFirstLastPara="1" rIns="91425" wrap="square" tIns="91425">
            <a:spAutoFit/>
          </a:bodyPr>
          <a:lstStyle/>
          <a:p>
            <a:pPr indent="0" lvl="0" marL="0" marR="0" rtl="0" algn="ctr">
              <a:lnSpc>
                <a:spcPct val="150000"/>
              </a:lnSpc>
              <a:spcBef>
                <a:spcPts val="1200"/>
              </a:spcBef>
              <a:spcAft>
                <a:spcPts val="1200"/>
              </a:spcAft>
              <a:buClr>
                <a:srgbClr val="000000"/>
              </a:buClr>
              <a:buSzPts val="3200"/>
              <a:buFont typeface="Arial"/>
              <a:buNone/>
            </a:pPr>
            <a:r>
              <a:rPr b="1" i="0" lang="en-US" sz="3200" u="none" cap="none" strike="noStrike">
                <a:solidFill>
                  <a:srgbClr val="000000"/>
                </a:solidFill>
                <a:latin typeface="Comic Sans MS"/>
                <a:ea typeface="Comic Sans MS"/>
                <a:cs typeface="Comic Sans MS"/>
                <a:sym typeface="Comic Sans MS"/>
              </a:rPr>
              <a:t>ARE THERE ANY QUESTIONS</a:t>
            </a:r>
            <a:endParaRPr b="1" i="0" sz="3200" u="none" cap="none" strike="noStrike">
              <a:solidFill>
                <a:srgbClr val="000000"/>
              </a:solidFill>
              <a:latin typeface="Comic Sans MS"/>
              <a:ea typeface="Comic Sans MS"/>
              <a:cs typeface="Comic Sans MS"/>
              <a:sym typeface="Comic Sans MS"/>
            </a:endParaRPr>
          </a:p>
        </p:txBody>
      </p:sp>
    </p:spTree>
  </p:cSld>
  <p:clrMapOvr>
    <a:masterClrMapping/>
  </p:clrMapOvr>
  <p:transition spd="slow">
    <p:push/>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coreProperties>
</file>