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8"/>
  </p:notesMasterIdLst>
  <p:sldIdLst>
    <p:sldId id="256" r:id="rId2"/>
    <p:sldId id="258" r:id="rId3"/>
    <p:sldId id="268" r:id="rId4"/>
    <p:sldId id="269" r:id="rId5"/>
    <p:sldId id="261" r:id="rId6"/>
    <p:sldId id="259" r:id="rId7"/>
    <p:sldId id="450" r:id="rId8"/>
    <p:sldId id="449" r:id="rId9"/>
    <p:sldId id="451" r:id="rId10"/>
    <p:sldId id="281" r:id="rId11"/>
    <p:sldId id="282" r:id="rId12"/>
    <p:sldId id="283" r:id="rId13"/>
    <p:sldId id="288" r:id="rId14"/>
    <p:sldId id="276" r:id="rId15"/>
    <p:sldId id="277" r:id="rId16"/>
    <p:sldId id="278" r:id="rId17"/>
    <p:sldId id="272" r:id="rId18"/>
    <p:sldId id="257" r:id="rId19"/>
    <p:sldId id="270" r:id="rId20"/>
    <p:sldId id="262" r:id="rId21"/>
    <p:sldId id="293" r:id="rId22"/>
    <p:sldId id="294" r:id="rId23"/>
    <p:sldId id="412" r:id="rId24"/>
    <p:sldId id="411" r:id="rId25"/>
    <p:sldId id="430" r:id="rId26"/>
    <p:sldId id="431" r:id="rId27"/>
    <p:sldId id="432" r:id="rId28"/>
    <p:sldId id="434" r:id="rId29"/>
    <p:sldId id="292" r:id="rId30"/>
    <p:sldId id="436" r:id="rId31"/>
    <p:sldId id="435" r:id="rId32"/>
    <p:sldId id="437" r:id="rId33"/>
    <p:sldId id="266" r:id="rId34"/>
    <p:sldId id="443" r:id="rId35"/>
    <p:sldId id="446" r:id="rId36"/>
    <p:sldId id="263" r:id="rId37"/>
  </p:sldIdLst>
  <p:sldSz cx="9144000" cy="5143500" type="screen16x9"/>
  <p:notesSz cx="6858000" cy="9144000"/>
  <p:embeddedFontLst>
    <p:embeddedFont>
      <p:font typeface="Calibri" panose="020F0502020204030204" pitchFamily="34" charset="0"/>
      <p:regular r:id="rId39"/>
      <p:bold r:id="rId40"/>
      <p:italic r:id="rId41"/>
      <p:boldItalic r:id="rId42"/>
    </p:embeddedFont>
    <p:embeddedFont>
      <p:font typeface="League Spartan" panose="020B0604020202020204" charset="0"/>
      <p:regular r:id="rId43"/>
      <p:bold r:id="rId44"/>
    </p:embeddedFont>
    <p:embeddedFont>
      <p:font typeface="Poppins" panose="020B0604020202020204" charset="0"/>
      <p:regular r:id="rId45"/>
      <p:bold r:id="rId46"/>
      <p:italic r:id="rId47"/>
      <p:boldItalic r:id="rId48"/>
    </p:embeddedFont>
    <p:embeddedFont>
      <p:font typeface="Poppins ExtraBold" panose="020B0604020202020204" charset="0"/>
      <p:bold r:id="rId49"/>
      <p:boldItalic r:id="rId50"/>
    </p:embeddedFont>
    <p:embeddedFont>
      <p:font typeface="Poppins SemiBold" panose="020B0604020202020204" charset="0"/>
      <p:regular r:id="rId51"/>
      <p:bold r:id="rId52"/>
      <p:italic r:id="rId53"/>
      <p:bold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91" d="100"/>
          <a:sy n="91" d="100"/>
        </p:scale>
        <p:origin x="786" y="90"/>
      </p:cViewPr>
      <p:guideLst>
        <p:guide orient="horz" pos="1620"/>
        <p:guide pos="2880"/>
      </p:guideLst>
    </p:cSldViewPr>
  </p:slideViewPr>
  <p:notesTextViewPr>
    <p:cViewPr>
      <p:scale>
        <a:sx n="1" d="1"/>
        <a:sy n="1" d="1"/>
      </p:scale>
      <p:origin x="0" y="0"/>
    </p:cViewPr>
  </p:notesTextViewPr>
  <p:sorterViewPr>
    <p:cViewPr>
      <p:scale>
        <a:sx n="184" d="100"/>
        <a:sy n="184" d="100"/>
      </p:scale>
      <p:origin x="0" y="-53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54"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3.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77964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42493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bf5a23f99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bf5a23f99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lvl="0" indent="-228600" algn="l" rtl="0">
              <a:spcBef>
                <a:spcPts val="0"/>
              </a:spcBef>
              <a:spcAft>
                <a:spcPts val="0"/>
              </a:spcAft>
              <a:buAutoNum type="arabicPeriod"/>
            </a:pPr>
            <a:r>
              <a:rPr lang="en-ZA" dirty="0"/>
              <a:t>Answer: the Nakba</a:t>
            </a:r>
          </a:p>
          <a:p>
            <a:pPr marL="228600" lvl="0" indent="-228600" algn="l" rtl="0">
              <a:spcBef>
                <a:spcPts val="0"/>
              </a:spcBef>
              <a:spcAft>
                <a:spcPts val="0"/>
              </a:spcAft>
              <a:buAutoNum type="arabicPeriod"/>
            </a:pPr>
            <a:r>
              <a:rPr lang="en-US" dirty="0"/>
              <a:t>Answer: She is the grandmother in the video, escaping from the occupying soldiers as a young girl.</a:t>
            </a:r>
          </a:p>
          <a:p>
            <a:pPr marL="228600" lvl="0" indent="-228600" algn="l" rtl="0">
              <a:spcBef>
                <a:spcPts val="0"/>
              </a:spcBef>
              <a:spcAft>
                <a:spcPts val="0"/>
              </a:spcAft>
              <a:buAutoNum type="arabicPeriod"/>
            </a:pPr>
            <a:r>
              <a:rPr lang="en-US" dirty="0"/>
              <a:t>Answer: A beautiful Palestinian village before it was destroyed.</a:t>
            </a:r>
          </a:p>
          <a:p>
            <a:pPr marL="228600" lvl="0" indent="-228600" algn="l" rtl="0">
              <a:spcBef>
                <a:spcPts val="0"/>
              </a:spcBef>
              <a:spcAft>
                <a:spcPts val="0"/>
              </a:spcAft>
              <a:buAutoNum type="arabicPeriod"/>
            </a:pPr>
            <a:r>
              <a:rPr lang="en-US" dirty="0"/>
              <a:t>Answer: The grandmother is reminiscing about her childhood days, playing freely in the beautiful village.</a:t>
            </a:r>
          </a:p>
          <a:p>
            <a:pPr marL="228600" lvl="0" indent="-228600" algn="l" rtl="0">
              <a:spcBef>
                <a:spcPts val="0"/>
              </a:spcBef>
              <a:spcAft>
                <a:spcPts val="0"/>
              </a:spcAft>
              <a:buAutoNum type="arabicPeriod"/>
            </a:pPr>
            <a:r>
              <a:rPr lang="en-US" dirty="0"/>
              <a:t>Answer: The grandmother has kept the key to the family house that was taken from them in 1948, and she has held on to the key in the hope of returning to the house. But alas, in her twilight years, the hope of returning is fading, and it is her wish and desire that her granddaughter will one day return to their village in occupied Palestine.</a:t>
            </a:r>
            <a:endParaRPr lang="en-ZA" dirty="0"/>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2bf5a23f992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2bf5a23f992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What kind of foods do you usually add olive oil to or what can you do with olive oil? (possible answers: for cooking, or adding to pizza, salad, pasta,..).</a:t>
            </a:r>
          </a:p>
          <a:p>
            <a:pPr marL="0" lvl="0" indent="0" algn="l" rtl="0">
              <a:spcBef>
                <a:spcPts val="0"/>
              </a:spcBef>
              <a:spcAft>
                <a:spcPts val="0"/>
              </a:spcAft>
              <a:buNone/>
            </a:pPr>
            <a:endParaRPr lang="en-US" dirty="0"/>
          </a:p>
          <a:p>
            <a:pPr algn="just"/>
            <a:r>
              <a:rPr lang="en-US" sz="1100" dirty="0">
                <a:latin typeface="Calibri" panose="020F0502020204030204" pitchFamily="34" charset="0"/>
                <a:cs typeface="Calibri" panose="020F0502020204030204" pitchFamily="34" charset="0"/>
              </a:rPr>
              <a:t>What kind of foods do you usually add olive oil to or what can you do with olive oil? (possible answers: for cooking, or adding to pizza, salad, pasta,..).</a:t>
            </a:r>
          </a:p>
          <a:p>
            <a:pPr marL="15875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latin typeface="Calibri" panose="020F0502020204030204" pitchFamily="34" charset="0"/>
                <a:cs typeface="Calibri" panose="020F0502020204030204" pitchFamily="34" charset="0"/>
              </a:rPr>
              <a:t>What kind of foods do you usually add olive oil to or what can you do with olive oil? (possible answers: for cooking, or adding to pizza, salad, pasta,..).</a:t>
            </a:r>
          </a:p>
          <a:p>
            <a:pPr algn="just"/>
            <a:endParaRPr lang="en-US" sz="1100"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3169642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bf5a23f992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bf5a23f992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89666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bf5a23f992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bf5a23f992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24821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bf5a23f992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bf5a23f992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14430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bf5a23f99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bf5a23f99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234428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bf5a23f99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bf5a23f99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09135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bf5a23f99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bf5a23f99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53306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19067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bf5a23f992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bf5a23f992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27467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bf5a23f992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bf5a23f992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73515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bf5a23f992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bf5a23f992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81682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959172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2bf5a23f992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2bf5a23f992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57831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bf5a23f992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bf5a23f992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What were some things you learned from these videos?</a:t>
            </a:r>
          </a:p>
          <a:p>
            <a:pPr marL="0" lvl="0" indent="0" algn="l" rtl="0">
              <a:spcBef>
                <a:spcPts val="0"/>
              </a:spcBef>
              <a:spcAft>
                <a:spcPts val="0"/>
              </a:spcAft>
              <a:buNone/>
            </a:pPr>
            <a:r>
              <a:rPr lang="en-US" dirty="0"/>
              <a:t>If not mentioned by students, highlight the importance of olives to Palestinian culture, heritage, and tradition; olives as a symbol of resistance and connection; and obstacles faced because of Israeli occupation and settler violence.</a:t>
            </a:r>
          </a:p>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62417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845557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26529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412921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477263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22572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8623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359532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bf5a23f99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bf5a23f99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545035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bf5a23f99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bf5a23f99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272502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992633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837870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bf5a23f99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bf5a23f99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516858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bf5a23f992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bf5a23f992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629550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170147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bf5a23f99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bf5a23f99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35580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4" r:id="rId5"/>
    <p:sldLayoutId id="2147483655" r:id="rId6"/>
    <p:sldLayoutId id="2147483657"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drive.google.com/file/d/1y1B1Kgnx3LIn4PyANt5ci4CIEJMC9nBe/view?usp=sharin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1.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3.jpe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hyperlink" Target="https://drive.google.com/file/d/179qiJoONovay4YSXjXf5l7vvVcxuyrj-/view?usp=sharin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hyperlink" Target="https://drive.google.com/file/d/1neU71Yf98mZOj3lSjH1rjb-PhXYbanzV/view?usp=sharin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1.emf"/></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2.emf"/></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27.jpeg"/><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29.jpeg"/><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3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32.jpeg"/><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hyperlink" Target="https://drive.google.com/file/d/1wS2LbgusN5NU3zVMKyB4troDxVLdrY7d/view?usp=sharing"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38" cy="5143500"/>
          </a:xfrm>
          <a:prstGeom prst="rect">
            <a:avLst/>
          </a:prstGeom>
          <a:noFill/>
          <a:ln>
            <a:noFill/>
          </a:ln>
        </p:spPr>
      </p:pic>
      <p:sp>
        <p:nvSpPr>
          <p:cNvPr id="55" name="Google Shape;55;p13"/>
          <p:cNvSpPr txBox="1"/>
          <p:nvPr/>
        </p:nvSpPr>
        <p:spPr>
          <a:xfrm>
            <a:off x="5426200" y="2410775"/>
            <a:ext cx="3317400" cy="975621"/>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0"/>
              </a:spcAft>
              <a:buNone/>
            </a:pPr>
            <a:r>
              <a:rPr lang="en-US" sz="1800" b="1" dirty="0">
                <a:latin typeface="Poppins"/>
                <a:ea typeface="Poppins"/>
                <a:cs typeface="Poppins"/>
                <a:sym typeface="Poppins"/>
              </a:rPr>
              <a:t>The Olive Trees of Palestine</a:t>
            </a:r>
            <a:endParaRPr sz="1800" dirty="0">
              <a:latin typeface="Poppins"/>
              <a:ea typeface="Poppins"/>
              <a:cs typeface="Poppins"/>
              <a:sym typeface="Poppins"/>
            </a:endParaRPr>
          </a:p>
        </p:txBody>
      </p:sp>
      <p:pic>
        <p:nvPicPr>
          <p:cNvPr id="56" name="Google Shape;56;p13"/>
          <p:cNvPicPr preferRelativeResize="0"/>
          <p:nvPr/>
        </p:nvPicPr>
        <p:blipFill>
          <a:blip r:embed="rId4">
            <a:alphaModFix/>
          </a:blip>
          <a:stretch>
            <a:fillRect/>
          </a:stretch>
        </p:blipFill>
        <p:spPr>
          <a:xfrm>
            <a:off x="959524" y="722450"/>
            <a:ext cx="2538426" cy="3525898"/>
          </a:xfrm>
          <a:prstGeom prst="rect">
            <a:avLst/>
          </a:prstGeom>
          <a:noFill/>
          <a:ln>
            <a:noFill/>
          </a:ln>
        </p:spPr>
      </p:pic>
      <p:pic>
        <p:nvPicPr>
          <p:cNvPr id="6" name="Picture 5">
            <a:extLst>
              <a:ext uri="{FF2B5EF4-FFF2-40B4-BE49-F238E27FC236}">
                <a16:creationId xmlns:a16="http://schemas.microsoft.com/office/drawing/2014/main" id="{D57C8E72-38F7-4E04-A913-11D4837B16E3}"/>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959524" y="722450"/>
            <a:ext cx="2538425" cy="3525897"/>
          </a:xfrm>
          <a:prstGeom prst="rect">
            <a:avLst/>
          </a:prstGeom>
          <a:noFill/>
          <a:ln>
            <a:noFill/>
          </a:ln>
        </p:spPr>
      </p:pic>
    </p:spTree>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4" name="TextBox 3">
            <a:extLst>
              <a:ext uri="{FF2B5EF4-FFF2-40B4-BE49-F238E27FC236}">
                <a16:creationId xmlns:a16="http://schemas.microsoft.com/office/drawing/2014/main" id="{9FC5CBAE-6089-4660-AAB1-AD9FBD59AF72}"/>
              </a:ext>
            </a:extLst>
          </p:cNvPr>
          <p:cNvSpPr txBox="1"/>
          <p:nvPr/>
        </p:nvSpPr>
        <p:spPr>
          <a:xfrm>
            <a:off x="430924" y="1319349"/>
            <a:ext cx="3941379" cy="2246769"/>
          </a:xfrm>
          <a:prstGeom prst="rect">
            <a:avLst/>
          </a:prstGeom>
          <a:noFill/>
        </p:spPr>
        <p:txBody>
          <a:bodyPr wrap="square">
            <a:spAutoFit/>
          </a:bodyPr>
          <a:lstStyle/>
          <a:p>
            <a:pPr marL="342900" indent="-342900" algn="just">
              <a:buFont typeface="Arial" panose="020B0604020202020204" pitchFamily="34" charset="0"/>
              <a:buChar char="•"/>
            </a:pPr>
            <a:r>
              <a:rPr lang="en-US" sz="2000" dirty="0">
                <a:latin typeface="Calibri" panose="020F0502020204030204" pitchFamily="34" charset="0"/>
                <a:cs typeface="Calibri" panose="020F0502020204030204" pitchFamily="34" charset="0"/>
              </a:rPr>
              <a:t>Olive trees are a symbol of Palestinian identity and heritage. </a:t>
            </a:r>
          </a:p>
          <a:p>
            <a:pPr marL="342900" indent="-342900" algn="jus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r>
              <a:rPr lang="en-US" sz="2000" dirty="0">
                <a:latin typeface="Calibri" panose="020F0502020204030204" pitchFamily="34" charset="0"/>
                <a:cs typeface="Calibri" panose="020F0502020204030204" pitchFamily="34" charset="0"/>
              </a:rPr>
              <a:t>Palestinian olive oil is rich in flavour and regarded as some of the world's best olive oil. </a:t>
            </a:r>
          </a:p>
          <a:p>
            <a:pPr marL="342900" indent="-342900" algn="jus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3466AE5-1E40-4885-AB07-0C506427DB6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7530" y="1382600"/>
            <a:ext cx="3184525" cy="2120265"/>
          </a:xfrm>
          <a:prstGeom prst="rect">
            <a:avLst/>
          </a:prstGeom>
          <a:noFill/>
          <a:ln>
            <a:noFill/>
          </a:ln>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4" name="TextBox 3">
            <a:extLst>
              <a:ext uri="{FF2B5EF4-FFF2-40B4-BE49-F238E27FC236}">
                <a16:creationId xmlns:a16="http://schemas.microsoft.com/office/drawing/2014/main" id="{9FC5CBAE-6089-4660-AAB1-AD9FBD59AF72}"/>
              </a:ext>
            </a:extLst>
          </p:cNvPr>
          <p:cNvSpPr txBox="1"/>
          <p:nvPr/>
        </p:nvSpPr>
        <p:spPr>
          <a:xfrm>
            <a:off x="430924" y="1453453"/>
            <a:ext cx="4246178" cy="2862322"/>
          </a:xfrm>
          <a:prstGeom prst="rect">
            <a:avLst/>
          </a:prstGeom>
          <a:noFill/>
        </p:spPr>
        <p:txBody>
          <a:bodyPr wrap="square">
            <a:spAutoFit/>
          </a:bodyPr>
          <a:lstStyle/>
          <a:p>
            <a:pPr algn="just"/>
            <a:r>
              <a:rPr lang="en-US" sz="2000" dirty="0">
                <a:latin typeface="Calibri" panose="020F0502020204030204" pitchFamily="34" charset="0"/>
                <a:cs typeface="Calibri" panose="020F0502020204030204" pitchFamily="34" charset="0"/>
              </a:rPr>
              <a:t>In this lesson we will look at:</a:t>
            </a:r>
          </a:p>
          <a:p>
            <a:pPr marL="342900" indent="-342900" algn="just">
              <a:buFont typeface="Arial" panose="020B0604020202020204" pitchFamily="34" charset="0"/>
              <a:buChar char="•"/>
            </a:pPr>
            <a:r>
              <a:rPr lang="en-US" sz="2000" dirty="0">
                <a:latin typeface="Calibri" panose="020F0502020204030204" pitchFamily="34" charset="0"/>
                <a:cs typeface="Calibri" panose="020F0502020204030204" pitchFamily="34" charset="0"/>
              </a:rPr>
              <a:t>the different parts of an olive tree and its uses, </a:t>
            </a:r>
          </a:p>
          <a:p>
            <a:pPr marL="342900" indent="-342900" algn="just">
              <a:buFont typeface="Arial" panose="020B0604020202020204" pitchFamily="34" charset="0"/>
              <a:buChar char="•"/>
            </a:pPr>
            <a:r>
              <a:rPr lang="en-US" sz="2000" dirty="0">
                <a:latin typeface="Calibri" panose="020F0502020204030204" pitchFamily="34" charset="0"/>
                <a:cs typeface="Calibri" panose="020F0502020204030204" pitchFamily="34" charset="0"/>
              </a:rPr>
              <a:t>the harvesting of the olives and the factories pressing it into oil, and </a:t>
            </a:r>
          </a:p>
          <a:p>
            <a:pPr marL="342900" indent="-342900" algn="just">
              <a:buFont typeface="Arial" panose="020B0604020202020204" pitchFamily="34" charset="0"/>
              <a:buChar char="•"/>
            </a:pPr>
            <a:r>
              <a:rPr lang="en-US" sz="2000" dirty="0">
                <a:latin typeface="Calibri" panose="020F0502020204030204" pitchFamily="34" charset="0"/>
                <a:cs typeface="Calibri" panose="020F0502020204030204" pitchFamily="34" charset="0"/>
              </a:rPr>
              <a:t>the challenges faced by the farmers by the destruction of the trees and the theft of the olives and their farms by the occupiers and settlers.</a:t>
            </a:r>
          </a:p>
        </p:txBody>
      </p:sp>
      <p:pic>
        <p:nvPicPr>
          <p:cNvPr id="8" name="Picture 7">
            <a:extLst>
              <a:ext uri="{FF2B5EF4-FFF2-40B4-BE49-F238E27FC236}">
                <a16:creationId xmlns:a16="http://schemas.microsoft.com/office/drawing/2014/main" id="{6D0BB16F-3831-40A2-AD81-1EE9A811003F}"/>
              </a:ext>
            </a:extLst>
          </p:cNvPr>
          <p:cNvPicPr>
            <a:picLocks noChangeAspect="1"/>
          </p:cNvPicPr>
          <p:nvPr/>
        </p:nvPicPr>
        <p:blipFill>
          <a:blip r:embed="rId4"/>
          <a:stretch>
            <a:fillRect/>
          </a:stretch>
        </p:blipFill>
        <p:spPr>
          <a:xfrm>
            <a:off x="5233692" y="1453454"/>
            <a:ext cx="3479384" cy="3209664"/>
          </a:xfrm>
          <a:prstGeom prst="rect">
            <a:avLst/>
          </a:prstGeom>
        </p:spPr>
      </p:pic>
    </p:spTree>
    <p:extLst>
      <p:ext uri="{BB962C8B-B14F-4D97-AF65-F5344CB8AC3E}">
        <p14:creationId xmlns:p14="http://schemas.microsoft.com/office/powerpoint/2010/main" val="120272705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84083"/>
            <a:ext cx="9144000" cy="5143505"/>
          </a:xfrm>
          <a:prstGeom prst="rect">
            <a:avLst/>
          </a:prstGeom>
          <a:noFill/>
          <a:ln>
            <a:noFill/>
          </a:ln>
        </p:spPr>
      </p:pic>
      <p:sp>
        <p:nvSpPr>
          <p:cNvPr id="4" name="TextBox 3">
            <a:extLst>
              <a:ext uri="{FF2B5EF4-FFF2-40B4-BE49-F238E27FC236}">
                <a16:creationId xmlns:a16="http://schemas.microsoft.com/office/drawing/2014/main" id="{6D1C0EA6-5F17-414B-9D59-8F72C539B087}"/>
              </a:ext>
            </a:extLst>
          </p:cNvPr>
          <p:cNvSpPr txBox="1"/>
          <p:nvPr/>
        </p:nvSpPr>
        <p:spPr>
          <a:xfrm>
            <a:off x="2576986" y="-5"/>
            <a:ext cx="3990028" cy="461665"/>
          </a:xfrm>
          <a:prstGeom prst="rect">
            <a:avLst/>
          </a:prstGeom>
          <a:noFill/>
        </p:spPr>
        <p:txBody>
          <a:bodyPr wrap="square">
            <a:spAutoFit/>
          </a:bodyPr>
          <a:lstStyle/>
          <a:p>
            <a:pPr algn="ctr"/>
            <a:r>
              <a:rPr lang="en-ZA" sz="2400" b="1" dirty="0">
                <a:solidFill>
                  <a:schemeClr val="tx1"/>
                </a:solidFill>
                <a:latin typeface="Calibri" panose="020F0502020204030204" pitchFamily="34" charset="0"/>
                <a:cs typeface="Calibri" panose="020F0502020204030204" pitchFamily="34" charset="0"/>
              </a:rPr>
              <a:t>Palestinian song on olives</a:t>
            </a:r>
          </a:p>
        </p:txBody>
      </p:sp>
      <p:sp>
        <p:nvSpPr>
          <p:cNvPr id="5" name="TextBox 4">
            <a:extLst>
              <a:ext uri="{FF2B5EF4-FFF2-40B4-BE49-F238E27FC236}">
                <a16:creationId xmlns:a16="http://schemas.microsoft.com/office/drawing/2014/main" id="{A2CAE0F9-849E-4737-B89D-402233701F9C}"/>
              </a:ext>
            </a:extLst>
          </p:cNvPr>
          <p:cNvSpPr txBox="1"/>
          <p:nvPr/>
        </p:nvSpPr>
        <p:spPr>
          <a:xfrm>
            <a:off x="882869" y="1974261"/>
            <a:ext cx="7514897" cy="1077539"/>
          </a:xfrm>
          <a:prstGeom prst="rect">
            <a:avLst/>
          </a:prstGeom>
          <a:noFill/>
        </p:spPr>
        <p:txBody>
          <a:bodyPr wrap="square">
            <a:spAutoFit/>
          </a:bodyPr>
          <a:lstStyle/>
          <a:p>
            <a:pPr>
              <a:lnSpc>
                <a:spcPct val="115000"/>
              </a:lnSpc>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4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https://drive.google.com/file/d/1y1B1Kgnx3LIn4PyANt5ci4CIEJMC9nBe/view?usp=sharing</a:t>
            </a:r>
            <a:endParaRPr lang="en-US" sz="14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6666607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18"/>
          <p:cNvPicPr preferRelativeResize="0"/>
          <p:nvPr/>
        </p:nvPicPr>
        <p:blipFill>
          <a:blip r:embed="rId3">
            <a:alphaModFix/>
          </a:blip>
          <a:stretch>
            <a:fillRect/>
          </a:stretch>
        </p:blipFill>
        <p:spPr>
          <a:xfrm>
            <a:off x="10" y="0"/>
            <a:ext cx="9143990" cy="5143500"/>
          </a:xfrm>
          <a:prstGeom prst="rect">
            <a:avLst/>
          </a:prstGeom>
          <a:noFill/>
          <a:ln>
            <a:noFill/>
          </a:ln>
        </p:spPr>
      </p:pic>
      <p:sp>
        <p:nvSpPr>
          <p:cNvPr id="8" name="TextBox 7">
            <a:extLst>
              <a:ext uri="{FF2B5EF4-FFF2-40B4-BE49-F238E27FC236}">
                <a16:creationId xmlns:a16="http://schemas.microsoft.com/office/drawing/2014/main" id="{151A9F5F-9E1E-4F6B-BB19-77B45F2DAFCE}"/>
              </a:ext>
            </a:extLst>
          </p:cNvPr>
          <p:cNvSpPr txBox="1"/>
          <p:nvPr/>
        </p:nvSpPr>
        <p:spPr>
          <a:xfrm>
            <a:off x="189185" y="1585203"/>
            <a:ext cx="8345213" cy="3077766"/>
          </a:xfrm>
          <a:prstGeom prst="rect">
            <a:avLst/>
          </a:prstGeom>
          <a:noFill/>
        </p:spPr>
        <p:txBody>
          <a:bodyPr wrap="square">
            <a:spAutoFit/>
          </a:bodyPr>
          <a:lstStyle/>
          <a:p>
            <a:pPr>
              <a:lnSpc>
                <a:spcPct val="150000"/>
              </a:lnSpc>
            </a:pPr>
            <a:r>
              <a:rPr lang="en-US" sz="2000" dirty="0">
                <a:latin typeface="Calibri" panose="020F0502020204030204" pitchFamily="34" charset="0"/>
                <a:cs typeface="Calibri" panose="020F0502020204030204" pitchFamily="34" charset="0"/>
              </a:rPr>
              <a:t>1. What does the opening of the video depict? </a:t>
            </a:r>
          </a:p>
          <a:p>
            <a:pPr>
              <a:lnSpc>
                <a:spcPct val="150000"/>
              </a:lnSpc>
            </a:pPr>
            <a:r>
              <a:rPr lang="en-US" sz="2000" dirty="0">
                <a:latin typeface="Calibri" panose="020F0502020204030204" pitchFamily="34" charset="0"/>
                <a:cs typeface="Calibri" panose="020F0502020204030204" pitchFamily="34" charset="0"/>
              </a:rPr>
              <a:t>2. Who is the young girl and what is she doing? </a:t>
            </a:r>
          </a:p>
          <a:p>
            <a:pPr>
              <a:lnSpc>
                <a:spcPct val="150000"/>
              </a:lnSpc>
            </a:pPr>
            <a:r>
              <a:rPr lang="en-US" sz="2000" dirty="0">
                <a:latin typeface="Calibri" panose="020F0502020204030204" pitchFamily="34" charset="0"/>
                <a:cs typeface="Calibri" panose="020F0502020204030204" pitchFamily="34" charset="0"/>
              </a:rPr>
              <a:t>3. What are the buildings depicted in the beginning? </a:t>
            </a:r>
          </a:p>
          <a:p>
            <a:pPr>
              <a:lnSpc>
                <a:spcPct val="150000"/>
              </a:lnSpc>
            </a:pPr>
            <a:r>
              <a:rPr lang="en-US" sz="2000" dirty="0">
                <a:latin typeface="Calibri" panose="020F0502020204030204" pitchFamily="34" charset="0"/>
                <a:cs typeface="Calibri" panose="020F0502020204030204" pitchFamily="34" charset="0"/>
              </a:rPr>
              <a:t>4. What is the grandmother showing her granddaughter in the video? </a:t>
            </a:r>
          </a:p>
          <a:p>
            <a:pPr>
              <a:lnSpc>
                <a:spcPct val="150000"/>
              </a:lnSpc>
            </a:pPr>
            <a:r>
              <a:rPr lang="en-US" sz="2000" dirty="0">
                <a:latin typeface="Calibri" panose="020F0502020204030204" pitchFamily="34" charset="0"/>
                <a:cs typeface="Calibri" panose="020F0502020204030204" pitchFamily="34" charset="0"/>
              </a:rPr>
              <a:t>5. What is the significance of the key that the grandmother hands over to her granddaughter?</a:t>
            </a:r>
          </a:p>
          <a:p>
            <a:endParaRPr lang="en-US" dirty="0"/>
          </a:p>
        </p:txBody>
      </p:sp>
      <p:sp>
        <p:nvSpPr>
          <p:cNvPr id="10" name="TextBox 9">
            <a:extLst>
              <a:ext uri="{FF2B5EF4-FFF2-40B4-BE49-F238E27FC236}">
                <a16:creationId xmlns:a16="http://schemas.microsoft.com/office/drawing/2014/main" id="{B60ECE70-5181-478C-97C7-6C7BC478CA14}"/>
              </a:ext>
            </a:extLst>
          </p:cNvPr>
          <p:cNvSpPr txBox="1"/>
          <p:nvPr/>
        </p:nvSpPr>
        <p:spPr>
          <a:xfrm>
            <a:off x="294288" y="718471"/>
            <a:ext cx="3804745" cy="461665"/>
          </a:xfrm>
          <a:prstGeom prst="rect">
            <a:avLst/>
          </a:prstGeom>
          <a:noFill/>
        </p:spPr>
        <p:txBody>
          <a:bodyPr wrap="square">
            <a:spAutoFit/>
          </a:bodyPr>
          <a:lstStyle/>
          <a:p>
            <a:pPr algn="ctr"/>
            <a:r>
              <a:rPr lang="en-ZA" sz="2400" b="1" dirty="0">
                <a:solidFill>
                  <a:schemeClr val="bg1"/>
                </a:solidFill>
                <a:latin typeface="Calibri" panose="020F0502020204030204" pitchFamily="34" charset="0"/>
                <a:cs typeface="Calibri" panose="020F0502020204030204" pitchFamily="34" charset="0"/>
              </a:rPr>
              <a:t>Reflect and Respond </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fade">
                                      <p:cBhvr>
                                        <p:cTn id="35" dur="1000"/>
                                        <p:tgtEl>
                                          <p:spTgt spid="8">
                                            <p:txEl>
                                              <p:pRg st="4" end="4"/>
                                            </p:txEl>
                                          </p:spTgt>
                                        </p:tgtEl>
                                      </p:cBhvr>
                                    </p:animEffect>
                                    <p:anim calcmode="lin" valueType="num">
                                      <p:cBhvr>
                                        <p:cTn id="3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Google Shape;77;p16"/>
          <p:cNvPicPr preferRelativeResize="0"/>
          <p:nvPr/>
        </p:nvPicPr>
        <p:blipFill>
          <a:blip r:embed="rId3">
            <a:alphaModFix/>
          </a:blip>
          <a:stretch>
            <a:fillRect/>
          </a:stretch>
        </p:blipFill>
        <p:spPr>
          <a:xfrm>
            <a:off x="0" y="0"/>
            <a:ext cx="9143990" cy="5143500"/>
          </a:xfrm>
          <a:prstGeom prst="rect">
            <a:avLst/>
          </a:prstGeom>
          <a:noFill/>
          <a:ln>
            <a:noFill/>
          </a:ln>
        </p:spPr>
      </p:pic>
      <p:sp>
        <p:nvSpPr>
          <p:cNvPr id="6" name="TextBox 5">
            <a:extLst>
              <a:ext uri="{FF2B5EF4-FFF2-40B4-BE49-F238E27FC236}">
                <a16:creationId xmlns:a16="http://schemas.microsoft.com/office/drawing/2014/main" id="{7CC059E4-89E3-4909-B3F8-010079F89A5E}"/>
              </a:ext>
            </a:extLst>
          </p:cNvPr>
          <p:cNvSpPr txBox="1"/>
          <p:nvPr/>
        </p:nvSpPr>
        <p:spPr>
          <a:xfrm>
            <a:off x="662152" y="1345324"/>
            <a:ext cx="8177048" cy="2800767"/>
          </a:xfrm>
          <a:prstGeom prst="rect">
            <a:avLst/>
          </a:prstGeom>
          <a:noFill/>
        </p:spPr>
        <p:txBody>
          <a:bodyPr wrap="square">
            <a:spAutoFit/>
          </a:bodyPr>
          <a:lstStyle/>
          <a:p>
            <a:pPr algn="just"/>
            <a:r>
              <a:rPr lang="en-US" sz="1600" dirty="0">
                <a:latin typeface="Calibri" panose="020F0502020204030204" pitchFamily="34" charset="0"/>
                <a:cs typeface="Calibri" panose="020F0502020204030204" pitchFamily="34" charset="0"/>
              </a:rPr>
              <a:t>• Raise your hands if you have tried olive oil. </a:t>
            </a:r>
          </a:p>
          <a:p>
            <a:pPr algn="just"/>
            <a:endParaRPr lang="en-US" sz="1600" dirty="0">
              <a:latin typeface="Calibri" panose="020F0502020204030204" pitchFamily="34" charset="0"/>
              <a:cs typeface="Calibri" panose="020F0502020204030204" pitchFamily="34" charset="0"/>
            </a:endParaRPr>
          </a:p>
          <a:p>
            <a:pPr algn="just"/>
            <a:r>
              <a:rPr lang="en-US" sz="1600" dirty="0">
                <a:latin typeface="Calibri" panose="020F0502020204030204" pitchFamily="34" charset="0"/>
                <a:cs typeface="Calibri" panose="020F0502020204030204" pitchFamily="34" charset="0"/>
              </a:rPr>
              <a:t>• What kind of foods do you usually add olive oil to or what can you do with olive oil? </a:t>
            </a:r>
          </a:p>
          <a:p>
            <a:pPr algn="just"/>
            <a:endParaRPr lang="en-US" sz="1600" dirty="0">
              <a:latin typeface="Calibri" panose="020F0502020204030204" pitchFamily="34" charset="0"/>
              <a:cs typeface="Calibri" panose="020F0502020204030204" pitchFamily="34" charset="0"/>
            </a:endParaRPr>
          </a:p>
          <a:p>
            <a:pPr algn="just"/>
            <a:r>
              <a:rPr lang="en-US" sz="1600" dirty="0">
                <a:latin typeface="Calibri" panose="020F0502020204030204" pitchFamily="34" charset="0"/>
                <a:cs typeface="Calibri" panose="020F0502020204030204" pitchFamily="34" charset="0"/>
              </a:rPr>
              <a:t>• Today’s lesson is about a very special symbol of the Palestinian culture and identity, the olive tree.</a:t>
            </a:r>
          </a:p>
          <a:p>
            <a:pPr algn="just"/>
            <a:endParaRPr lang="en-US" sz="1600" dirty="0">
              <a:latin typeface="Calibri" panose="020F0502020204030204" pitchFamily="34" charset="0"/>
              <a:cs typeface="Calibri" panose="020F0502020204030204" pitchFamily="34" charset="0"/>
            </a:endParaRPr>
          </a:p>
          <a:p>
            <a:pPr algn="just"/>
            <a:r>
              <a:rPr lang="en-US" sz="1600" dirty="0">
                <a:latin typeface="Calibri" panose="020F0502020204030204" pitchFamily="34" charset="0"/>
                <a:cs typeface="Calibri" panose="020F0502020204030204" pitchFamily="34" charset="0"/>
              </a:rPr>
              <a:t>• Remember that Palestine has been under occupation since 1948. Palestinian elders and their children and grandchildren have been prohibited from returning to their homeland because of the occupation. Despite that, Palestinians across the world are still resisting the occupation so that they can claim their right to return to their land, Palestine.</a:t>
            </a:r>
          </a:p>
        </p:txBody>
      </p:sp>
    </p:spTree>
    <p:extLst>
      <p:ext uri="{BB962C8B-B14F-4D97-AF65-F5344CB8AC3E}">
        <p14:creationId xmlns:p14="http://schemas.microsoft.com/office/powerpoint/2010/main" val="29732111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1000"/>
                                        <p:tgtEl>
                                          <p:spTgt spid="6">
                                            <p:txEl>
                                              <p:pRg st="6" end="6"/>
                                            </p:txEl>
                                          </p:spTgt>
                                        </p:tgtEl>
                                      </p:cBhvr>
                                    </p:animEffect>
                                    <p:anim calcmode="lin" valueType="num">
                                      <p:cBhvr>
                                        <p:cTn id="2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0" y="2"/>
            <a:ext cx="9144014" cy="5143500"/>
          </a:xfrm>
          <a:prstGeom prst="rect">
            <a:avLst/>
          </a:prstGeom>
          <a:noFill/>
          <a:ln>
            <a:noFill/>
          </a:ln>
        </p:spPr>
      </p:pic>
      <p:sp>
        <p:nvSpPr>
          <p:cNvPr id="85" name="Google Shape;85;p17"/>
          <p:cNvSpPr txBox="1">
            <a:spLocks noGrp="1"/>
          </p:cNvSpPr>
          <p:nvPr>
            <p:ph type="title"/>
          </p:nvPr>
        </p:nvSpPr>
        <p:spPr>
          <a:xfrm>
            <a:off x="5172524" y="1193588"/>
            <a:ext cx="3656165" cy="772776"/>
          </a:xfrm>
          <a:prstGeom prst="rect">
            <a:avLst/>
          </a:prstGeom>
        </p:spPr>
        <p:txBody>
          <a:bodyPr spcFirstLastPara="1" wrap="square" lIns="91425" tIns="91425" rIns="91425" bIns="91425" anchor="t" anchorCtr="0">
            <a:noAutofit/>
          </a:bodyPr>
          <a:lstStyle/>
          <a:p>
            <a:pPr lvl="0"/>
            <a:r>
              <a:rPr lang="en-ZA" sz="1600" dirty="0">
                <a:latin typeface="Calibri" panose="020F0502020204030204" pitchFamily="34" charset="0"/>
                <a:cs typeface="Calibri" panose="020F0502020204030204" pitchFamily="34" charset="0"/>
              </a:rPr>
              <a:t>1. </a:t>
            </a:r>
            <a:r>
              <a:rPr lang="en-US" sz="1600" dirty="0">
                <a:latin typeface="Calibri" panose="020F0502020204030204" pitchFamily="34" charset="0"/>
                <a:cs typeface="Calibri" panose="020F0502020204030204" pitchFamily="34" charset="0"/>
              </a:rPr>
              <a:t>Before 1917 Palestine was under the control of the Ottoman Empire.</a:t>
            </a:r>
            <a:br>
              <a:rPr lang="en-US" sz="1600" dirty="0">
                <a:latin typeface="Calibri" panose="020F0502020204030204" pitchFamily="34" charset="0"/>
                <a:cs typeface="Calibri" panose="020F0502020204030204" pitchFamily="34" charset="0"/>
              </a:rPr>
            </a:br>
            <a:endParaRPr sz="1600" dirty="0">
              <a:latin typeface="Calibri" panose="020F0502020204030204" pitchFamily="34" charset="0"/>
              <a:cs typeface="Calibri" panose="020F0502020204030204" pitchFamily="34" charset="0"/>
            </a:endParaRPr>
          </a:p>
        </p:txBody>
      </p:sp>
      <p:sp>
        <p:nvSpPr>
          <p:cNvPr id="87" name="Google Shape;87;p17"/>
          <p:cNvSpPr txBox="1">
            <a:spLocks noGrp="1"/>
          </p:cNvSpPr>
          <p:nvPr>
            <p:ph type="title"/>
          </p:nvPr>
        </p:nvSpPr>
        <p:spPr>
          <a:xfrm>
            <a:off x="5172524" y="2053622"/>
            <a:ext cx="3771779" cy="661066"/>
          </a:xfrm>
          <a:prstGeom prst="rect">
            <a:avLst/>
          </a:prstGeom>
        </p:spPr>
        <p:txBody>
          <a:bodyPr spcFirstLastPara="1" wrap="square" lIns="91425" tIns="91425" rIns="91425" bIns="91425" anchor="t" anchorCtr="0">
            <a:noAutofit/>
          </a:bodyPr>
          <a:lstStyle/>
          <a:p>
            <a:pPr lvl="0"/>
            <a:r>
              <a:rPr lang="en-US" sz="1600" dirty="0">
                <a:latin typeface="Calibri" panose="020F0502020204030204" pitchFamily="34" charset="0"/>
                <a:cs typeface="Calibri" panose="020F0502020204030204" pitchFamily="34" charset="0"/>
              </a:rPr>
              <a:t>2. After WWI in 1917, Britain gained control of Palestine.</a:t>
            </a:r>
            <a:br>
              <a:rPr lang="en-US" sz="1600" dirty="0">
                <a:latin typeface="Calibri" panose="020F0502020204030204" pitchFamily="34" charset="0"/>
                <a:cs typeface="Calibri" panose="020F0502020204030204" pitchFamily="34" charset="0"/>
              </a:rPr>
            </a:br>
            <a:endParaRPr sz="1600" dirty="0">
              <a:latin typeface="Calibri" panose="020F0502020204030204" pitchFamily="34" charset="0"/>
              <a:cs typeface="Calibri" panose="020F0502020204030204" pitchFamily="34" charset="0"/>
            </a:endParaRPr>
          </a:p>
        </p:txBody>
      </p:sp>
      <p:sp>
        <p:nvSpPr>
          <p:cNvPr id="89" name="Google Shape;89;p17"/>
          <p:cNvSpPr txBox="1">
            <a:spLocks noGrp="1"/>
          </p:cNvSpPr>
          <p:nvPr>
            <p:ph type="title"/>
          </p:nvPr>
        </p:nvSpPr>
        <p:spPr>
          <a:xfrm>
            <a:off x="5172525" y="2675719"/>
            <a:ext cx="3656164" cy="835584"/>
          </a:xfrm>
          <a:prstGeom prst="rect">
            <a:avLst/>
          </a:prstGeom>
        </p:spPr>
        <p:txBody>
          <a:bodyPr spcFirstLastPara="1" wrap="square" lIns="91425" tIns="91425" rIns="91425" bIns="91425" anchor="t" anchorCtr="0">
            <a:noAutofit/>
          </a:bodyPr>
          <a:lstStyle/>
          <a:p>
            <a:pPr lvl="0"/>
            <a:r>
              <a:rPr lang="en-US" sz="1600" dirty="0">
                <a:latin typeface="Calibri" panose="020F0502020204030204" pitchFamily="34" charset="0"/>
                <a:cs typeface="Calibri" panose="020F0502020204030204" pitchFamily="34" charset="0"/>
              </a:rPr>
              <a:t>3. The Jews were expelled from many countries over the centuries and roamed the world without a homeland.</a:t>
            </a:r>
            <a:br>
              <a:rPr lang="en-US" sz="1600" dirty="0">
                <a:latin typeface="Calibri" panose="020F0502020204030204" pitchFamily="34" charset="0"/>
                <a:cs typeface="Calibri" panose="020F0502020204030204" pitchFamily="34" charset="0"/>
              </a:rPr>
            </a:br>
            <a:endParaRPr sz="1600" dirty="0">
              <a:latin typeface="Calibri" panose="020F0502020204030204" pitchFamily="34" charset="0"/>
              <a:cs typeface="Calibri" panose="020F0502020204030204" pitchFamily="34" charset="0"/>
            </a:endParaRPr>
          </a:p>
        </p:txBody>
      </p:sp>
      <p:sp>
        <p:nvSpPr>
          <p:cNvPr id="91" name="Google Shape;91;p17"/>
          <p:cNvSpPr txBox="1">
            <a:spLocks noGrp="1"/>
          </p:cNvSpPr>
          <p:nvPr>
            <p:ph type="title"/>
          </p:nvPr>
        </p:nvSpPr>
        <p:spPr>
          <a:xfrm>
            <a:off x="5172524" y="3652942"/>
            <a:ext cx="3530041" cy="1115366"/>
          </a:xfrm>
          <a:prstGeom prst="rect">
            <a:avLst/>
          </a:prstGeom>
        </p:spPr>
        <p:txBody>
          <a:bodyPr spcFirstLastPara="1" wrap="square" lIns="91425" tIns="91425" rIns="91425" bIns="91425" anchor="t" anchorCtr="0">
            <a:noAutofit/>
          </a:bodyPr>
          <a:lstStyle/>
          <a:p>
            <a:pPr lvl="0"/>
            <a:r>
              <a:rPr lang="en-US" sz="1600" dirty="0">
                <a:latin typeface="Calibri" panose="020F0502020204030204" pitchFamily="34" charset="0"/>
                <a:cs typeface="Calibri" panose="020F0502020204030204" pitchFamily="34" charset="0"/>
              </a:rPr>
              <a:t>4. The Zionist Movement was formed in 1897 with the main purpose of finding a homeland.</a:t>
            </a:r>
            <a:br>
              <a:rPr lang="en-US" sz="1600" dirty="0">
                <a:latin typeface="Calibri" panose="020F0502020204030204" pitchFamily="34" charset="0"/>
                <a:cs typeface="Calibri" panose="020F0502020204030204" pitchFamily="34" charset="0"/>
              </a:rPr>
            </a:br>
            <a:br>
              <a:rPr lang="en-US" sz="1800" dirty="0">
                <a:latin typeface="Calibri" panose="020F0502020204030204" pitchFamily="34" charset="0"/>
                <a:cs typeface="Calibri" panose="020F0502020204030204" pitchFamily="34" charset="0"/>
              </a:rPr>
            </a:br>
            <a:endParaRPr sz="1800" dirty="0">
              <a:latin typeface="Calibri" panose="020F0502020204030204" pitchFamily="34" charset="0"/>
              <a:cs typeface="Calibri" panose="020F0502020204030204" pitchFamily="34" charset="0"/>
            </a:endParaRPr>
          </a:p>
        </p:txBody>
      </p:sp>
      <p:pic>
        <p:nvPicPr>
          <p:cNvPr id="93" name="Google Shape;93;p17"/>
          <p:cNvPicPr preferRelativeResize="0"/>
          <p:nvPr/>
        </p:nvPicPr>
        <p:blipFill>
          <a:blip r:embed="rId4">
            <a:alphaModFix/>
          </a:blip>
          <a:stretch>
            <a:fillRect/>
          </a:stretch>
        </p:blipFill>
        <p:spPr>
          <a:xfrm>
            <a:off x="871600" y="1299575"/>
            <a:ext cx="2948700" cy="2915100"/>
          </a:xfrm>
          <a:prstGeom prst="ellipse">
            <a:avLst/>
          </a:prstGeom>
          <a:noFill/>
          <a:ln>
            <a:noFill/>
          </a:ln>
        </p:spPr>
      </p:pic>
      <p:sp>
        <p:nvSpPr>
          <p:cNvPr id="9" name="TextBox 8">
            <a:extLst>
              <a:ext uri="{FF2B5EF4-FFF2-40B4-BE49-F238E27FC236}">
                <a16:creationId xmlns:a16="http://schemas.microsoft.com/office/drawing/2014/main" id="{7E654381-21A4-4C9F-8DFF-744978AAA499}"/>
              </a:ext>
            </a:extLst>
          </p:cNvPr>
          <p:cNvSpPr txBox="1"/>
          <p:nvPr/>
        </p:nvSpPr>
        <p:spPr>
          <a:xfrm>
            <a:off x="1744718" y="162304"/>
            <a:ext cx="4645572" cy="369332"/>
          </a:xfrm>
          <a:prstGeom prst="rect">
            <a:avLst/>
          </a:prstGeom>
          <a:noFill/>
        </p:spPr>
        <p:txBody>
          <a:bodyPr wrap="square">
            <a:spAutoFit/>
          </a:bodyPr>
          <a:lstStyle/>
          <a:p>
            <a:pPr algn="ctr"/>
            <a:r>
              <a:rPr lang="en-ZA" sz="1800" b="1" dirty="0">
                <a:latin typeface="Calibri" panose="020F0502020204030204" pitchFamily="34" charset="0"/>
                <a:cs typeface="Calibri" panose="020F0502020204030204" pitchFamily="34" charset="0"/>
              </a:rPr>
              <a:t>A Brief History of Palestine</a:t>
            </a:r>
          </a:p>
        </p:txBody>
      </p:sp>
      <p:pic>
        <p:nvPicPr>
          <p:cNvPr id="11" name="Picture 2" descr="CDN media">
            <a:extLst>
              <a:ext uri="{FF2B5EF4-FFF2-40B4-BE49-F238E27FC236}">
                <a16:creationId xmlns:a16="http://schemas.microsoft.com/office/drawing/2014/main" id="{BCCCAD30-445C-4E51-B79D-FBF86DA7DE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74" y="928825"/>
            <a:ext cx="3530041" cy="3545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0005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500"/>
                                        <p:tgtEl>
                                          <p:spTgt spid="8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500"/>
                                        <p:tgtEl>
                                          <p:spTgt spid="8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fade">
                                      <p:cBhvr>
                                        <p:cTn id="22"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7" grpId="0"/>
      <p:bldP spid="89" grpId="0"/>
      <p:bldP spid="9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0" y="2"/>
            <a:ext cx="9144014" cy="5143500"/>
          </a:xfrm>
          <a:prstGeom prst="rect">
            <a:avLst/>
          </a:prstGeom>
          <a:noFill/>
          <a:ln>
            <a:noFill/>
          </a:ln>
        </p:spPr>
      </p:pic>
      <p:sp>
        <p:nvSpPr>
          <p:cNvPr id="85" name="Google Shape;85;p17"/>
          <p:cNvSpPr txBox="1">
            <a:spLocks noGrp="1"/>
          </p:cNvSpPr>
          <p:nvPr>
            <p:ph type="title"/>
          </p:nvPr>
        </p:nvSpPr>
        <p:spPr>
          <a:xfrm>
            <a:off x="5172524" y="991427"/>
            <a:ext cx="3656165" cy="961033"/>
          </a:xfrm>
          <a:prstGeom prst="rect">
            <a:avLst/>
          </a:prstGeom>
        </p:spPr>
        <p:txBody>
          <a:bodyPr spcFirstLastPara="1" wrap="square" lIns="91425" tIns="91425" rIns="91425" bIns="91425" anchor="t" anchorCtr="0">
            <a:noAutofit/>
          </a:bodyPr>
          <a:lstStyle/>
          <a:p>
            <a:pPr lvl="0"/>
            <a:r>
              <a:rPr lang="en-US" sz="1600" dirty="0">
                <a:latin typeface="Calibri" panose="020F0502020204030204" pitchFamily="34" charset="0"/>
                <a:cs typeface="Calibri" panose="020F0502020204030204" pitchFamily="34" charset="0"/>
              </a:rPr>
              <a:t>5. Their preferred choice was Palestine  because they believe that is where they originally resided.</a:t>
            </a:r>
            <a:endParaRPr sz="1600" dirty="0">
              <a:latin typeface="Calibri" panose="020F0502020204030204" pitchFamily="34" charset="0"/>
              <a:cs typeface="Calibri" panose="020F0502020204030204" pitchFamily="34" charset="0"/>
            </a:endParaRPr>
          </a:p>
        </p:txBody>
      </p:sp>
      <p:sp>
        <p:nvSpPr>
          <p:cNvPr id="87" name="Google Shape;87;p17"/>
          <p:cNvSpPr txBox="1">
            <a:spLocks noGrp="1"/>
          </p:cNvSpPr>
          <p:nvPr>
            <p:ph type="title"/>
          </p:nvPr>
        </p:nvSpPr>
        <p:spPr>
          <a:xfrm>
            <a:off x="5172524" y="2053621"/>
            <a:ext cx="3761269" cy="935259"/>
          </a:xfrm>
          <a:prstGeom prst="rect">
            <a:avLst/>
          </a:prstGeom>
        </p:spPr>
        <p:txBody>
          <a:bodyPr spcFirstLastPara="1" wrap="square" lIns="91425" tIns="91425" rIns="91425" bIns="91425" anchor="t" anchorCtr="0">
            <a:noAutofit/>
          </a:bodyPr>
          <a:lstStyle/>
          <a:p>
            <a:pPr lvl="0"/>
            <a:r>
              <a:rPr lang="en-US" sz="1600" dirty="0">
                <a:latin typeface="Calibri" panose="020F0502020204030204" pitchFamily="34" charset="0"/>
                <a:cs typeface="Calibri" panose="020F0502020204030204" pitchFamily="34" charset="0"/>
              </a:rPr>
              <a:t>6. The Zionists requested the British to allow them to move to Palestine and through the Balfour Declaration, the British agreed.</a:t>
            </a:r>
          </a:p>
        </p:txBody>
      </p:sp>
      <p:sp>
        <p:nvSpPr>
          <p:cNvPr id="89" name="Google Shape;89;p17"/>
          <p:cNvSpPr txBox="1">
            <a:spLocks noGrp="1"/>
          </p:cNvSpPr>
          <p:nvPr>
            <p:ph type="title"/>
          </p:nvPr>
        </p:nvSpPr>
        <p:spPr>
          <a:xfrm>
            <a:off x="5172525" y="3090041"/>
            <a:ext cx="3656164" cy="388384"/>
          </a:xfrm>
          <a:prstGeom prst="rect">
            <a:avLst/>
          </a:prstGeom>
        </p:spPr>
        <p:txBody>
          <a:bodyPr spcFirstLastPara="1" wrap="square" lIns="91425" tIns="91425" rIns="91425" bIns="91425" anchor="t" anchorCtr="0">
            <a:noAutofit/>
          </a:bodyPr>
          <a:lstStyle/>
          <a:p>
            <a:pPr lvl="0"/>
            <a:r>
              <a:rPr lang="en-US" sz="1600" dirty="0">
                <a:latin typeface="Calibri" panose="020F0502020204030204" pitchFamily="34" charset="0"/>
                <a:cs typeface="Calibri" panose="020F0502020204030204" pitchFamily="34" charset="0"/>
              </a:rPr>
              <a:t>7. When more Jews began moving to Palestine, the Palestinians objected. </a:t>
            </a:r>
          </a:p>
        </p:txBody>
      </p:sp>
      <p:sp>
        <p:nvSpPr>
          <p:cNvPr id="91" name="Google Shape;91;p17"/>
          <p:cNvSpPr txBox="1">
            <a:spLocks noGrp="1"/>
          </p:cNvSpPr>
          <p:nvPr>
            <p:ph type="title"/>
          </p:nvPr>
        </p:nvSpPr>
        <p:spPr>
          <a:xfrm>
            <a:off x="5172524" y="3652941"/>
            <a:ext cx="3530041" cy="1066203"/>
          </a:xfrm>
          <a:prstGeom prst="rect">
            <a:avLst/>
          </a:prstGeom>
        </p:spPr>
        <p:txBody>
          <a:bodyPr spcFirstLastPara="1" wrap="square" lIns="91425" tIns="91425" rIns="91425" bIns="91425" anchor="t" anchorCtr="0">
            <a:noAutofit/>
          </a:bodyPr>
          <a:lstStyle/>
          <a:p>
            <a:pPr lvl="0"/>
            <a:r>
              <a:rPr lang="en-US" sz="1600" dirty="0">
                <a:latin typeface="Calibri" panose="020F0502020204030204" pitchFamily="34" charset="0"/>
                <a:cs typeface="Calibri" panose="020F0502020204030204" pitchFamily="34" charset="0"/>
              </a:rPr>
              <a:t>8. The Jewish militia (army) began killing Palestinians, as well as the British who also objected to Jews moving in large numbers.</a:t>
            </a:r>
          </a:p>
        </p:txBody>
      </p:sp>
      <p:pic>
        <p:nvPicPr>
          <p:cNvPr id="93" name="Google Shape;93;p17"/>
          <p:cNvPicPr preferRelativeResize="0"/>
          <p:nvPr/>
        </p:nvPicPr>
        <p:blipFill>
          <a:blip r:embed="rId4">
            <a:alphaModFix/>
          </a:blip>
          <a:stretch>
            <a:fillRect/>
          </a:stretch>
        </p:blipFill>
        <p:spPr>
          <a:xfrm>
            <a:off x="871600" y="1299575"/>
            <a:ext cx="2948700" cy="2915100"/>
          </a:xfrm>
          <a:prstGeom prst="ellipse">
            <a:avLst/>
          </a:prstGeom>
          <a:noFill/>
          <a:ln>
            <a:noFill/>
          </a:ln>
        </p:spPr>
      </p:pic>
      <p:pic>
        <p:nvPicPr>
          <p:cNvPr id="9" name="Picture 8">
            <a:extLst>
              <a:ext uri="{FF2B5EF4-FFF2-40B4-BE49-F238E27FC236}">
                <a16:creationId xmlns:a16="http://schemas.microsoft.com/office/drawing/2014/main" id="{E063D5EF-40AB-4417-9C81-CA2D6C882C7B}"/>
              </a:ext>
            </a:extLst>
          </p:cNvPr>
          <p:cNvPicPr>
            <a:picLocks noChangeAspect="1"/>
          </p:cNvPicPr>
          <p:nvPr/>
        </p:nvPicPr>
        <p:blipFill>
          <a:blip r:embed="rId5"/>
          <a:stretch>
            <a:fillRect/>
          </a:stretch>
        </p:blipFill>
        <p:spPr>
          <a:xfrm>
            <a:off x="661379" y="1056016"/>
            <a:ext cx="3310097" cy="3405581"/>
          </a:xfrm>
          <a:prstGeom prst="rect">
            <a:avLst/>
          </a:prstGeom>
        </p:spPr>
      </p:pic>
    </p:spTree>
    <p:extLst>
      <p:ext uri="{BB962C8B-B14F-4D97-AF65-F5344CB8AC3E}">
        <p14:creationId xmlns:p14="http://schemas.microsoft.com/office/powerpoint/2010/main" val="10732308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500"/>
                                        <p:tgtEl>
                                          <p:spTgt spid="8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500"/>
                                        <p:tgtEl>
                                          <p:spTgt spid="8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fade">
                                      <p:cBhvr>
                                        <p:cTn id="22"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7" grpId="0"/>
      <p:bldP spid="89" grpId="0"/>
      <p:bldP spid="9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14" y="0"/>
            <a:ext cx="9144014" cy="5143500"/>
          </a:xfrm>
          <a:prstGeom prst="rect">
            <a:avLst/>
          </a:prstGeom>
          <a:noFill/>
          <a:ln>
            <a:noFill/>
          </a:ln>
        </p:spPr>
      </p:pic>
      <p:sp>
        <p:nvSpPr>
          <p:cNvPr id="85" name="Google Shape;85;p17"/>
          <p:cNvSpPr txBox="1">
            <a:spLocks noGrp="1"/>
          </p:cNvSpPr>
          <p:nvPr>
            <p:ph type="title"/>
          </p:nvPr>
        </p:nvSpPr>
        <p:spPr>
          <a:xfrm>
            <a:off x="5172524" y="1106329"/>
            <a:ext cx="3761269" cy="961033"/>
          </a:xfrm>
          <a:prstGeom prst="rect">
            <a:avLst/>
          </a:prstGeom>
        </p:spPr>
        <p:txBody>
          <a:bodyPr spcFirstLastPara="1" wrap="square" lIns="91425" tIns="91425" rIns="91425" bIns="91425" anchor="t" anchorCtr="0">
            <a:noAutofit/>
          </a:bodyPr>
          <a:lstStyle/>
          <a:p>
            <a:pPr lvl="0"/>
            <a:r>
              <a:rPr lang="en-US" sz="1600" dirty="0">
                <a:latin typeface="Calibri" panose="020F0502020204030204" pitchFamily="34" charset="0"/>
                <a:cs typeface="Calibri" panose="020F0502020204030204" pitchFamily="34" charset="0"/>
              </a:rPr>
              <a:t>9. In 1948, after WWII, without permission from the Palestinians, Palestine was “given” to the Jewish people. </a:t>
            </a:r>
            <a:endParaRPr lang="en-US" sz="2000" dirty="0">
              <a:latin typeface="Calibri" panose="020F0502020204030204" pitchFamily="34" charset="0"/>
              <a:cs typeface="Calibri" panose="020F0502020204030204" pitchFamily="34" charset="0"/>
            </a:endParaRPr>
          </a:p>
        </p:txBody>
      </p:sp>
      <p:sp>
        <p:nvSpPr>
          <p:cNvPr id="87" name="Google Shape;87;p17"/>
          <p:cNvSpPr txBox="1">
            <a:spLocks noGrp="1"/>
          </p:cNvSpPr>
          <p:nvPr>
            <p:ph type="title"/>
          </p:nvPr>
        </p:nvSpPr>
        <p:spPr>
          <a:xfrm>
            <a:off x="5190962" y="2067362"/>
            <a:ext cx="3761269" cy="612062"/>
          </a:xfrm>
          <a:prstGeom prst="rect">
            <a:avLst/>
          </a:prstGeom>
        </p:spPr>
        <p:txBody>
          <a:bodyPr spcFirstLastPara="1" wrap="square" lIns="91425" tIns="91425" rIns="91425" bIns="91425" anchor="t" anchorCtr="0">
            <a:noAutofit/>
          </a:bodyPr>
          <a:lstStyle/>
          <a:p>
            <a:pPr lvl="0"/>
            <a:r>
              <a:rPr lang="en-US" sz="1600" dirty="0">
                <a:latin typeface="Calibri" panose="020F0502020204030204" pitchFamily="34" charset="0"/>
                <a:cs typeface="Calibri" panose="020F0502020204030204" pitchFamily="34" charset="0"/>
              </a:rPr>
              <a:t>10. 56% of Palestine was given to the Jews and 44% to the local Palestinians.</a:t>
            </a:r>
          </a:p>
        </p:txBody>
      </p:sp>
      <p:sp>
        <p:nvSpPr>
          <p:cNvPr id="89" name="Google Shape;89;p17"/>
          <p:cNvSpPr txBox="1">
            <a:spLocks noGrp="1"/>
          </p:cNvSpPr>
          <p:nvPr>
            <p:ph type="title"/>
          </p:nvPr>
        </p:nvSpPr>
        <p:spPr>
          <a:xfrm>
            <a:off x="5172524" y="2778601"/>
            <a:ext cx="3779707" cy="790179"/>
          </a:xfrm>
          <a:prstGeom prst="rect">
            <a:avLst/>
          </a:prstGeom>
        </p:spPr>
        <p:txBody>
          <a:bodyPr spcFirstLastPara="1" wrap="square" lIns="91425" tIns="91425" rIns="91425" bIns="91425" anchor="t" anchorCtr="0">
            <a:noAutofit/>
          </a:bodyPr>
          <a:lstStyle/>
          <a:p>
            <a:pPr lvl="0"/>
            <a:r>
              <a:rPr lang="en-US" sz="1600" dirty="0">
                <a:latin typeface="Calibri" panose="020F0502020204030204" pitchFamily="34" charset="0"/>
                <a:cs typeface="Calibri" panose="020F0502020204030204" pitchFamily="34" charset="0"/>
              </a:rPr>
              <a:t>11. Jewish militias killed 1000s of Palestinians and destroying over 500 Palestinian villages.</a:t>
            </a:r>
          </a:p>
        </p:txBody>
      </p:sp>
      <p:sp>
        <p:nvSpPr>
          <p:cNvPr id="91" name="Google Shape;91;p17"/>
          <p:cNvSpPr txBox="1">
            <a:spLocks noGrp="1"/>
          </p:cNvSpPr>
          <p:nvPr>
            <p:ph type="title"/>
          </p:nvPr>
        </p:nvSpPr>
        <p:spPr>
          <a:xfrm>
            <a:off x="5172524" y="3652941"/>
            <a:ext cx="3530041" cy="1066203"/>
          </a:xfrm>
          <a:prstGeom prst="rect">
            <a:avLst/>
          </a:prstGeom>
        </p:spPr>
        <p:txBody>
          <a:bodyPr spcFirstLastPara="1" wrap="square" lIns="91425" tIns="91425" rIns="91425" bIns="91425" anchor="t" anchorCtr="0">
            <a:noAutofit/>
          </a:bodyPr>
          <a:lstStyle/>
          <a:p>
            <a:pPr lvl="0"/>
            <a:r>
              <a:rPr lang="en-US" sz="1600" dirty="0">
                <a:latin typeface="Calibri" panose="020F0502020204030204" pitchFamily="34" charset="0"/>
                <a:cs typeface="Calibri" panose="020F0502020204030204" pitchFamily="34" charset="0"/>
              </a:rPr>
              <a:t>12. 800,000 Palestinians were forcibly evacuated. This is called the Nakba, meaning “catastrophe.”</a:t>
            </a:r>
            <a:br>
              <a:rPr lang="en-US" sz="1600" dirty="0">
                <a:latin typeface="Calibri" panose="020F0502020204030204" pitchFamily="34" charset="0"/>
                <a:cs typeface="Calibri" panose="020F0502020204030204" pitchFamily="34" charset="0"/>
              </a:rPr>
            </a:br>
            <a:endParaRPr lang="en-US" sz="1600" dirty="0">
              <a:latin typeface="Calibri" panose="020F0502020204030204" pitchFamily="34" charset="0"/>
              <a:cs typeface="Calibri" panose="020F0502020204030204" pitchFamily="34" charset="0"/>
            </a:endParaRPr>
          </a:p>
        </p:txBody>
      </p:sp>
      <p:pic>
        <p:nvPicPr>
          <p:cNvPr id="93" name="Google Shape;93;p17"/>
          <p:cNvPicPr preferRelativeResize="0"/>
          <p:nvPr/>
        </p:nvPicPr>
        <p:blipFill>
          <a:blip r:embed="rId4">
            <a:alphaModFix/>
          </a:blip>
          <a:stretch>
            <a:fillRect/>
          </a:stretch>
        </p:blipFill>
        <p:spPr>
          <a:xfrm>
            <a:off x="871600" y="1299575"/>
            <a:ext cx="2948700" cy="2915100"/>
          </a:xfrm>
          <a:prstGeom prst="ellipse">
            <a:avLst/>
          </a:prstGeom>
          <a:noFill/>
          <a:ln>
            <a:noFill/>
          </a:ln>
        </p:spPr>
      </p:pic>
      <p:pic>
        <p:nvPicPr>
          <p:cNvPr id="9" name="Picture 3" descr="My Surprisingly Inspiring Trip to the West Bank: Echoes of Our Civil Rights  Movement | The Indypendent">
            <a:extLst>
              <a:ext uri="{FF2B5EF4-FFF2-40B4-BE49-F238E27FC236}">
                <a16:creationId xmlns:a16="http://schemas.microsoft.com/office/drawing/2014/main" id="{64E633B2-6FA8-4E2D-AA12-57C4F7002C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790" y="1061545"/>
            <a:ext cx="3704115" cy="3373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280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500"/>
                                        <p:tgtEl>
                                          <p:spTgt spid="8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500"/>
                                        <p:tgtEl>
                                          <p:spTgt spid="8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fade">
                                      <p:cBhvr>
                                        <p:cTn id="22"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7" grpId="0"/>
      <p:bldP spid="89" grpId="0"/>
      <p:bldP spid="9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18"/>
          <p:cNvPicPr preferRelativeResize="0"/>
          <p:nvPr/>
        </p:nvPicPr>
        <p:blipFill>
          <a:blip r:embed="rId3">
            <a:alphaModFix/>
          </a:blip>
          <a:stretch>
            <a:fillRect/>
          </a:stretch>
        </p:blipFill>
        <p:spPr>
          <a:xfrm>
            <a:off x="0" y="0"/>
            <a:ext cx="9143990" cy="5143500"/>
          </a:xfrm>
          <a:prstGeom prst="rect">
            <a:avLst/>
          </a:prstGeom>
          <a:noFill/>
          <a:ln>
            <a:noFill/>
          </a:ln>
        </p:spPr>
      </p:pic>
      <p:sp>
        <p:nvSpPr>
          <p:cNvPr id="6" name="TextBox 5">
            <a:extLst>
              <a:ext uri="{FF2B5EF4-FFF2-40B4-BE49-F238E27FC236}">
                <a16:creationId xmlns:a16="http://schemas.microsoft.com/office/drawing/2014/main" id="{BA66CA4D-660A-48E7-BD9D-302CA13578AC}"/>
              </a:ext>
            </a:extLst>
          </p:cNvPr>
          <p:cNvSpPr txBox="1"/>
          <p:nvPr/>
        </p:nvSpPr>
        <p:spPr>
          <a:xfrm>
            <a:off x="84084" y="771022"/>
            <a:ext cx="4645572" cy="400110"/>
          </a:xfrm>
          <a:prstGeom prst="rect">
            <a:avLst/>
          </a:prstGeom>
          <a:noFill/>
        </p:spPr>
        <p:txBody>
          <a:bodyPr wrap="square">
            <a:spAutoFit/>
          </a:bodyPr>
          <a:lstStyle/>
          <a:p>
            <a:r>
              <a:rPr lang="en-US" sz="2000" b="1" dirty="0">
                <a:solidFill>
                  <a:schemeClr val="bg1"/>
                </a:solidFill>
                <a:latin typeface="Calibri" panose="020F0502020204030204" pitchFamily="34" charset="0"/>
                <a:cs typeface="Calibri" panose="020F0502020204030204" pitchFamily="34" charset="0"/>
              </a:rPr>
              <a:t>Olives - a truly amazing and blessed fruit!</a:t>
            </a:r>
            <a:endParaRPr lang="en-ZA" sz="2000" b="1"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2794E69-8C22-455D-932B-17A15C0E78EB}"/>
              </a:ext>
            </a:extLst>
          </p:cNvPr>
          <p:cNvSpPr txBox="1"/>
          <p:nvPr/>
        </p:nvSpPr>
        <p:spPr>
          <a:xfrm>
            <a:off x="252249" y="1788463"/>
            <a:ext cx="8618483" cy="1295868"/>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1800" dirty="0">
                <a:latin typeface="Calibri" panose="020F0502020204030204" pitchFamily="34" charset="0"/>
                <a:cs typeface="Calibri" panose="020F0502020204030204" pitchFamily="34" charset="0"/>
              </a:rPr>
              <a:t>They are mentioned in the Qur’an seven times. </a:t>
            </a:r>
          </a:p>
          <a:p>
            <a:pPr marL="285750" indent="-285750">
              <a:lnSpc>
                <a:spcPct val="150000"/>
              </a:lnSpc>
              <a:buFont typeface="Arial" panose="020B0604020202020204" pitchFamily="34" charset="0"/>
              <a:buChar char="•"/>
            </a:pPr>
            <a:r>
              <a:rPr lang="en-US" sz="1800" dirty="0">
                <a:latin typeface="Calibri" panose="020F0502020204030204" pitchFamily="34" charset="0"/>
                <a:cs typeface="Calibri" panose="020F0502020204030204" pitchFamily="34" charset="0"/>
              </a:rPr>
              <a:t>The Prophet (saw) encouraged the use of olives and its oil. </a:t>
            </a:r>
          </a:p>
          <a:p>
            <a:pPr marL="285750" indent="-285750">
              <a:lnSpc>
                <a:spcPct val="150000"/>
              </a:lnSpc>
              <a:buFont typeface="Arial" panose="020B0604020202020204" pitchFamily="34" charset="0"/>
              <a:buChar char="•"/>
            </a:pPr>
            <a:r>
              <a:rPr lang="en-US" sz="1800" dirty="0">
                <a:latin typeface="Calibri" panose="020F0502020204030204" pitchFamily="34" charset="0"/>
                <a:cs typeface="Calibri" panose="020F0502020204030204" pitchFamily="34" charset="0"/>
              </a:rPr>
              <a:t>Olives have great  nutritional as well as cosmetic benefits. </a:t>
            </a:r>
          </a:p>
        </p:txBody>
      </p:sp>
    </p:spTree>
    <p:extLst>
      <p:ext uri="{BB962C8B-B14F-4D97-AF65-F5344CB8AC3E}">
        <p14:creationId xmlns:p14="http://schemas.microsoft.com/office/powerpoint/2010/main" val="34357439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18"/>
          <p:cNvPicPr preferRelativeResize="0"/>
          <p:nvPr/>
        </p:nvPicPr>
        <p:blipFill>
          <a:blip r:embed="rId3">
            <a:alphaModFix/>
          </a:blip>
          <a:stretch>
            <a:fillRect/>
          </a:stretch>
        </p:blipFill>
        <p:spPr>
          <a:xfrm>
            <a:off x="0" y="0"/>
            <a:ext cx="9143990" cy="5143500"/>
          </a:xfrm>
          <a:prstGeom prst="rect">
            <a:avLst/>
          </a:prstGeom>
          <a:noFill/>
          <a:ln>
            <a:noFill/>
          </a:ln>
        </p:spPr>
      </p:pic>
      <p:sp>
        <p:nvSpPr>
          <p:cNvPr id="100" name="Google Shape;100;p18"/>
          <p:cNvSpPr txBox="1"/>
          <p:nvPr/>
        </p:nvSpPr>
        <p:spPr>
          <a:xfrm>
            <a:off x="34290" y="421752"/>
            <a:ext cx="4572000" cy="1129510"/>
          </a:xfrm>
          <a:prstGeom prst="rect">
            <a:avLst/>
          </a:prstGeom>
          <a:noFill/>
          <a:ln>
            <a:noFill/>
          </a:ln>
          <a:effectLst>
            <a:outerShdw blurRad="57150" dist="19050" dir="1440000" algn="bl" rotWithShape="0">
              <a:srgbClr val="000000">
                <a:alpha val="90000"/>
              </a:srgbClr>
            </a:outerShdw>
          </a:effectLst>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US" sz="1800" b="1" dirty="0">
                <a:solidFill>
                  <a:schemeClr val="lt1"/>
                </a:solidFill>
                <a:latin typeface="Calibri" panose="020F0502020204030204" pitchFamily="34" charset="0"/>
                <a:ea typeface="League Spartan"/>
                <a:cs typeface="Calibri" panose="020F0502020204030204" pitchFamily="34" charset="0"/>
                <a:sym typeface="League Spartan"/>
              </a:rPr>
              <a:t>How does Allah (swa) talk about olives in the Qur’an?</a:t>
            </a:r>
            <a:endParaRPr sz="1800" b="1" dirty="0">
              <a:solidFill>
                <a:schemeClr val="lt1"/>
              </a:solidFill>
              <a:latin typeface="Calibri" panose="020F0502020204030204" pitchFamily="34" charset="0"/>
              <a:ea typeface="League Spartan"/>
              <a:cs typeface="Calibri" panose="020F0502020204030204" pitchFamily="34" charset="0"/>
              <a:sym typeface="League Spartan"/>
            </a:endParaRPr>
          </a:p>
        </p:txBody>
      </p:sp>
      <p:sp>
        <p:nvSpPr>
          <p:cNvPr id="6" name="TextBox 5">
            <a:extLst>
              <a:ext uri="{FF2B5EF4-FFF2-40B4-BE49-F238E27FC236}">
                <a16:creationId xmlns:a16="http://schemas.microsoft.com/office/drawing/2014/main" id="{78279F4D-512F-491B-85D3-775F993772CD}"/>
              </a:ext>
            </a:extLst>
          </p:cNvPr>
          <p:cNvSpPr txBox="1"/>
          <p:nvPr/>
        </p:nvSpPr>
        <p:spPr>
          <a:xfrm>
            <a:off x="178675" y="1428539"/>
            <a:ext cx="8628993" cy="3147015"/>
          </a:xfrm>
          <a:prstGeom prst="rect">
            <a:avLst/>
          </a:prstGeom>
          <a:noFill/>
        </p:spPr>
        <p:txBody>
          <a:bodyPr wrap="square">
            <a:spAutoFit/>
          </a:bodyPr>
          <a:lstStyle/>
          <a:p>
            <a:r>
              <a:rPr lang="en-US" sz="1600" dirty="0">
                <a:latin typeface="Calibri" panose="020F0502020204030204" pitchFamily="34" charset="0"/>
                <a:cs typeface="Calibri" panose="020F0502020204030204" pitchFamily="34" charset="0"/>
              </a:rPr>
              <a:t>Firstly, Allah (swa) draws our attention to how much variety we have in our diet and He tells us to eat of His provision. (Qur’an, 6:141 &amp; 23:20 )</a:t>
            </a:r>
          </a:p>
          <a:p>
            <a:endParaRPr lang="en-US" sz="105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rPr>
              <a:t>Secondly, Allah (swa) tells us that we should reflect on them as well! (Qur’an, 16:11 &amp; 6:99)</a:t>
            </a:r>
          </a:p>
          <a:p>
            <a:endParaRPr lang="en-US" sz="105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rPr>
              <a:t>Thirdly, Allah (swa) uses olives as a way to describe His Light in the Qur’an. (Surah Nur: 35). Subhan Allah, Allah (swa) literally uses the example of olive oil as a way of illustrating His own Light – what an honour!</a:t>
            </a:r>
          </a:p>
          <a:p>
            <a:endParaRPr lang="en-US" sz="105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rPr>
              <a:t>Finally, the olive trees of Al-Aqsa have a particularly high status. These olive trees are so blessed that Allah (swa) actually swears by them in the Qur’an! (Surah At-Tin, 95:1-4) </a:t>
            </a:r>
          </a:p>
          <a:p>
            <a:r>
              <a:rPr lang="en-US" sz="1600" dirty="0">
                <a:latin typeface="Calibri" panose="020F0502020204030204" pitchFamily="34" charset="0"/>
                <a:cs typeface="Calibri" panose="020F0502020204030204" pitchFamily="34" charset="0"/>
              </a:rPr>
              <a:t>“By the fig and the olive, and by Mount Sinai, and by this secure city [Makkah], We have certainly created man in the most excellent of forms…”</a:t>
            </a:r>
          </a:p>
        </p:txBody>
      </p:sp>
    </p:spTree>
    <p:extLst>
      <p:ext uri="{BB962C8B-B14F-4D97-AF65-F5344CB8AC3E}">
        <p14:creationId xmlns:p14="http://schemas.microsoft.com/office/powerpoint/2010/main" val="25416666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fade">
                                      <p:cBhvr>
                                        <p:cTn id="35" dur="1000"/>
                                        <p:tgtEl>
                                          <p:spTgt spid="6">
                                            <p:txEl>
                                              <p:pRg st="7" end="7"/>
                                            </p:txEl>
                                          </p:spTgt>
                                        </p:tgtEl>
                                      </p:cBhvr>
                                    </p:animEffect>
                                    <p:anim calcmode="lin" valueType="num">
                                      <p:cBhvr>
                                        <p:cTn id="36"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18"/>
          <p:cNvPicPr preferRelativeResize="0"/>
          <p:nvPr/>
        </p:nvPicPr>
        <p:blipFill>
          <a:blip r:embed="rId3">
            <a:alphaModFix/>
          </a:blip>
          <a:stretch>
            <a:fillRect/>
          </a:stretch>
        </p:blipFill>
        <p:spPr>
          <a:xfrm>
            <a:off x="0" y="0"/>
            <a:ext cx="9143990" cy="5143500"/>
          </a:xfrm>
          <a:prstGeom prst="rect">
            <a:avLst/>
          </a:prstGeom>
          <a:noFill/>
          <a:ln>
            <a:noFill/>
          </a:ln>
        </p:spPr>
      </p:pic>
      <p:sp>
        <p:nvSpPr>
          <p:cNvPr id="100" name="Google Shape;100;p18"/>
          <p:cNvSpPr txBox="1"/>
          <p:nvPr/>
        </p:nvSpPr>
        <p:spPr>
          <a:xfrm>
            <a:off x="0" y="467472"/>
            <a:ext cx="4708634" cy="846355"/>
          </a:xfrm>
          <a:prstGeom prst="rect">
            <a:avLst/>
          </a:prstGeom>
          <a:noFill/>
          <a:ln>
            <a:noFill/>
          </a:ln>
          <a:effectLst>
            <a:outerShdw blurRad="57150" dist="19050" dir="1440000" algn="bl" rotWithShape="0">
              <a:srgbClr val="000000">
                <a:alpha val="90000"/>
              </a:srgbClr>
            </a:outerShdw>
          </a:effectLst>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sz="2000" b="1" dirty="0">
                <a:solidFill>
                  <a:schemeClr val="lt1"/>
                </a:solidFill>
                <a:latin typeface="Calibri" panose="020F0502020204030204" pitchFamily="34" charset="0"/>
                <a:ea typeface="League Spartan"/>
                <a:cs typeface="Calibri" panose="020F0502020204030204" pitchFamily="34" charset="0"/>
                <a:sym typeface="League Spartan"/>
              </a:rPr>
              <a:t>How did the Prophet (saw) use olive oil?</a:t>
            </a:r>
            <a:endParaRPr sz="2000" b="1" dirty="0">
              <a:solidFill>
                <a:schemeClr val="lt1"/>
              </a:solidFill>
              <a:latin typeface="Calibri" panose="020F0502020204030204" pitchFamily="34" charset="0"/>
              <a:ea typeface="League Spartan"/>
              <a:cs typeface="Calibri" panose="020F0502020204030204" pitchFamily="34" charset="0"/>
              <a:sym typeface="League Spartan"/>
            </a:endParaRPr>
          </a:p>
        </p:txBody>
      </p:sp>
      <p:sp>
        <p:nvSpPr>
          <p:cNvPr id="6" name="TextBox 5">
            <a:extLst>
              <a:ext uri="{FF2B5EF4-FFF2-40B4-BE49-F238E27FC236}">
                <a16:creationId xmlns:a16="http://schemas.microsoft.com/office/drawing/2014/main" id="{1ACEC870-9E8C-4F1A-A6EA-86F9F919798A}"/>
              </a:ext>
            </a:extLst>
          </p:cNvPr>
          <p:cNvSpPr txBox="1"/>
          <p:nvPr/>
        </p:nvSpPr>
        <p:spPr>
          <a:xfrm>
            <a:off x="472965" y="1871983"/>
            <a:ext cx="7882759" cy="2031325"/>
          </a:xfrm>
          <a:prstGeom prst="rect">
            <a:avLst/>
          </a:prstGeom>
          <a:noFill/>
        </p:spPr>
        <p:txBody>
          <a:bodyPr wrap="square">
            <a:spAutoFit/>
          </a:bodyPr>
          <a:lstStyle/>
          <a:p>
            <a:r>
              <a:rPr lang="en-US" sz="1800" dirty="0">
                <a:latin typeface="Calibri" panose="020F0502020204030204" pitchFamily="34" charset="0"/>
                <a:cs typeface="Calibri" panose="020F0502020204030204" pitchFamily="34" charset="0"/>
              </a:rPr>
              <a:t>The Prophet (saw) said, ‘Eat the oil (of olives) and use it on your hair and skin, for it comes from a blessed tree’. (Tirmidhi)</a:t>
            </a:r>
          </a:p>
          <a:p>
            <a:endParaRPr lang="en-US" sz="1800" dirty="0">
              <a:latin typeface="Calibri" panose="020F0502020204030204" pitchFamily="34" charset="0"/>
              <a:cs typeface="Calibri" panose="020F0502020204030204" pitchFamily="34" charset="0"/>
            </a:endParaRPr>
          </a:p>
          <a:p>
            <a:r>
              <a:rPr lang="en-US" sz="1800" dirty="0">
                <a:latin typeface="Calibri" panose="020F0502020204030204" pitchFamily="34" charset="0"/>
                <a:cs typeface="Calibri" panose="020F0502020204030204" pitchFamily="34" charset="0"/>
              </a:rPr>
              <a:t>Health benefits of olives have been propounded in Prophetic medicine. The Prophet (saw) is reported to have said:</a:t>
            </a:r>
          </a:p>
          <a:p>
            <a:r>
              <a:rPr lang="en-US" sz="1800" dirty="0">
                <a:latin typeface="Calibri" panose="020F0502020204030204" pitchFamily="34" charset="0"/>
                <a:cs typeface="Calibri" panose="020F0502020204030204" pitchFamily="34" charset="0"/>
              </a:rPr>
              <a:t>“Take oil of olive and massage with it – it is a blessed tree.” (Darimi, 69:103).</a:t>
            </a:r>
          </a:p>
          <a:p>
            <a:endParaRPr lang="en-ZA"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626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1000"/>
                                        <p:tgtEl>
                                          <p:spTgt spid="6">
                                            <p:txEl>
                                              <p:pRg st="3" end="3"/>
                                            </p:txEl>
                                          </p:spTgt>
                                        </p:tgtEl>
                                      </p:cBhvr>
                                    </p:animEffect>
                                    <p:anim calcmode="lin" valueType="num">
                                      <p:cBhvr>
                                        <p:cTn id="20"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72" name="Google Shape;72;p15"/>
          <p:cNvSpPr txBox="1"/>
          <p:nvPr/>
        </p:nvSpPr>
        <p:spPr>
          <a:xfrm>
            <a:off x="1597573" y="115615"/>
            <a:ext cx="6096000" cy="923299"/>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1200"/>
              </a:spcBef>
              <a:spcAft>
                <a:spcPts val="1200"/>
              </a:spcAft>
              <a:buNone/>
            </a:pPr>
            <a:r>
              <a:rPr lang="en" sz="2800" b="1" dirty="0">
                <a:latin typeface="Calibri" panose="020F0502020204030204" pitchFamily="34" charset="0"/>
                <a:ea typeface="Poppins ExtraBold"/>
                <a:cs typeface="Calibri" panose="020F0502020204030204" pitchFamily="34" charset="0"/>
                <a:sym typeface="Poppins ExtraBold"/>
              </a:rPr>
              <a:t>Health benefits of olives and olive oil</a:t>
            </a:r>
            <a:endParaRPr sz="2800" b="1" dirty="0">
              <a:latin typeface="Calibri" panose="020F0502020204030204" pitchFamily="34" charset="0"/>
              <a:ea typeface="Poppins SemiBold"/>
              <a:cs typeface="Calibri" panose="020F0502020204030204" pitchFamily="34" charset="0"/>
              <a:sym typeface="Poppins SemiBold"/>
            </a:endParaRPr>
          </a:p>
        </p:txBody>
      </p:sp>
      <p:pic>
        <p:nvPicPr>
          <p:cNvPr id="4" name="Picture 3">
            <a:extLst>
              <a:ext uri="{FF2B5EF4-FFF2-40B4-BE49-F238E27FC236}">
                <a16:creationId xmlns:a16="http://schemas.microsoft.com/office/drawing/2014/main" id="{BEBB178F-1C0A-40C2-9628-C11EDD32FBB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29406" y="1154529"/>
            <a:ext cx="6095999" cy="3165223"/>
          </a:xfrm>
          <a:prstGeom prst="rect">
            <a:avLst/>
          </a:prstGeom>
          <a:noFill/>
          <a:ln>
            <a:noFill/>
          </a:ln>
        </p:spPr>
      </p:pic>
      <p:sp>
        <p:nvSpPr>
          <p:cNvPr id="6" name="TextBox 5">
            <a:extLst>
              <a:ext uri="{FF2B5EF4-FFF2-40B4-BE49-F238E27FC236}">
                <a16:creationId xmlns:a16="http://schemas.microsoft.com/office/drawing/2014/main" id="{AC1F38EC-3F11-4B28-B92C-79C71EF41F80}"/>
              </a:ext>
            </a:extLst>
          </p:cNvPr>
          <p:cNvSpPr txBox="1"/>
          <p:nvPr/>
        </p:nvSpPr>
        <p:spPr>
          <a:xfrm>
            <a:off x="1324303" y="4470018"/>
            <a:ext cx="6369270" cy="276999"/>
          </a:xfrm>
          <a:prstGeom prst="rect">
            <a:avLst/>
          </a:prstGeom>
          <a:noFill/>
        </p:spPr>
        <p:txBody>
          <a:bodyPr wrap="square">
            <a:spAutoFit/>
          </a:bodyPr>
          <a:lstStyle/>
          <a:p>
            <a:pPr algn="ctr"/>
            <a:r>
              <a:rPr lang="en-US" sz="1200" dirty="0"/>
              <a:t>(Source - https://muslimhands.org.uk › latest › 2020/03 › benefits-...)</a:t>
            </a:r>
            <a:endParaRPr lang="en-ZA" sz="1200" dirty="0"/>
          </a:p>
        </p:txBody>
      </p:sp>
    </p:spTree>
    <p:extLst>
      <p:ext uri="{BB962C8B-B14F-4D97-AF65-F5344CB8AC3E}">
        <p14:creationId xmlns:p14="http://schemas.microsoft.com/office/powerpoint/2010/main" val="3906715332"/>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0" y="2"/>
            <a:ext cx="9144014" cy="5143500"/>
          </a:xfrm>
          <a:prstGeom prst="rect">
            <a:avLst/>
          </a:prstGeom>
          <a:noFill/>
          <a:ln>
            <a:noFill/>
          </a:ln>
        </p:spPr>
      </p:pic>
      <p:sp>
        <p:nvSpPr>
          <p:cNvPr id="86" name="Google Shape;86;p17"/>
          <p:cNvSpPr txBox="1">
            <a:spLocks noGrp="1"/>
          </p:cNvSpPr>
          <p:nvPr>
            <p:ph type="body" idx="1"/>
          </p:nvPr>
        </p:nvSpPr>
        <p:spPr>
          <a:xfrm>
            <a:off x="5172525" y="1185797"/>
            <a:ext cx="3530040" cy="621278"/>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US" dirty="0">
                <a:latin typeface="Calibri" panose="020F0502020204030204" pitchFamily="34" charset="0"/>
                <a:cs typeface="Calibri" panose="020F0502020204030204" pitchFamily="34" charset="0"/>
              </a:rPr>
              <a:t>Palestine has some of the world’s oldest olive trees. </a:t>
            </a:r>
            <a:endParaRPr dirty="0">
              <a:latin typeface="Calibri" panose="020F0502020204030204" pitchFamily="34" charset="0"/>
              <a:cs typeface="Calibri" panose="020F0502020204030204" pitchFamily="34" charset="0"/>
            </a:endParaRPr>
          </a:p>
        </p:txBody>
      </p:sp>
      <p:sp>
        <p:nvSpPr>
          <p:cNvPr id="88" name="Google Shape;88;p17"/>
          <p:cNvSpPr txBox="1">
            <a:spLocks noGrp="1"/>
          </p:cNvSpPr>
          <p:nvPr>
            <p:ph type="body" idx="1"/>
          </p:nvPr>
        </p:nvSpPr>
        <p:spPr>
          <a:xfrm>
            <a:off x="5172525" y="2034178"/>
            <a:ext cx="3659774" cy="61467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1200"/>
              </a:spcAft>
              <a:buNone/>
            </a:pPr>
            <a:r>
              <a:rPr lang="en-US" sz="7200" dirty="0">
                <a:latin typeface="Calibri" panose="020F0502020204030204" pitchFamily="34" charset="0"/>
                <a:cs typeface="Calibri" panose="020F0502020204030204" pitchFamily="34" charset="0"/>
              </a:rPr>
              <a:t>Some olive trees are hundreds, even thousands of years old.</a:t>
            </a:r>
          </a:p>
          <a:p>
            <a:pPr marL="0" lvl="0" indent="0" algn="l" rtl="0">
              <a:spcBef>
                <a:spcPts val="0"/>
              </a:spcBef>
              <a:spcAft>
                <a:spcPts val="1200"/>
              </a:spcAft>
              <a:buNone/>
            </a:pPr>
            <a:endParaRPr sz="1200" dirty="0"/>
          </a:p>
        </p:txBody>
      </p:sp>
      <p:sp>
        <p:nvSpPr>
          <p:cNvPr id="90" name="Google Shape;90;p17"/>
          <p:cNvSpPr txBox="1">
            <a:spLocks noGrp="1"/>
          </p:cNvSpPr>
          <p:nvPr>
            <p:ph type="body" idx="1"/>
          </p:nvPr>
        </p:nvSpPr>
        <p:spPr>
          <a:xfrm>
            <a:off x="5172525" y="2811702"/>
            <a:ext cx="3659774" cy="614669"/>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1200"/>
              </a:spcAft>
              <a:buNone/>
            </a:pPr>
            <a:r>
              <a:rPr lang="en-US" sz="7200" dirty="0">
                <a:latin typeface="Calibri" panose="020F0502020204030204" pitchFamily="34" charset="0"/>
                <a:cs typeface="Calibri" panose="020F0502020204030204" pitchFamily="34" charset="0"/>
              </a:rPr>
              <a:t>In Palestine there are about 10 million olive trees.</a:t>
            </a:r>
          </a:p>
          <a:p>
            <a:pPr marL="0" lvl="0" indent="0" algn="l" rtl="0">
              <a:spcBef>
                <a:spcPts val="0"/>
              </a:spcBef>
              <a:spcAft>
                <a:spcPts val="1200"/>
              </a:spcAft>
              <a:buNone/>
            </a:pPr>
            <a:endParaRPr sz="1200" dirty="0"/>
          </a:p>
        </p:txBody>
      </p:sp>
      <p:sp>
        <p:nvSpPr>
          <p:cNvPr id="92" name="Google Shape;92;p17"/>
          <p:cNvSpPr txBox="1">
            <a:spLocks noGrp="1"/>
          </p:cNvSpPr>
          <p:nvPr>
            <p:ph type="body" idx="1"/>
          </p:nvPr>
        </p:nvSpPr>
        <p:spPr>
          <a:xfrm>
            <a:off x="5151506" y="3476651"/>
            <a:ext cx="3845349" cy="962104"/>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US" dirty="0">
                <a:latin typeface="Calibri" panose="020F0502020204030204" pitchFamily="34" charset="0"/>
                <a:cs typeface="Calibri" panose="020F0502020204030204" pitchFamily="34" charset="0"/>
              </a:rPr>
              <a:t>Many families have olive trees that are passed down from generation to generation.</a:t>
            </a:r>
            <a:endParaRPr dirty="0">
              <a:latin typeface="Calibri" panose="020F0502020204030204" pitchFamily="34" charset="0"/>
              <a:cs typeface="Calibri" panose="020F0502020204030204" pitchFamily="34" charset="0"/>
            </a:endParaRPr>
          </a:p>
        </p:txBody>
      </p:sp>
      <p:pic>
        <p:nvPicPr>
          <p:cNvPr id="93" name="Google Shape;93;p17"/>
          <p:cNvPicPr preferRelativeResize="0"/>
          <p:nvPr/>
        </p:nvPicPr>
        <p:blipFill>
          <a:blip r:embed="rId4">
            <a:alphaModFix/>
          </a:blip>
          <a:stretch>
            <a:fillRect/>
          </a:stretch>
        </p:blipFill>
        <p:spPr>
          <a:xfrm>
            <a:off x="871600" y="1299575"/>
            <a:ext cx="2948700" cy="2915100"/>
          </a:xfrm>
          <a:prstGeom prst="ellipse">
            <a:avLst/>
          </a:prstGeom>
          <a:noFill/>
          <a:ln>
            <a:noFill/>
          </a:ln>
        </p:spPr>
      </p:pic>
      <p:pic>
        <p:nvPicPr>
          <p:cNvPr id="13" name="Picture 12">
            <a:extLst>
              <a:ext uri="{FF2B5EF4-FFF2-40B4-BE49-F238E27FC236}">
                <a16:creationId xmlns:a16="http://schemas.microsoft.com/office/drawing/2014/main" id="{F1E8F655-948B-4283-BFFA-27FA33D23CD3}"/>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28650" y="1017726"/>
            <a:ext cx="3417833" cy="3396620"/>
          </a:xfrm>
          <a:prstGeom prst="rect">
            <a:avLst/>
          </a:prstGeom>
          <a:noFill/>
          <a:ln>
            <a:noFill/>
          </a:ln>
        </p:spPr>
      </p:pic>
      <p:sp>
        <p:nvSpPr>
          <p:cNvPr id="3" name="Title 2">
            <a:extLst>
              <a:ext uri="{FF2B5EF4-FFF2-40B4-BE49-F238E27FC236}">
                <a16:creationId xmlns:a16="http://schemas.microsoft.com/office/drawing/2014/main" id="{38E32AC8-1F71-476D-89D2-8B96085F086D}"/>
              </a:ext>
            </a:extLst>
          </p:cNvPr>
          <p:cNvSpPr>
            <a:spLocks noGrp="1"/>
          </p:cNvSpPr>
          <p:nvPr>
            <p:ph type="title"/>
          </p:nvPr>
        </p:nvSpPr>
        <p:spPr/>
        <p:txBody>
          <a:bodyPr>
            <a:noAutofit/>
          </a:bodyPr>
          <a:lstStyle/>
          <a:p>
            <a:pPr algn="ctr"/>
            <a:r>
              <a:rPr lang="en-ZA" b="1" dirty="0">
                <a:latin typeface="Calibri" panose="020F0502020204030204" pitchFamily="34" charset="0"/>
                <a:cs typeface="Calibri" panose="020F0502020204030204" pitchFamily="34" charset="0"/>
              </a:rPr>
              <a:t>The olive trees of Palestine</a:t>
            </a:r>
          </a:p>
        </p:txBody>
      </p:sp>
    </p:spTree>
    <p:extLst>
      <p:ext uri="{BB962C8B-B14F-4D97-AF65-F5344CB8AC3E}">
        <p14:creationId xmlns:p14="http://schemas.microsoft.com/office/powerpoint/2010/main" val="16506396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animEffect transition="in" filter="fade">
                                      <p:cBhvr>
                                        <p:cTn id="7" dur="500"/>
                                        <p:tgtEl>
                                          <p:spTgt spid="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8">
                                            <p:txEl>
                                              <p:pRg st="0" end="0"/>
                                            </p:txEl>
                                          </p:spTgt>
                                        </p:tgtEl>
                                        <p:attrNameLst>
                                          <p:attrName>style.visibility</p:attrName>
                                        </p:attrNameLst>
                                      </p:cBhvr>
                                      <p:to>
                                        <p:strVal val="visible"/>
                                      </p:to>
                                    </p:set>
                                    <p:animEffect transition="in" filter="fade">
                                      <p:cBhvr>
                                        <p:cTn id="12" dur="500"/>
                                        <p:tgtEl>
                                          <p:spTgt spid="8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0">
                                            <p:txEl>
                                              <p:pRg st="0" end="0"/>
                                            </p:txEl>
                                          </p:spTgt>
                                        </p:tgtEl>
                                        <p:attrNameLst>
                                          <p:attrName>style.visibility</p:attrName>
                                        </p:attrNameLst>
                                      </p:cBhvr>
                                      <p:to>
                                        <p:strVal val="visible"/>
                                      </p:to>
                                    </p:set>
                                    <p:animEffect transition="in" filter="fade">
                                      <p:cBhvr>
                                        <p:cTn id="17" dur="500"/>
                                        <p:tgtEl>
                                          <p:spTgt spid="9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2">
                                            <p:txEl>
                                              <p:pRg st="0" end="0"/>
                                            </p:txEl>
                                          </p:spTgt>
                                        </p:tgtEl>
                                        <p:attrNameLst>
                                          <p:attrName>style.visibility</p:attrName>
                                        </p:attrNameLst>
                                      </p:cBhvr>
                                      <p:to>
                                        <p:strVal val="visible"/>
                                      </p:to>
                                    </p:set>
                                    <p:animEffect transition="in" filter="fade">
                                      <p:cBhvr>
                                        <p:cTn id="22" dur="500"/>
                                        <p:tgtEl>
                                          <p:spTgt spid="9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0" y="0"/>
            <a:ext cx="9144014" cy="5143500"/>
          </a:xfrm>
          <a:prstGeom prst="rect">
            <a:avLst/>
          </a:prstGeom>
          <a:noFill/>
          <a:ln>
            <a:noFill/>
          </a:ln>
        </p:spPr>
      </p:pic>
      <p:sp>
        <p:nvSpPr>
          <p:cNvPr id="85" name="Google Shape;85;p17"/>
          <p:cNvSpPr txBox="1">
            <a:spLocks noGrp="1"/>
          </p:cNvSpPr>
          <p:nvPr>
            <p:ph type="title"/>
          </p:nvPr>
        </p:nvSpPr>
        <p:spPr>
          <a:xfrm>
            <a:off x="5230544" y="1177664"/>
            <a:ext cx="3713759" cy="66661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Calibri" panose="020F0502020204030204" pitchFamily="34" charset="0"/>
                <a:cs typeface="Calibri" panose="020F0502020204030204" pitchFamily="34" charset="0"/>
              </a:rPr>
              <a:t>Palestinians take great care of their olive trees and work hard to harvest the olives.</a:t>
            </a:r>
            <a:endParaRPr sz="1600" dirty="0">
              <a:latin typeface="Calibri" panose="020F0502020204030204" pitchFamily="34" charset="0"/>
              <a:cs typeface="Calibri" panose="020F0502020204030204" pitchFamily="34" charset="0"/>
            </a:endParaRPr>
          </a:p>
        </p:txBody>
      </p:sp>
      <p:sp>
        <p:nvSpPr>
          <p:cNvPr id="87" name="Google Shape;87;p17"/>
          <p:cNvSpPr txBox="1">
            <a:spLocks noGrp="1"/>
          </p:cNvSpPr>
          <p:nvPr>
            <p:ph type="title"/>
          </p:nvPr>
        </p:nvSpPr>
        <p:spPr>
          <a:xfrm>
            <a:off x="5230544" y="2003074"/>
            <a:ext cx="3797842" cy="85682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Calibri" panose="020F0502020204030204" pitchFamily="34" charset="0"/>
                <a:cs typeface="Calibri" panose="020F0502020204030204" pitchFamily="34" charset="0"/>
              </a:rPr>
              <a:t>In October each year families come together and take part in the olive harvest.</a:t>
            </a:r>
            <a:endParaRPr sz="1600" dirty="0">
              <a:latin typeface="Calibri" panose="020F0502020204030204" pitchFamily="34" charset="0"/>
              <a:cs typeface="Calibri" panose="020F0502020204030204" pitchFamily="34" charset="0"/>
            </a:endParaRPr>
          </a:p>
        </p:txBody>
      </p:sp>
      <p:sp>
        <p:nvSpPr>
          <p:cNvPr id="89" name="Google Shape;89;p17"/>
          <p:cNvSpPr txBox="1">
            <a:spLocks noGrp="1"/>
          </p:cNvSpPr>
          <p:nvPr>
            <p:ph type="title"/>
          </p:nvPr>
        </p:nvSpPr>
        <p:spPr>
          <a:xfrm>
            <a:off x="5172524" y="2766077"/>
            <a:ext cx="3614123" cy="62953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Calibri" panose="020F0502020204030204" pitchFamily="34" charset="0"/>
                <a:cs typeface="Calibri" panose="020F0502020204030204" pitchFamily="34" charset="0"/>
              </a:rPr>
              <a:t>The harvest is about gathering as a family and enjoying the results of hard work.</a:t>
            </a:r>
            <a:endParaRPr sz="1600" dirty="0">
              <a:latin typeface="Calibri" panose="020F0502020204030204" pitchFamily="34" charset="0"/>
              <a:cs typeface="Calibri" panose="020F0502020204030204" pitchFamily="34" charset="0"/>
            </a:endParaRPr>
          </a:p>
        </p:txBody>
      </p:sp>
      <p:sp>
        <p:nvSpPr>
          <p:cNvPr id="91" name="Google Shape;91;p17"/>
          <p:cNvSpPr txBox="1">
            <a:spLocks noGrp="1"/>
          </p:cNvSpPr>
          <p:nvPr>
            <p:ph type="title"/>
          </p:nvPr>
        </p:nvSpPr>
        <p:spPr>
          <a:xfrm>
            <a:off x="5146461" y="3554403"/>
            <a:ext cx="3797842" cy="9440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Calibri" panose="020F0502020204030204" pitchFamily="34" charset="0"/>
                <a:cs typeface="Calibri" panose="020F0502020204030204" pitchFamily="34" charset="0"/>
              </a:rPr>
              <a:t>Families often take a break from harvesting and have a picnic under their trees sharing food and drinking tea.</a:t>
            </a:r>
            <a:endParaRPr sz="1600" dirty="0">
              <a:latin typeface="Calibri" panose="020F0502020204030204" pitchFamily="34" charset="0"/>
              <a:cs typeface="Calibri" panose="020F0502020204030204" pitchFamily="34" charset="0"/>
            </a:endParaRPr>
          </a:p>
        </p:txBody>
      </p:sp>
      <p:pic>
        <p:nvPicPr>
          <p:cNvPr id="21" name="Picture 20" descr="Palestinian youth, wearing traditional embroidered dresses, pick olives during a ceremony marking the start of the olive harvest season in Deir al-Balah in the central Gaza Strip">
            <a:extLst>
              <a:ext uri="{FF2B5EF4-FFF2-40B4-BE49-F238E27FC236}">
                <a16:creationId xmlns:a16="http://schemas.microsoft.com/office/drawing/2014/main" id="{C7F2A4E8-A67D-4419-8A00-358B6C231C1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75113" y="567558"/>
            <a:ext cx="3329328" cy="2101465"/>
          </a:xfrm>
          <a:prstGeom prst="rect">
            <a:avLst/>
          </a:prstGeom>
          <a:noFill/>
          <a:ln>
            <a:noFill/>
          </a:ln>
        </p:spPr>
      </p:pic>
      <p:pic>
        <p:nvPicPr>
          <p:cNvPr id="10" name="Picture 9">
            <a:extLst>
              <a:ext uri="{FF2B5EF4-FFF2-40B4-BE49-F238E27FC236}">
                <a16:creationId xmlns:a16="http://schemas.microsoft.com/office/drawing/2014/main" id="{1725B7E6-CA4C-40C0-B09D-2FE15770EE7A}"/>
              </a:ext>
            </a:extLst>
          </p:cNvPr>
          <p:cNvPicPr>
            <a:picLocks noChangeAspect="1"/>
          </p:cNvPicPr>
          <p:nvPr/>
        </p:nvPicPr>
        <p:blipFill>
          <a:blip r:embed="rId5"/>
          <a:stretch>
            <a:fillRect/>
          </a:stretch>
        </p:blipFill>
        <p:spPr>
          <a:xfrm>
            <a:off x="675112" y="2669024"/>
            <a:ext cx="3322428" cy="2101465"/>
          </a:xfrm>
          <a:prstGeom prst="rect">
            <a:avLst/>
          </a:prstGeom>
        </p:spPr>
      </p:pic>
    </p:spTree>
    <p:extLst>
      <p:ext uri="{BB962C8B-B14F-4D97-AF65-F5344CB8AC3E}">
        <p14:creationId xmlns:p14="http://schemas.microsoft.com/office/powerpoint/2010/main" val="18805678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500"/>
                                        <p:tgtEl>
                                          <p:spTgt spid="8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500"/>
                                        <p:tgtEl>
                                          <p:spTgt spid="8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fade">
                                      <p:cBhvr>
                                        <p:cTn id="22"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7" grpId="0"/>
      <p:bldP spid="89" grpId="0"/>
      <p:bldP spid="9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0" y="0"/>
            <a:ext cx="9144014" cy="5143500"/>
          </a:xfrm>
          <a:prstGeom prst="rect">
            <a:avLst/>
          </a:prstGeom>
          <a:noFill/>
          <a:ln>
            <a:noFill/>
          </a:ln>
        </p:spPr>
      </p:pic>
      <p:sp>
        <p:nvSpPr>
          <p:cNvPr id="85" name="Google Shape;85;p17"/>
          <p:cNvSpPr txBox="1">
            <a:spLocks noGrp="1"/>
          </p:cNvSpPr>
          <p:nvPr>
            <p:ph type="title"/>
          </p:nvPr>
        </p:nvSpPr>
        <p:spPr>
          <a:xfrm>
            <a:off x="5163448" y="1234514"/>
            <a:ext cx="3656165" cy="57512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Calibri" panose="020F0502020204030204" pitchFamily="34" charset="0"/>
                <a:cs typeface="Calibri" panose="020F0502020204030204" pitchFamily="34" charset="0"/>
              </a:rPr>
              <a:t>After picking the olives families take their harvest to a local mill. </a:t>
            </a:r>
          </a:p>
        </p:txBody>
      </p:sp>
      <p:sp>
        <p:nvSpPr>
          <p:cNvPr id="87" name="Google Shape;87;p17"/>
          <p:cNvSpPr txBox="1">
            <a:spLocks noGrp="1"/>
          </p:cNvSpPr>
          <p:nvPr>
            <p:ph type="title"/>
          </p:nvPr>
        </p:nvSpPr>
        <p:spPr>
          <a:xfrm>
            <a:off x="5172525" y="2003075"/>
            <a:ext cx="3403916" cy="66709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Calibri" panose="020F0502020204030204" pitchFamily="34" charset="0"/>
                <a:cs typeface="Calibri" panose="020F0502020204030204" pitchFamily="34" charset="0"/>
              </a:rPr>
              <a:t>Here machines will sift, wash, and press the olives until they turn into oil.</a:t>
            </a:r>
          </a:p>
        </p:txBody>
      </p:sp>
      <p:sp>
        <p:nvSpPr>
          <p:cNvPr id="89" name="Google Shape;89;p17"/>
          <p:cNvSpPr txBox="1">
            <a:spLocks noGrp="1"/>
          </p:cNvSpPr>
          <p:nvPr>
            <p:ph type="title"/>
          </p:nvPr>
        </p:nvSpPr>
        <p:spPr>
          <a:xfrm>
            <a:off x="5172525" y="2859899"/>
            <a:ext cx="3403916" cy="759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Calibri" panose="020F0502020204030204" pitchFamily="34" charset="0"/>
                <a:cs typeface="Calibri" panose="020F0502020204030204" pitchFamily="34" charset="0"/>
              </a:rPr>
              <a:t>For Palestinians the olive tree symbolises a connection to their land.</a:t>
            </a:r>
            <a:endParaRPr sz="1600" dirty="0">
              <a:latin typeface="Calibri" panose="020F0502020204030204" pitchFamily="34" charset="0"/>
              <a:cs typeface="Calibri" panose="020F0502020204030204" pitchFamily="34" charset="0"/>
            </a:endParaRPr>
          </a:p>
        </p:txBody>
      </p:sp>
      <p:sp>
        <p:nvSpPr>
          <p:cNvPr id="91" name="Google Shape;91;p17"/>
          <p:cNvSpPr txBox="1">
            <a:spLocks noGrp="1"/>
          </p:cNvSpPr>
          <p:nvPr>
            <p:ph type="title"/>
          </p:nvPr>
        </p:nvSpPr>
        <p:spPr>
          <a:xfrm>
            <a:off x="5172524" y="3619274"/>
            <a:ext cx="3183199" cy="57512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latin typeface="Calibri" panose="020F0502020204030204" pitchFamily="34" charset="0"/>
                <a:cs typeface="Calibri" panose="020F0502020204030204" pitchFamily="34" charset="0"/>
              </a:rPr>
              <a:t>It also holds a special place in their hearts.</a:t>
            </a:r>
            <a:endParaRPr sz="1600" dirty="0">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9935D8E8-2920-4A89-8EA0-5ABFFEB77FF7}"/>
              </a:ext>
            </a:extLst>
          </p:cNvPr>
          <p:cNvPicPr>
            <a:picLocks noChangeAspect="1"/>
          </p:cNvPicPr>
          <p:nvPr/>
        </p:nvPicPr>
        <p:blipFill>
          <a:blip r:embed="rId4"/>
          <a:stretch>
            <a:fillRect/>
          </a:stretch>
        </p:blipFill>
        <p:spPr>
          <a:xfrm>
            <a:off x="688588" y="626957"/>
            <a:ext cx="3403917" cy="1944793"/>
          </a:xfrm>
          <a:prstGeom prst="rect">
            <a:avLst/>
          </a:prstGeom>
        </p:spPr>
      </p:pic>
      <p:pic>
        <p:nvPicPr>
          <p:cNvPr id="12" name="Picture 11">
            <a:extLst>
              <a:ext uri="{FF2B5EF4-FFF2-40B4-BE49-F238E27FC236}">
                <a16:creationId xmlns:a16="http://schemas.microsoft.com/office/drawing/2014/main" id="{37ABD2A8-248A-4AE7-8AE8-8A5249EF1E91}"/>
              </a:ext>
            </a:extLst>
          </p:cNvPr>
          <p:cNvPicPr>
            <a:picLocks noChangeAspect="1"/>
          </p:cNvPicPr>
          <p:nvPr/>
        </p:nvPicPr>
        <p:blipFill>
          <a:blip r:embed="rId5"/>
          <a:stretch>
            <a:fillRect/>
          </a:stretch>
        </p:blipFill>
        <p:spPr>
          <a:xfrm>
            <a:off x="688588" y="2571750"/>
            <a:ext cx="3403916" cy="1944793"/>
          </a:xfrm>
          <a:prstGeom prst="rect">
            <a:avLst/>
          </a:prstGeom>
        </p:spPr>
      </p:pic>
    </p:spTree>
    <p:extLst>
      <p:ext uri="{BB962C8B-B14F-4D97-AF65-F5344CB8AC3E}">
        <p14:creationId xmlns:p14="http://schemas.microsoft.com/office/powerpoint/2010/main" val="42379291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500"/>
                                        <p:tgtEl>
                                          <p:spTgt spid="8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500"/>
                                        <p:tgtEl>
                                          <p:spTgt spid="8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fade">
                                      <p:cBhvr>
                                        <p:cTn id="22"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7" grpId="0"/>
      <p:bldP spid="89" grpId="0"/>
      <p:bldP spid="9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4" name="Google Shape;100;p18">
            <a:extLst>
              <a:ext uri="{FF2B5EF4-FFF2-40B4-BE49-F238E27FC236}">
                <a16:creationId xmlns:a16="http://schemas.microsoft.com/office/drawing/2014/main" id="{1E152E1D-FE07-45B9-A5AC-43542F93D997}"/>
              </a:ext>
            </a:extLst>
          </p:cNvPr>
          <p:cNvSpPr txBox="1"/>
          <p:nvPr/>
        </p:nvSpPr>
        <p:spPr>
          <a:xfrm>
            <a:off x="84082" y="299179"/>
            <a:ext cx="8240110" cy="492412"/>
          </a:xfrm>
          <a:prstGeom prst="rect">
            <a:avLst/>
          </a:prstGeom>
          <a:noFill/>
          <a:ln>
            <a:noFill/>
          </a:ln>
          <a:effectLst>
            <a:outerShdw blurRad="57150" dist="19050" dir="1440000" algn="bl" rotWithShape="0">
              <a:srgbClr val="000000">
                <a:alpha val="90000"/>
              </a:srgbClr>
            </a:outerShdw>
          </a:effectLst>
        </p:spPr>
        <p:txBody>
          <a:bodyPr spcFirstLastPara="1" wrap="square" lIns="91425" tIns="91425" rIns="91425" bIns="91425" anchor="t" anchorCtr="0">
            <a:spAutoFit/>
          </a:bodyPr>
          <a:lstStyle/>
          <a:p>
            <a:pPr algn="ctr"/>
            <a:r>
              <a:rPr lang="en-US" sz="2000" b="1" dirty="0">
                <a:latin typeface="Calibri" panose="020F0502020204030204" pitchFamily="34" charset="0"/>
                <a:cs typeface="Calibri" panose="020F0502020204030204" pitchFamily="34" charset="0"/>
              </a:rPr>
              <a:t>Palestine’s olive harvest: A timeless tradition</a:t>
            </a:r>
            <a:endParaRPr lang="en-ZA" sz="2000" b="1"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22BA559C-0391-4910-95E9-706F3FC424D5}"/>
              </a:ext>
            </a:extLst>
          </p:cNvPr>
          <p:cNvSpPr txBox="1"/>
          <p:nvPr/>
        </p:nvSpPr>
        <p:spPr>
          <a:xfrm>
            <a:off x="1051033" y="2078178"/>
            <a:ext cx="7273159" cy="325538"/>
          </a:xfrm>
          <a:prstGeom prst="rect">
            <a:avLst/>
          </a:prstGeom>
          <a:noFill/>
        </p:spPr>
        <p:txBody>
          <a:bodyPr wrap="square">
            <a:spAutoFit/>
          </a:bodyPr>
          <a:lstStyle/>
          <a:p>
            <a:pPr>
              <a:lnSpc>
                <a:spcPct val="115000"/>
              </a:lnSpc>
              <a:spcAft>
                <a:spcPts val="1000"/>
              </a:spcAft>
            </a:pPr>
            <a:r>
              <a:rPr lang="en-US" sz="14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https://drive.google.com/file/d/179qiJoONovay4YSXjXf5l7vvVcxuyrj-/view?usp=sharing</a:t>
            </a: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6932255"/>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pic>
        <p:nvPicPr>
          <p:cNvPr id="62" name="Google Shape;62;p14"/>
          <p:cNvPicPr preferRelativeResize="0"/>
          <p:nvPr/>
        </p:nvPicPr>
        <p:blipFill>
          <a:blip r:embed="rId3">
            <a:alphaModFix/>
          </a:blip>
          <a:stretch>
            <a:fillRect/>
          </a:stretch>
        </p:blipFill>
        <p:spPr>
          <a:xfrm>
            <a:off x="0" y="0"/>
            <a:ext cx="9135835" cy="5143500"/>
          </a:xfrm>
          <a:prstGeom prst="rect">
            <a:avLst/>
          </a:prstGeom>
          <a:noFill/>
          <a:ln>
            <a:noFill/>
          </a:ln>
        </p:spPr>
      </p:pic>
      <p:sp>
        <p:nvSpPr>
          <p:cNvPr id="63" name="Google Shape;63;p14"/>
          <p:cNvSpPr txBox="1"/>
          <p:nvPr/>
        </p:nvSpPr>
        <p:spPr>
          <a:xfrm>
            <a:off x="1072297" y="1153339"/>
            <a:ext cx="2774243" cy="740172"/>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US" b="1" dirty="0">
                <a:solidFill>
                  <a:srgbClr val="FFFFFF"/>
                </a:solidFill>
                <a:latin typeface="Poppins"/>
                <a:ea typeface="Poppins"/>
                <a:cs typeface="Poppins"/>
                <a:sym typeface="Poppins"/>
              </a:rPr>
              <a:t>Olive oil is liquid gold </a:t>
            </a:r>
            <a:endParaRPr b="1" dirty="0">
              <a:solidFill>
                <a:srgbClr val="FFFFFF"/>
              </a:solidFill>
              <a:latin typeface="Poppins"/>
              <a:ea typeface="Poppins"/>
              <a:cs typeface="Poppins"/>
              <a:sym typeface="Poppins"/>
            </a:endParaRPr>
          </a:p>
        </p:txBody>
      </p:sp>
      <p:sp>
        <p:nvSpPr>
          <p:cNvPr id="65" name="Google Shape;65;p14"/>
          <p:cNvSpPr txBox="1"/>
          <p:nvPr/>
        </p:nvSpPr>
        <p:spPr>
          <a:xfrm>
            <a:off x="441433" y="1576552"/>
            <a:ext cx="3930869" cy="2277516"/>
          </a:xfrm>
          <a:prstGeom prst="rect">
            <a:avLst/>
          </a:prstGeom>
          <a:noFill/>
          <a:ln>
            <a:noFill/>
          </a:ln>
        </p:spPr>
        <p:txBody>
          <a:bodyPr spcFirstLastPara="1" wrap="square" lIns="91425" tIns="91425" rIns="91425" bIns="91425" anchor="t" anchorCtr="0">
            <a:spAutoFit/>
          </a:bodyPr>
          <a:lstStyle/>
          <a:p>
            <a:pPr marL="285750" lvl="0" indent="-285750" algn="l" rtl="0">
              <a:spcBef>
                <a:spcPts val="1200"/>
              </a:spcBef>
              <a:spcAft>
                <a:spcPts val="1200"/>
              </a:spcAft>
              <a:buFont typeface="Arial" panose="020B0604020202020204" pitchFamily="34" charset="0"/>
              <a:buChar char="•"/>
            </a:pPr>
            <a:r>
              <a:rPr lang="en-US" sz="1600" dirty="0">
                <a:solidFill>
                  <a:schemeClr val="dk1"/>
                </a:solidFill>
                <a:latin typeface="Calibri" panose="020F0502020204030204" pitchFamily="34" charset="0"/>
                <a:ea typeface="Poppins"/>
                <a:cs typeface="Calibri" panose="020F0502020204030204" pitchFamily="34" charset="0"/>
                <a:sym typeface="Poppins"/>
              </a:rPr>
              <a:t>In Palestine, olive oil is extremely financially valuable.</a:t>
            </a:r>
          </a:p>
          <a:p>
            <a:pPr marL="285750" lvl="0" indent="-285750" algn="l" rtl="0">
              <a:spcBef>
                <a:spcPts val="1200"/>
              </a:spcBef>
              <a:spcAft>
                <a:spcPts val="1200"/>
              </a:spcAft>
              <a:buFont typeface="Arial" panose="020B0604020202020204" pitchFamily="34" charset="0"/>
              <a:buChar char="•"/>
            </a:pPr>
            <a:r>
              <a:rPr lang="en-US" sz="1600" dirty="0">
                <a:solidFill>
                  <a:schemeClr val="dk1"/>
                </a:solidFill>
                <a:latin typeface="Calibri" panose="020F0502020204030204" pitchFamily="34" charset="0"/>
                <a:ea typeface="Poppins"/>
                <a:cs typeface="Calibri" panose="020F0502020204030204" pitchFamily="34" charset="0"/>
                <a:sym typeface="Poppins"/>
              </a:rPr>
              <a:t>Almost half of all cultivated land across the occupied West Bank and Gaza is planted with an estimated 12 million olive trees. </a:t>
            </a:r>
          </a:p>
        </p:txBody>
      </p:sp>
      <p:sp>
        <p:nvSpPr>
          <p:cNvPr id="66" name="Google Shape;66;p14"/>
          <p:cNvSpPr txBox="1"/>
          <p:nvPr/>
        </p:nvSpPr>
        <p:spPr>
          <a:xfrm>
            <a:off x="4813735" y="1765739"/>
            <a:ext cx="3563010" cy="1625030"/>
          </a:xfrm>
          <a:prstGeom prst="rect">
            <a:avLst/>
          </a:prstGeom>
          <a:noFill/>
          <a:ln>
            <a:noFill/>
          </a:ln>
        </p:spPr>
        <p:txBody>
          <a:bodyPr spcFirstLastPara="1" wrap="square" lIns="91425" tIns="91425" rIns="91425" bIns="91425" anchor="t" anchorCtr="0">
            <a:spAutoFit/>
          </a:bodyPr>
          <a:lstStyle/>
          <a:p>
            <a:pPr marL="285750" lvl="0" indent="-285750" algn="l" rtl="0">
              <a:lnSpc>
                <a:spcPct val="115000"/>
              </a:lnSpc>
              <a:spcBef>
                <a:spcPts val="1200"/>
              </a:spcBef>
              <a:spcAft>
                <a:spcPts val="1200"/>
              </a:spcAft>
              <a:buFont typeface="Arial" panose="020B0604020202020204" pitchFamily="34" charset="0"/>
              <a:buChar char="•"/>
            </a:pPr>
            <a:r>
              <a:rPr lang="en-US" sz="1600" dirty="0">
                <a:solidFill>
                  <a:schemeClr val="dk1"/>
                </a:solidFill>
                <a:latin typeface="Calibri" panose="020F0502020204030204" pitchFamily="34" charset="0"/>
                <a:ea typeface="Poppins"/>
                <a:cs typeface="Calibri" panose="020F0502020204030204" pitchFamily="34" charset="0"/>
                <a:sym typeface="Poppins"/>
              </a:rPr>
              <a:t>The olive oil industry supports the livelihoods of more than 100,000 Palestinian families including more than 15 percent of working women. </a:t>
            </a:r>
          </a:p>
        </p:txBody>
      </p:sp>
      <p:sp>
        <p:nvSpPr>
          <p:cNvPr id="4" name="Google Shape;63;p14">
            <a:extLst>
              <a:ext uri="{FF2B5EF4-FFF2-40B4-BE49-F238E27FC236}">
                <a16:creationId xmlns:a16="http://schemas.microsoft.com/office/drawing/2014/main" id="{5D9E456C-20AB-6C4E-2B39-6572D0EA81EE}"/>
              </a:ext>
            </a:extLst>
          </p:cNvPr>
          <p:cNvSpPr txBox="1"/>
          <p:nvPr/>
        </p:nvSpPr>
        <p:spPr>
          <a:xfrm>
            <a:off x="5162400" y="1153339"/>
            <a:ext cx="2774243" cy="740172"/>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 b="1" dirty="0">
                <a:solidFill>
                  <a:srgbClr val="FFFFFF"/>
                </a:solidFill>
                <a:latin typeface="Poppins"/>
                <a:ea typeface="Poppins"/>
                <a:cs typeface="Poppins"/>
                <a:sym typeface="Poppins"/>
              </a:rPr>
              <a:t>Lifeline of the economy</a:t>
            </a:r>
            <a:endParaRPr b="1" dirty="0">
              <a:solidFill>
                <a:srgbClr val="FFFFFF"/>
              </a:solidFill>
              <a:latin typeface="Poppins"/>
              <a:ea typeface="Poppins"/>
              <a:cs typeface="Poppins"/>
              <a:sym typeface="Poppins"/>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
                                            <p:txEl>
                                              <p:pRg st="0" end="0"/>
                                            </p:txEl>
                                          </p:spTgt>
                                        </p:tgtEl>
                                        <p:attrNameLst>
                                          <p:attrName>style.visibility</p:attrName>
                                        </p:attrNameLst>
                                      </p:cBhvr>
                                      <p:to>
                                        <p:strVal val="visible"/>
                                      </p:to>
                                    </p:set>
                                    <p:animEffect transition="in" filter="fade">
                                      <p:cBhvr>
                                        <p:cTn id="7" dur="500"/>
                                        <p:tgtEl>
                                          <p:spTgt spid="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xEl>
                                              <p:pRg st="1" end="1"/>
                                            </p:txEl>
                                          </p:spTgt>
                                        </p:tgtEl>
                                        <p:attrNameLst>
                                          <p:attrName>style.visibility</p:attrName>
                                        </p:attrNameLst>
                                      </p:cBhvr>
                                      <p:to>
                                        <p:strVal val="visible"/>
                                      </p:to>
                                    </p:set>
                                    <p:animEffect transition="in" filter="fade">
                                      <p:cBhvr>
                                        <p:cTn id="12" dur="500"/>
                                        <p:tgtEl>
                                          <p:spTgt spid="6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6">
                                            <p:txEl>
                                              <p:pRg st="0" end="0"/>
                                            </p:txEl>
                                          </p:spTgt>
                                        </p:tgtEl>
                                        <p:attrNameLst>
                                          <p:attrName>style.visibility</p:attrName>
                                        </p:attrNameLst>
                                      </p:cBhvr>
                                      <p:to>
                                        <p:strVal val="visible"/>
                                      </p:to>
                                    </p:set>
                                    <p:animEffect transition="in" filter="fade">
                                      <p:cBhvr>
                                        <p:cTn id="22" dur="500"/>
                                        <p:tgtEl>
                                          <p:spTgt spid="6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4" name="TextBox 3">
            <a:extLst>
              <a:ext uri="{FF2B5EF4-FFF2-40B4-BE49-F238E27FC236}">
                <a16:creationId xmlns:a16="http://schemas.microsoft.com/office/drawing/2014/main" id="{785E3D96-E455-4832-90B6-609846B90652}"/>
              </a:ext>
            </a:extLst>
          </p:cNvPr>
          <p:cNvSpPr txBox="1"/>
          <p:nvPr/>
        </p:nvSpPr>
        <p:spPr>
          <a:xfrm>
            <a:off x="796834" y="184326"/>
            <a:ext cx="7550331" cy="461665"/>
          </a:xfrm>
          <a:prstGeom prst="rect">
            <a:avLst/>
          </a:prstGeom>
          <a:noFill/>
        </p:spPr>
        <p:txBody>
          <a:bodyPr wrap="square">
            <a:spAutoFit/>
          </a:bodyPr>
          <a:lstStyle/>
          <a:p>
            <a:pPr algn="ctr"/>
            <a:r>
              <a:rPr lang="en-US" sz="2400" b="1" dirty="0">
                <a:latin typeface="Calibri" panose="020F0502020204030204" pitchFamily="34" charset="0"/>
                <a:cs typeface="Calibri" panose="020F0502020204030204" pitchFamily="34" charset="0"/>
              </a:rPr>
              <a:t>Palestinian olive farmers hope to harvest in peace</a:t>
            </a:r>
            <a:endParaRPr lang="en-ZA" sz="2400" b="1"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C40B8512-FDBF-4AEC-B885-332D3D7D4719}"/>
              </a:ext>
            </a:extLst>
          </p:cNvPr>
          <p:cNvSpPr txBox="1"/>
          <p:nvPr/>
        </p:nvSpPr>
        <p:spPr>
          <a:xfrm>
            <a:off x="796834" y="2078178"/>
            <a:ext cx="7380214" cy="325538"/>
          </a:xfrm>
          <a:prstGeom prst="rect">
            <a:avLst/>
          </a:prstGeom>
          <a:noFill/>
        </p:spPr>
        <p:txBody>
          <a:bodyPr wrap="square">
            <a:spAutoFit/>
          </a:bodyPr>
          <a:lstStyle/>
          <a:p>
            <a:pPr>
              <a:lnSpc>
                <a:spcPct val="115000"/>
              </a:lnSpc>
              <a:spcAft>
                <a:spcPts val="1000"/>
              </a:spcAft>
            </a:pPr>
            <a:r>
              <a:rPr lang="en-US" sz="14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https://drive.google.com/file/d/1neU71Yf98mZOj3lSjH1rjb-PhXYbanzV/view?usp=sharing</a:t>
            </a: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9627003"/>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19"/>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108" name="Google Shape;108;p19"/>
          <p:cNvPicPr preferRelativeResize="0"/>
          <p:nvPr/>
        </p:nvPicPr>
        <p:blipFill>
          <a:blip r:embed="rId4">
            <a:alphaModFix/>
          </a:blip>
          <a:stretch>
            <a:fillRect/>
          </a:stretch>
        </p:blipFill>
        <p:spPr>
          <a:xfrm>
            <a:off x="5621932" y="1174305"/>
            <a:ext cx="3384886" cy="3494400"/>
          </a:xfrm>
          <a:prstGeom prst="roundRect">
            <a:avLst>
              <a:gd name="adj" fmla="val 16667"/>
            </a:avLst>
          </a:prstGeom>
          <a:noFill/>
          <a:ln>
            <a:noFill/>
          </a:ln>
        </p:spPr>
      </p:pic>
      <p:sp>
        <p:nvSpPr>
          <p:cNvPr id="2" name="Google Shape;100;p18">
            <a:extLst>
              <a:ext uri="{FF2B5EF4-FFF2-40B4-BE49-F238E27FC236}">
                <a16:creationId xmlns:a16="http://schemas.microsoft.com/office/drawing/2014/main" id="{EE4A067E-6975-CCCD-238D-BAD24F067F8A}"/>
              </a:ext>
            </a:extLst>
          </p:cNvPr>
          <p:cNvSpPr txBox="1"/>
          <p:nvPr/>
        </p:nvSpPr>
        <p:spPr>
          <a:xfrm>
            <a:off x="10510" y="436239"/>
            <a:ext cx="4340772" cy="1200298"/>
          </a:xfrm>
          <a:prstGeom prst="rect">
            <a:avLst/>
          </a:prstGeom>
          <a:noFill/>
          <a:ln>
            <a:noFill/>
          </a:ln>
          <a:effectLst>
            <a:outerShdw blurRad="57150" dist="19050" dir="1440000" algn="bl" rotWithShape="0">
              <a:srgbClr val="000000">
                <a:alpha val="90000"/>
              </a:srgbClr>
            </a:outerShdw>
          </a:effectLst>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US" sz="2000" b="1" dirty="0">
                <a:solidFill>
                  <a:schemeClr val="lt1"/>
                </a:solidFill>
                <a:latin typeface="Calibri" panose="020F0502020204030204" pitchFamily="34" charset="0"/>
                <a:ea typeface="League Spartan"/>
                <a:cs typeface="Calibri" panose="020F0502020204030204" pitchFamily="34" charset="0"/>
                <a:sym typeface="League Spartan"/>
              </a:rPr>
              <a:t>What were some things you learnt from these videos?</a:t>
            </a:r>
          </a:p>
        </p:txBody>
      </p:sp>
      <p:sp>
        <p:nvSpPr>
          <p:cNvPr id="10" name="TextBox 9">
            <a:extLst>
              <a:ext uri="{FF2B5EF4-FFF2-40B4-BE49-F238E27FC236}">
                <a16:creationId xmlns:a16="http://schemas.microsoft.com/office/drawing/2014/main" id="{937D0D48-61DB-4FF5-BE7E-22B6EAA93B1D}"/>
              </a:ext>
            </a:extLst>
          </p:cNvPr>
          <p:cNvSpPr txBox="1"/>
          <p:nvPr/>
        </p:nvSpPr>
        <p:spPr>
          <a:xfrm>
            <a:off x="304255" y="2072776"/>
            <a:ext cx="4614041" cy="2308324"/>
          </a:xfrm>
          <a:prstGeom prst="rect">
            <a:avLst/>
          </a:prstGeom>
          <a:noFill/>
        </p:spPr>
        <p:txBody>
          <a:bodyPr wrap="square">
            <a:spAutoFit/>
          </a:bodyPr>
          <a:lstStyle/>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The importance of olives to Palestinian culture, heritage, and tradition.</a:t>
            </a:r>
          </a:p>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Olives as a symbol of resistance and connection.</a:t>
            </a:r>
          </a:p>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Obstacles faced because of Israeli occupation and settler violence.</a:t>
            </a:r>
          </a:p>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The resulting devastation to the Palestinian economy.</a:t>
            </a:r>
            <a:endParaRPr lang="en-ZA" sz="1800" dirty="0">
              <a:latin typeface="Calibri" panose="020F0502020204030204" pitchFamily="34" charset="0"/>
              <a:cs typeface="Calibri" panose="020F0502020204030204" pitchFamily="34" charset="0"/>
            </a:endParaRPr>
          </a:p>
        </p:txBody>
      </p:sp>
      <p:pic>
        <p:nvPicPr>
          <p:cNvPr id="11" name="Picture 10" descr="Bringing in the olive harvest. Photo: Zaytoun.">
            <a:extLst>
              <a:ext uri="{FF2B5EF4-FFF2-40B4-BE49-F238E27FC236}">
                <a16:creationId xmlns:a16="http://schemas.microsoft.com/office/drawing/2014/main" id="{17549CFC-8976-472A-9481-F2A9342DA6CE}"/>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5870243" y="1350787"/>
            <a:ext cx="2969502" cy="303031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anim calcmode="lin" valueType="num">
                                      <p:cBhvr additive="base">
                                        <p:cTn id="13"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 calcmode="lin" valueType="num">
                                      <p:cBhvr additive="base">
                                        <p:cTn id="19"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 calcmode="lin" valueType="num">
                                      <p:cBhvr additive="base">
                                        <p:cTn id="25"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5" name="Picture 4">
            <a:extLst>
              <a:ext uri="{FF2B5EF4-FFF2-40B4-BE49-F238E27FC236}">
                <a16:creationId xmlns:a16="http://schemas.microsoft.com/office/drawing/2014/main" id="{40F27955-8791-41AB-A3D4-06C982CF9D29}"/>
              </a:ext>
            </a:extLst>
          </p:cNvPr>
          <p:cNvPicPr>
            <a:picLocks noChangeAspect="1"/>
          </p:cNvPicPr>
          <p:nvPr/>
        </p:nvPicPr>
        <p:blipFill>
          <a:blip r:embed="rId4"/>
          <a:stretch>
            <a:fillRect/>
          </a:stretch>
        </p:blipFill>
        <p:spPr>
          <a:xfrm>
            <a:off x="294290" y="217170"/>
            <a:ext cx="8240110" cy="4784265"/>
          </a:xfrm>
          <a:prstGeom prst="rect">
            <a:avLst/>
          </a:prstGeom>
        </p:spPr>
      </p:pic>
    </p:spTree>
    <p:extLst>
      <p:ext uri="{BB962C8B-B14F-4D97-AF65-F5344CB8AC3E}">
        <p14:creationId xmlns:p14="http://schemas.microsoft.com/office/powerpoint/2010/main" val="3292717071"/>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 name="Picture 2">
            <a:extLst>
              <a:ext uri="{FF2B5EF4-FFF2-40B4-BE49-F238E27FC236}">
                <a16:creationId xmlns:a16="http://schemas.microsoft.com/office/drawing/2014/main" id="{649AD97C-FD6D-4A59-B863-AD456C3E941D}"/>
              </a:ext>
            </a:extLst>
          </p:cNvPr>
          <p:cNvPicPr>
            <a:picLocks noChangeAspect="1"/>
          </p:cNvPicPr>
          <p:nvPr/>
        </p:nvPicPr>
        <p:blipFill>
          <a:blip r:embed="rId4"/>
          <a:stretch>
            <a:fillRect/>
          </a:stretch>
        </p:blipFill>
        <p:spPr>
          <a:xfrm>
            <a:off x="483476" y="133349"/>
            <a:ext cx="8019393" cy="4876801"/>
          </a:xfrm>
          <a:prstGeom prst="rect">
            <a:avLst/>
          </a:prstGeom>
        </p:spPr>
      </p:pic>
    </p:spTree>
    <p:extLst>
      <p:ext uri="{BB962C8B-B14F-4D97-AF65-F5344CB8AC3E}">
        <p14:creationId xmlns:p14="http://schemas.microsoft.com/office/powerpoint/2010/main" val="668990269"/>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4" name="TextBox 3">
            <a:extLst>
              <a:ext uri="{FF2B5EF4-FFF2-40B4-BE49-F238E27FC236}">
                <a16:creationId xmlns:a16="http://schemas.microsoft.com/office/drawing/2014/main" id="{BD2FED21-4798-4193-B5EE-38031C673A27}"/>
              </a:ext>
            </a:extLst>
          </p:cNvPr>
          <p:cNvSpPr txBox="1"/>
          <p:nvPr/>
        </p:nvSpPr>
        <p:spPr>
          <a:xfrm>
            <a:off x="1225141" y="325821"/>
            <a:ext cx="7149465" cy="461665"/>
          </a:xfrm>
          <a:prstGeom prst="rect">
            <a:avLst/>
          </a:prstGeom>
          <a:noFill/>
        </p:spPr>
        <p:txBody>
          <a:bodyPr wrap="square">
            <a:spAutoFit/>
          </a:bodyPr>
          <a:lstStyle/>
          <a:p>
            <a:pPr algn="ctr"/>
            <a:r>
              <a:rPr lang="en-US" sz="2400" b="1" dirty="0">
                <a:latin typeface="Calibri" panose="020F0502020204030204" pitchFamily="34" charset="0"/>
                <a:cs typeface="Calibri" panose="020F0502020204030204" pitchFamily="34" charset="0"/>
              </a:rPr>
              <a:t>Trees vandalized by Israeli settlers</a:t>
            </a:r>
            <a:endParaRPr lang="en-ZA" sz="2400" b="1"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96FFD8A9-C823-45CB-89AD-165F9313C3D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526402" y="1113307"/>
            <a:ext cx="6279969" cy="3683726"/>
          </a:xfrm>
          <a:prstGeom prst="rect">
            <a:avLst/>
          </a:prstGeom>
          <a:noFill/>
          <a:ln>
            <a:noFill/>
          </a:ln>
        </p:spPr>
      </p:pic>
    </p:spTree>
    <p:extLst>
      <p:ext uri="{BB962C8B-B14F-4D97-AF65-F5344CB8AC3E}">
        <p14:creationId xmlns:p14="http://schemas.microsoft.com/office/powerpoint/2010/main" val="303144177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4" name="TextBox 3">
            <a:extLst>
              <a:ext uri="{FF2B5EF4-FFF2-40B4-BE49-F238E27FC236}">
                <a16:creationId xmlns:a16="http://schemas.microsoft.com/office/drawing/2014/main" id="{9CDAE626-BBA0-424E-9F8F-F61B62167196}"/>
              </a:ext>
            </a:extLst>
          </p:cNvPr>
          <p:cNvSpPr txBox="1"/>
          <p:nvPr/>
        </p:nvSpPr>
        <p:spPr>
          <a:xfrm>
            <a:off x="1829756" y="295394"/>
            <a:ext cx="5821775" cy="400110"/>
          </a:xfrm>
          <a:prstGeom prst="rect">
            <a:avLst/>
          </a:prstGeom>
          <a:noFill/>
        </p:spPr>
        <p:txBody>
          <a:bodyPr wrap="square">
            <a:spAutoFit/>
          </a:bodyPr>
          <a:lstStyle/>
          <a:p>
            <a:pPr algn="ctr"/>
            <a:r>
              <a:rPr lang="en-US" sz="2000" b="1" dirty="0">
                <a:latin typeface="Calibri" panose="020F0502020204030204" pitchFamily="34" charset="0"/>
                <a:cs typeface="Calibri" panose="020F0502020204030204" pitchFamily="34" charset="0"/>
              </a:rPr>
              <a:t>The Story of Palestinian Farmer Tayseer Amarneh </a:t>
            </a:r>
            <a:endParaRPr lang="en-ZA" sz="2000" b="1" dirty="0"/>
          </a:p>
        </p:txBody>
      </p:sp>
      <p:pic>
        <p:nvPicPr>
          <p:cNvPr id="5" name="Picture 4">
            <a:extLst>
              <a:ext uri="{FF2B5EF4-FFF2-40B4-BE49-F238E27FC236}">
                <a16:creationId xmlns:a16="http://schemas.microsoft.com/office/drawing/2014/main" id="{0033D34C-0721-4B15-AC90-F7888972089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291255" y="1147614"/>
            <a:ext cx="4698124" cy="2383862"/>
          </a:xfrm>
          <a:prstGeom prst="rect">
            <a:avLst/>
          </a:prstGeom>
          <a:noFill/>
          <a:ln>
            <a:noFill/>
          </a:ln>
        </p:spPr>
      </p:pic>
      <p:sp>
        <p:nvSpPr>
          <p:cNvPr id="6" name="TextBox 5">
            <a:extLst>
              <a:ext uri="{FF2B5EF4-FFF2-40B4-BE49-F238E27FC236}">
                <a16:creationId xmlns:a16="http://schemas.microsoft.com/office/drawing/2014/main" id="{4EE18B5F-5E37-4820-BA73-246A0A286054}"/>
              </a:ext>
            </a:extLst>
          </p:cNvPr>
          <p:cNvSpPr txBox="1"/>
          <p:nvPr/>
        </p:nvSpPr>
        <p:spPr>
          <a:xfrm>
            <a:off x="1031558" y="3904304"/>
            <a:ext cx="7080884" cy="646331"/>
          </a:xfrm>
          <a:prstGeom prst="rect">
            <a:avLst/>
          </a:prstGeom>
          <a:noFill/>
        </p:spPr>
        <p:txBody>
          <a:bodyPr wrap="square">
            <a:spAutoFit/>
          </a:bodyPr>
          <a:lstStyle/>
          <a:p>
            <a:pPr algn="ctr"/>
            <a:r>
              <a:rPr lang="en-US" sz="1800" dirty="0">
                <a:latin typeface="Calibri" panose="020F0502020204030204" pitchFamily="34" charset="0"/>
                <a:cs typeface="Calibri" panose="020F0502020204030204" pitchFamily="34" charset="0"/>
              </a:rPr>
              <a:t>Tayseer Amarneh owns land in the Akkaba village of northern West Bank where he has 700 olive trees and he also grows tobacco.</a:t>
            </a:r>
          </a:p>
        </p:txBody>
      </p:sp>
    </p:spTree>
    <p:extLst>
      <p:ext uri="{BB962C8B-B14F-4D97-AF65-F5344CB8AC3E}">
        <p14:creationId xmlns:p14="http://schemas.microsoft.com/office/powerpoint/2010/main" val="101973386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4" name="TextBox 3">
            <a:extLst>
              <a:ext uri="{FF2B5EF4-FFF2-40B4-BE49-F238E27FC236}">
                <a16:creationId xmlns:a16="http://schemas.microsoft.com/office/drawing/2014/main" id="{BA1EB4AB-97CA-4BE5-8D7C-78990CA6D839}"/>
              </a:ext>
            </a:extLst>
          </p:cNvPr>
          <p:cNvSpPr txBox="1"/>
          <p:nvPr/>
        </p:nvSpPr>
        <p:spPr>
          <a:xfrm>
            <a:off x="540607" y="1196827"/>
            <a:ext cx="4781007" cy="815608"/>
          </a:xfrm>
          <a:prstGeom prst="rect">
            <a:avLst/>
          </a:prstGeom>
          <a:noFill/>
        </p:spPr>
        <p:txBody>
          <a:bodyPr wrap="square">
            <a:spAutoFit/>
          </a:bodyPr>
          <a:lstStyle/>
          <a:p>
            <a:pPr marL="257175" indent="-257175" algn="just">
              <a:buFont typeface="Arial" panose="020B0604020202020204" pitchFamily="34" charset="0"/>
              <a:buChar char="•"/>
            </a:pPr>
            <a:endParaRPr lang="en-US" sz="1500" dirty="0">
              <a:latin typeface="Calibri" panose="020F0502020204030204" pitchFamily="34" charset="0"/>
              <a:cs typeface="Calibri" panose="020F0502020204030204" pitchFamily="34" charset="0"/>
            </a:endParaRPr>
          </a:p>
          <a:p>
            <a:pPr marL="257175" indent="-257175" algn="just">
              <a:buFont typeface="Arial" panose="020B0604020202020204" pitchFamily="34" charset="0"/>
              <a:buChar char="•"/>
            </a:pPr>
            <a:r>
              <a:rPr lang="en-US" sz="1600" dirty="0">
                <a:latin typeface="Calibri" panose="020F0502020204030204" pitchFamily="34" charset="0"/>
                <a:cs typeface="Calibri" panose="020F0502020204030204" pitchFamily="34" charset="0"/>
              </a:rPr>
              <a:t>The majority of Tayseer’s land is located is in the closed area between the Barrier and the Green Line. </a:t>
            </a:r>
            <a:endParaRPr lang="en-ZA" sz="16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6B4A379-0183-46CE-89B4-E42FA2B90A3B}"/>
              </a:ext>
            </a:extLst>
          </p:cNvPr>
          <p:cNvSpPr txBox="1"/>
          <p:nvPr/>
        </p:nvSpPr>
        <p:spPr>
          <a:xfrm>
            <a:off x="540607" y="2208988"/>
            <a:ext cx="4781007" cy="2062103"/>
          </a:xfrm>
          <a:prstGeom prst="rect">
            <a:avLst/>
          </a:prstGeom>
          <a:noFill/>
        </p:spPr>
        <p:txBody>
          <a:bodyPr wrap="square">
            <a:spAutoFit/>
          </a:bodyPr>
          <a:lstStyle/>
          <a:p>
            <a:pPr marL="257175" indent="-257175" algn="just">
              <a:buFont typeface="Arial" panose="020B0604020202020204" pitchFamily="34" charset="0"/>
              <a:buChar char="•"/>
            </a:pPr>
            <a:r>
              <a:rPr lang="en-US" sz="1600" dirty="0">
                <a:latin typeface="Calibri" panose="020F0502020204030204" pitchFamily="34" charset="0"/>
                <a:cs typeface="Calibri" panose="020F0502020204030204" pitchFamily="34" charset="0"/>
              </a:rPr>
              <a:t>To access this land, farmers like Tayseer must obtain a special permit from the Israeli authorities, a requirement which also applies to family members and agricultural workers. </a:t>
            </a:r>
          </a:p>
          <a:p>
            <a:pPr marL="257175" indent="-257175" algn="just">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57175" indent="-257175" algn="just">
              <a:buFont typeface="Arial" panose="020B0604020202020204" pitchFamily="34" charset="0"/>
              <a:buChar char="•"/>
            </a:pPr>
            <a:r>
              <a:rPr lang="en-US" sz="1600" dirty="0">
                <a:latin typeface="Calibri" panose="020F0502020204030204" pitchFamily="34" charset="0"/>
                <a:cs typeface="Calibri" panose="020F0502020204030204" pitchFamily="34" charset="0"/>
              </a:rPr>
              <a:t>Given the labour-intensive nature of the olive harvest, Tayseer always applies for additional permits for family members. </a:t>
            </a:r>
            <a:endParaRPr lang="en-ZA" sz="1600" dirty="0"/>
          </a:p>
        </p:txBody>
      </p:sp>
      <p:pic>
        <p:nvPicPr>
          <p:cNvPr id="6" name="Picture 5">
            <a:extLst>
              <a:ext uri="{FF2B5EF4-FFF2-40B4-BE49-F238E27FC236}">
                <a16:creationId xmlns:a16="http://schemas.microsoft.com/office/drawing/2014/main" id="{D89DC846-EDE1-4C59-9AA3-8FA60E523AC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43455" y="732119"/>
            <a:ext cx="3189344" cy="4235717"/>
          </a:xfrm>
          <a:prstGeom prst="rect">
            <a:avLst/>
          </a:prstGeom>
          <a:noFill/>
          <a:ln>
            <a:noFill/>
          </a:ln>
        </p:spPr>
      </p:pic>
    </p:spTree>
    <p:extLst>
      <p:ext uri="{BB962C8B-B14F-4D97-AF65-F5344CB8AC3E}">
        <p14:creationId xmlns:p14="http://schemas.microsoft.com/office/powerpoint/2010/main" val="204322152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4" name="TextBox 3">
            <a:extLst>
              <a:ext uri="{FF2B5EF4-FFF2-40B4-BE49-F238E27FC236}">
                <a16:creationId xmlns:a16="http://schemas.microsoft.com/office/drawing/2014/main" id="{C75BE653-68BC-4B87-9778-11ABCB0625BE}"/>
              </a:ext>
            </a:extLst>
          </p:cNvPr>
          <p:cNvSpPr txBox="1"/>
          <p:nvPr/>
        </p:nvSpPr>
        <p:spPr>
          <a:xfrm>
            <a:off x="136634" y="1111627"/>
            <a:ext cx="4729655" cy="4031873"/>
          </a:xfrm>
          <a:prstGeom prst="rect">
            <a:avLst/>
          </a:prstGeom>
          <a:noFill/>
        </p:spPr>
        <p:txBody>
          <a:bodyPr wrap="square">
            <a:spAutoFit/>
          </a:bodyPr>
          <a:lstStyle/>
          <a:p>
            <a:pPr marL="257175" indent="-257175" algn="just">
              <a:buFont typeface="Arial" panose="020B0604020202020204" pitchFamily="34" charset="0"/>
              <a:buChar char="•"/>
            </a:pPr>
            <a:r>
              <a:rPr lang="en-US" sz="1600" dirty="0">
                <a:latin typeface="Calibri" panose="020F0502020204030204" pitchFamily="34" charset="0"/>
                <a:cs typeface="Calibri" panose="020F0502020204030204" pitchFamily="34" charset="0"/>
              </a:rPr>
              <a:t>If permits are granted, land in the closed area can only be accessed through designated Barrier gates or checkpoints, that are controlled by Israeli soldiers, and only open according to a certain schedule. </a:t>
            </a:r>
          </a:p>
          <a:p>
            <a:pPr marL="257175" indent="-257175" algn="just">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57175" indent="-257175" algn="just">
              <a:buFont typeface="Arial" panose="020B0604020202020204" pitchFamily="34" charset="0"/>
              <a:buChar char="•"/>
            </a:pPr>
            <a:r>
              <a:rPr lang="en-US" sz="1600" dirty="0">
                <a:latin typeface="Calibri" panose="020F0502020204030204" pitchFamily="34" charset="0"/>
                <a:cs typeface="Calibri" panose="020F0502020204030204" pitchFamily="34" charset="0"/>
              </a:rPr>
              <a:t>Most of these are only open during the olive harvest period and only for a limited amount of time on those days, prohibiting year-round access. </a:t>
            </a:r>
          </a:p>
          <a:p>
            <a:pPr marL="257175" indent="-257175" algn="just">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57175" indent="-257175" algn="just">
              <a:buFont typeface="Arial" panose="020B0604020202020204" pitchFamily="34" charset="0"/>
              <a:buChar char="•"/>
            </a:pPr>
            <a:r>
              <a:rPr lang="en-US" sz="1600" dirty="0">
                <a:latin typeface="Calibri" panose="020F0502020204030204" pitchFamily="34" charset="0"/>
                <a:cs typeface="Calibri" panose="020F0502020204030204" pitchFamily="34" charset="0"/>
              </a:rPr>
              <a:t>During the 2019 olive harvest, </a:t>
            </a:r>
            <a:r>
              <a:rPr lang="en-US" sz="1600" u="sng" dirty="0">
                <a:latin typeface="Calibri" panose="020F0502020204030204" pitchFamily="34" charset="0"/>
                <a:cs typeface="Calibri" panose="020F0502020204030204" pitchFamily="34" charset="0"/>
              </a:rPr>
              <a:t>74 gates and five checkpoints </a:t>
            </a:r>
            <a:r>
              <a:rPr lang="en-US" sz="1600" dirty="0">
                <a:latin typeface="Calibri" panose="020F0502020204030204" pitchFamily="34" charset="0"/>
                <a:cs typeface="Calibri" panose="020F0502020204030204" pitchFamily="34" charset="0"/>
              </a:rPr>
              <a:t>were designated for agricultural access, of which </a:t>
            </a:r>
            <a:r>
              <a:rPr lang="en-US" sz="1600" u="sng" dirty="0">
                <a:latin typeface="Calibri" panose="020F0502020204030204" pitchFamily="34" charset="0"/>
                <a:cs typeface="Calibri" panose="020F0502020204030204" pitchFamily="34" charset="0"/>
              </a:rPr>
              <a:t>only 11 open daily</a:t>
            </a:r>
            <a:r>
              <a:rPr lang="en-US" sz="1600" dirty="0">
                <a:latin typeface="Calibri" panose="020F0502020204030204" pitchFamily="34" charset="0"/>
                <a:cs typeface="Calibri" panose="020F0502020204030204" pitchFamily="34" charset="0"/>
              </a:rPr>
              <a:t>, ten open for some day(s) of the week and during the olive season; and </a:t>
            </a:r>
            <a:r>
              <a:rPr lang="en-US" sz="1600" u="sng" dirty="0">
                <a:latin typeface="Calibri" panose="020F0502020204030204" pitchFamily="34" charset="0"/>
                <a:cs typeface="Calibri" panose="020F0502020204030204" pitchFamily="34" charset="0"/>
              </a:rPr>
              <a:t>the majority, 53, only open during the olive season</a:t>
            </a:r>
            <a:r>
              <a:rPr lang="en-US" sz="1600" dirty="0">
                <a:latin typeface="Calibri" panose="020F0502020204030204" pitchFamily="34" charset="0"/>
                <a:cs typeface="Calibri" panose="020F0502020204030204" pitchFamily="34" charset="0"/>
              </a:rPr>
              <a:t>.</a:t>
            </a:r>
            <a:endParaRPr lang="en-ZA" sz="1600" dirty="0">
              <a:latin typeface="Calibri" panose="020F0502020204030204" pitchFamily="34" charset="0"/>
              <a:cs typeface="Calibri" panose="020F0502020204030204" pitchFamily="34" charset="0"/>
            </a:endParaRPr>
          </a:p>
        </p:txBody>
      </p:sp>
      <p:pic>
        <p:nvPicPr>
          <p:cNvPr id="5" name="Picture 2" descr="Palestinian farmer stands beside an agricultural gate in the separation fence in Falamya village (Gate number 914), West Bank, May 18, 2015. Ahmad al-Bazz / Activestills.org">
            <a:extLst>
              <a:ext uri="{FF2B5EF4-FFF2-40B4-BE49-F238E27FC236}">
                <a16:creationId xmlns:a16="http://schemas.microsoft.com/office/drawing/2014/main" id="{A2A9B083-221C-49CD-87C5-4DAC5CCF33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9011" y="721751"/>
            <a:ext cx="3393077" cy="219618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alestinian farmers are seen beside the agricultural gate of the separation fence in Falamya village (gate 914), West Bank, May 18, 2015. Ahmad al-Bazz / Activestills.org">
            <a:extLst>
              <a:ext uri="{FF2B5EF4-FFF2-40B4-BE49-F238E27FC236}">
                <a16:creationId xmlns:a16="http://schemas.microsoft.com/office/drawing/2014/main" id="{4D0AB7D4-EC12-468A-8C64-02D5A1F215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9011" y="3016469"/>
            <a:ext cx="3432266" cy="1954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130213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4" name="TextBox 3">
            <a:extLst>
              <a:ext uri="{FF2B5EF4-FFF2-40B4-BE49-F238E27FC236}">
                <a16:creationId xmlns:a16="http://schemas.microsoft.com/office/drawing/2014/main" id="{24A625C7-22CF-4410-BCA7-D1CAE57AFF41}"/>
              </a:ext>
            </a:extLst>
          </p:cNvPr>
          <p:cNvSpPr txBox="1"/>
          <p:nvPr/>
        </p:nvSpPr>
        <p:spPr>
          <a:xfrm>
            <a:off x="1552726" y="210987"/>
            <a:ext cx="3402874" cy="807913"/>
          </a:xfrm>
          <a:prstGeom prst="rect">
            <a:avLst/>
          </a:prstGeom>
          <a:noFill/>
        </p:spPr>
        <p:txBody>
          <a:bodyPr wrap="square">
            <a:spAutoFit/>
          </a:bodyPr>
          <a:lstStyle/>
          <a:p>
            <a:r>
              <a:rPr lang="en-US" sz="1800" b="1" dirty="0">
                <a:latin typeface="Calibri" panose="020F0502020204030204" pitchFamily="34" charset="0"/>
                <a:cs typeface="Calibri" panose="020F0502020204030204" pitchFamily="34" charset="0"/>
              </a:rPr>
              <a:t>Fewer Barrier permits approved in Akkaba; gate opening delayed.</a:t>
            </a:r>
          </a:p>
          <a:p>
            <a:endParaRPr lang="en-US" sz="1050" dirty="0"/>
          </a:p>
        </p:txBody>
      </p:sp>
      <p:sp>
        <p:nvSpPr>
          <p:cNvPr id="5" name="TextBox 4">
            <a:extLst>
              <a:ext uri="{FF2B5EF4-FFF2-40B4-BE49-F238E27FC236}">
                <a16:creationId xmlns:a16="http://schemas.microsoft.com/office/drawing/2014/main" id="{933A67FC-0425-47AC-84F0-9198985AFC6A}"/>
              </a:ext>
            </a:extLst>
          </p:cNvPr>
          <p:cNvSpPr txBox="1"/>
          <p:nvPr/>
        </p:nvSpPr>
        <p:spPr>
          <a:xfrm>
            <a:off x="235540" y="1201333"/>
            <a:ext cx="4336460" cy="3647152"/>
          </a:xfrm>
          <a:prstGeom prst="rect">
            <a:avLst/>
          </a:prstGeom>
          <a:noFill/>
        </p:spPr>
        <p:txBody>
          <a:bodyPr wrap="square">
            <a:spAutoFit/>
          </a:bodyPr>
          <a:lstStyle/>
          <a:p>
            <a:pPr marL="257175" indent="-257175" algn="just">
              <a:buFont typeface="Arial" panose="020B0604020202020204" pitchFamily="34" charset="0"/>
              <a:buChar char="•"/>
            </a:pPr>
            <a:r>
              <a:rPr lang="en-US" sz="1800" dirty="0">
                <a:latin typeface="Calibri" panose="020F0502020204030204" pitchFamily="34" charset="0"/>
                <a:cs typeface="Calibri" panose="020F0502020204030204" pitchFamily="34" charset="0"/>
              </a:rPr>
              <a:t>Significant decline in the allocation of Barrier permits. In 2018, the approval rate for permits for landowners fell from </a:t>
            </a:r>
            <a:r>
              <a:rPr lang="en-US" sz="1800" u="sng" dirty="0">
                <a:latin typeface="Calibri" panose="020F0502020204030204" pitchFamily="34" charset="0"/>
                <a:cs typeface="Calibri" panose="020F0502020204030204" pitchFamily="34" charset="0"/>
              </a:rPr>
              <a:t>76 per cent </a:t>
            </a:r>
            <a:r>
              <a:rPr lang="en-US" sz="1800" dirty="0">
                <a:latin typeface="Calibri" panose="020F0502020204030204" pitchFamily="34" charset="0"/>
                <a:cs typeface="Calibri" panose="020F0502020204030204" pitchFamily="34" charset="0"/>
              </a:rPr>
              <a:t>of applications in 2014 to </a:t>
            </a:r>
            <a:r>
              <a:rPr lang="en-US" sz="1800" u="sng" dirty="0">
                <a:latin typeface="Calibri" panose="020F0502020204030204" pitchFamily="34" charset="0"/>
                <a:cs typeface="Calibri" panose="020F0502020204030204" pitchFamily="34" charset="0"/>
              </a:rPr>
              <a:t>28 per cent</a:t>
            </a:r>
            <a:r>
              <a:rPr lang="en-US" sz="1800" dirty="0">
                <a:latin typeface="Calibri" panose="020F0502020204030204" pitchFamily="34" charset="0"/>
                <a:cs typeface="Calibri" panose="020F0502020204030204" pitchFamily="34" charset="0"/>
              </a:rPr>
              <a:t>.</a:t>
            </a:r>
          </a:p>
          <a:p>
            <a:pPr marL="257175" indent="-257175" algn="just">
              <a:buFont typeface="Arial" panose="020B0604020202020204" pitchFamily="34" charset="0"/>
              <a:buChar char="•"/>
            </a:pPr>
            <a:endParaRPr lang="en-US" sz="1800" dirty="0">
              <a:latin typeface="Calibri" panose="020F0502020204030204" pitchFamily="34" charset="0"/>
              <a:cs typeface="Calibri" panose="020F0502020204030204" pitchFamily="34" charset="0"/>
            </a:endParaRPr>
          </a:p>
          <a:p>
            <a:pPr marL="257175" indent="-257175" algn="just">
              <a:buFont typeface="Arial" panose="020B0604020202020204" pitchFamily="34" charset="0"/>
              <a:buChar char="•"/>
            </a:pPr>
            <a:r>
              <a:rPr lang="en-US" sz="1800" dirty="0">
                <a:latin typeface="Calibri" panose="020F0502020204030204" pitchFamily="34" charset="0"/>
                <a:cs typeface="Calibri" panose="020F0502020204030204" pitchFamily="34" charset="0"/>
              </a:rPr>
              <a:t>In the northern West Bank (Jenin, Tulkarm, Qalqiliya and Salfit governorates) the approval rate for permit applications overall for 2019 was 56 per cent, with about </a:t>
            </a:r>
            <a:r>
              <a:rPr lang="en-US" sz="1800" u="sng" dirty="0">
                <a:latin typeface="Calibri" panose="020F0502020204030204" pitchFamily="34" charset="0"/>
                <a:cs typeface="Calibri" panose="020F0502020204030204" pitchFamily="34" charset="0"/>
              </a:rPr>
              <a:t>10,000 applicants approved </a:t>
            </a:r>
            <a:r>
              <a:rPr lang="en-US" sz="1800" dirty="0">
                <a:latin typeface="Calibri" panose="020F0502020204030204" pitchFamily="34" charset="0"/>
                <a:cs typeface="Calibri" panose="020F0502020204030204" pitchFamily="34" charset="0"/>
              </a:rPr>
              <a:t>and </a:t>
            </a:r>
            <a:r>
              <a:rPr lang="en-US" sz="1800" u="sng" dirty="0">
                <a:latin typeface="Calibri" panose="020F0502020204030204" pitchFamily="34" charset="0"/>
                <a:cs typeface="Calibri" panose="020F0502020204030204" pitchFamily="34" charset="0"/>
              </a:rPr>
              <a:t>8,000 rejected</a:t>
            </a:r>
            <a:r>
              <a:rPr lang="en-US" sz="1800" dirty="0">
                <a:latin typeface="Calibri" panose="020F0502020204030204" pitchFamily="34" charset="0"/>
                <a:cs typeface="Calibri" panose="020F0502020204030204" pitchFamily="34" charset="0"/>
              </a:rPr>
              <a:t>.</a:t>
            </a:r>
          </a:p>
          <a:p>
            <a:endParaRPr lang="en-US" sz="1500" dirty="0">
              <a:latin typeface="Calibri" panose="020F0502020204030204" pitchFamily="34" charset="0"/>
              <a:cs typeface="Calibri" panose="020F0502020204030204" pitchFamily="34" charset="0"/>
            </a:endParaRPr>
          </a:p>
        </p:txBody>
      </p:sp>
      <p:pic>
        <p:nvPicPr>
          <p:cNvPr id="6" name="Picture 8" descr="A Palestinian farmer argues with an Israeli soldier on the western side of the separation fence in Falamya village, West Bank, May 18, 2015. Ahmad al-Bazz / Activestills.org">
            <a:extLst>
              <a:ext uri="{FF2B5EF4-FFF2-40B4-BE49-F238E27FC236}">
                <a16:creationId xmlns:a16="http://schemas.microsoft.com/office/drawing/2014/main" id="{94A745AB-1A42-4874-9EE6-583CE7B258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6563" y="153831"/>
            <a:ext cx="3402874" cy="21830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Palestinian farmer drive his tractor on the western side of the separation fence in Falamya village, West Bank, May 18, 2015. Ahmad al-Bazz / Activestills.org">
            <a:extLst>
              <a:ext uri="{FF2B5EF4-FFF2-40B4-BE49-F238E27FC236}">
                <a16:creationId xmlns:a16="http://schemas.microsoft.com/office/drawing/2014/main" id="{8C9BF4D3-07D1-4A96-894B-2D271CAAE2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6563" y="2675413"/>
            <a:ext cx="3402874" cy="195622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3FB2400-E38D-4DF3-A7B3-8CAD60ADE00A}"/>
              </a:ext>
            </a:extLst>
          </p:cNvPr>
          <p:cNvSpPr txBox="1"/>
          <p:nvPr/>
        </p:nvSpPr>
        <p:spPr>
          <a:xfrm>
            <a:off x="5255172" y="2336859"/>
            <a:ext cx="3304265" cy="338554"/>
          </a:xfrm>
          <a:prstGeom prst="rect">
            <a:avLst/>
          </a:prstGeom>
          <a:noFill/>
        </p:spPr>
        <p:txBody>
          <a:bodyPr wrap="square">
            <a:spAutoFit/>
          </a:bodyPr>
          <a:lstStyle/>
          <a:p>
            <a:pPr algn="ctr"/>
            <a:r>
              <a:rPr lang="en-US" sz="1600" b="1" dirty="0">
                <a:latin typeface="Calibri" panose="020F0502020204030204" pitchFamily="34" charset="0"/>
                <a:cs typeface="Calibri" panose="020F0502020204030204" pitchFamily="34" charset="0"/>
              </a:rPr>
              <a:t>Farmer arguing with soldier</a:t>
            </a:r>
          </a:p>
        </p:txBody>
      </p:sp>
      <p:sp>
        <p:nvSpPr>
          <p:cNvPr id="11" name="TextBox 10">
            <a:extLst>
              <a:ext uri="{FF2B5EF4-FFF2-40B4-BE49-F238E27FC236}">
                <a16:creationId xmlns:a16="http://schemas.microsoft.com/office/drawing/2014/main" id="{0C167FA8-4796-4FA1-B6B6-7FE36892F129}"/>
              </a:ext>
            </a:extLst>
          </p:cNvPr>
          <p:cNvSpPr txBox="1"/>
          <p:nvPr/>
        </p:nvSpPr>
        <p:spPr>
          <a:xfrm>
            <a:off x="5030439" y="4651115"/>
            <a:ext cx="3751897" cy="338554"/>
          </a:xfrm>
          <a:prstGeom prst="rect">
            <a:avLst/>
          </a:prstGeom>
          <a:noFill/>
        </p:spPr>
        <p:txBody>
          <a:bodyPr wrap="square">
            <a:spAutoFit/>
          </a:bodyPr>
          <a:lstStyle/>
          <a:p>
            <a:pPr algn="ctr"/>
            <a:r>
              <a:rPr lang="en-US" sz="1600" b="1" dirty="0">
                <a:latin typeface="Calibri" panose="020F0502020204030204" pitchFamily="34" charset="0"/>
                <a:cs typeface="Calibri" panose="020F0502020204030204" pitchFamily="34" charset="0"/>
              </a:rPr>
              <a:t>Farming under constant threat and fear</a:t>
            </a:r>
          </a:p>
        </p:txBody>
      </p:sp>
    </p:spTree>
    <p:extLst>
      <p:ext uri="{BB962C8B-B14F-4D97-AF65-F5344CB8AC3E}">
        <p14:creationId xmlns:p14="http://schemas.microsoft.com/office/powerpoint/2010/main" val="16052182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9">
                                            <p:txEl>
                                              <p:pRg st="0" end="0"/>
                                            </p:txEl>
                                          </p:spTgt>
                                        </p:tgtEl>
                                        <p:attrNameLst>
                                          <p:attrName>style.visibility</p:attrName>
                                        </p:attrNameLst>
                                      </p:cBhvr>
                                      <p:to>
                                        <p:strVal val="visible"/>
                                      </p:to>
                                    </p:set>
                                    <p:animEffect transition="in" filter="fade">
                                      <p:cBhvr>
                                        <p:cTn id="26" dur="1000"/>
                                        <p:tgtEl>
                                          <p:spTgt spid="9">
                                            <p:txEl>
                                              <p:pRg st="0" end="0"/>
                                            </p:txEl>
                                          </p:spTgt>
                                        </p:tgtEl>
                                      </p:cBhvr>
                                    </p:animEffect>
                                    <p:anim calcmode="lin" valueType="num">
                                      <p:cBhvr>
                                        <p:cTn id="27"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1">
                                            <p:txEl>
                                              <p:pRg st="0" end="0"/>
                                            </p:txEl>
                                          </p:spTgt>
                                        </p:tgtEl>
                                        <p:attrNameLst>
                                          <p:attrName>style.visibility</p:attrName>
                                        </p:attrNameLst>
                                      </p:cBhvr>
                                      <p:to>
                                        <p:strVal val="visible"/>
                                      </p:to>
                                    </p:set>
                                    <p:animEffect transition="in" filter="fade">
                                      <p:cBhvr>
                                        <p:cTn id="38" dur="1000"/>
                                        <p:tgtEl>
                                          <p:spTgt spid="11">
                                            <p:txEl>
                                              <p:pRg st="0" end="0"/>
                                            </p:txEl>
                                          </p:spTgt>
                                        </p:tgtEl>
                                      </p:cBhvr>
                                    </p:animEffect>
                                    <p:anim calcmode="lin" valueType="num">
                                      <p:cBhvr>
                                        <p:cTn id="39"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4" name="TextBox 3">
            <a:extLst>
              <a:ext uri="{FF2B5EF4-FFF2-40B4-BE49-F238E27FC236}">
                <a16:creationId xmlns:a16="http://schemas.microsoft.com/office/drawing/2014/main" id="{9B9B5A07-1882-492B-9EC6-30843F767C60}"/>
              </a:ext>
            </a:extLst>
          </p:cNvPr>
          <p:cNvSpPr txBox="1"/>
          <p:nvPr/>
        </p:nvSpPr>
        <p:spPr>
          <a:xfrm>
            <a:off x="168165" y="1219200"/>
            <a:ext cx="8765627" cy="3323987"/>
          </a:xfrm>
          <a:prstGeom prst="rect">
            <a:avLst/>
          </a:prstGeom>
          <a:noFill/>
        </p:spPr>
        <p:txBody>
          <a:bodyPr wrap="square">
            <a:spAutoFit/>
          </a:bodyPr>
          <a:lstStyle/>
          <a:p>
            <a:pPr marL="257175" indent="-257175">
              <a:buFont typeface="Arial" panose="020B0604020202020204" pitchFamily="34" charset="0"/>
              <a:buChar char="•"/>
            </a:pPr>
            <a:r>
              <a:rPr lang="en-US" sz="1500" dirty="0">
                <a:latin typeface="Calibri" panose="020F0502020204030204" pitchFamily="34" charset="0"/>
                <a:cs typeface="Calibri" panose="020F0502020204030204" pitchFamily="34" charset="0"/>
              </a:rPr>
              <a:t>According to Tayseer, in 2019 he only obtained 90 permits, and most of these were only valid for 3 months. </a:t>
            </a:r>
          </a:p>
          <a:p>
            <a:pPr marL="257175" indent="-257175">
              <a:buFont typeface="Arial" panose="020B0604020202020204" pitchFamily="34" charset="0"/>
              <a:buChar char="•"/>
            </a:pPr>
            <a:endParaRPr lang="en-US" sz="1500" dirty="0">
              <a:latin typeface="Calibri" panose="020F0502020204030204" pitchFamily="34" charset="0"/>
              <a:cs typeface="Calibri" panose="020F0502020204030204" pitchFamily="34" charset="0"/>
            </a:endParaRPr>
          </a:p>
          <a:p>
            <a:pPr marL="257175" indent="-257175">
              <a:buFont typeface="Arial" panose="020B0604020202020204" pitchFamily="34" charset="0"/>
              <a:buChar char="•"/>
            </a:pPr>
            <a:r>
              <a:rPr lang="en-US" sz="1500" dirty="0">
                <a:latin typeface="Calibri" panose="020F0502020204030204" pitchFamily="34" charset="0"/>
                <a:cs typeface="Calibri" panose="020F0502020204030204" pitchFamily="34" charset="0"/>
              </a:rPr>
              <a:t>“My </a:t>
            </a:r>
            <a:r>
              <a:rPr lang="en-US" sz="1500" u="sng" dirty="0">
                <a:latin typeface="Calibri" panose="020F0502020204030204" pitchFamily="34" charset="0"/>
                <a:cs typeface="Calibri" panose="020F0502020204030204" pitchFamily="34" charset="0"/>
              </a:rPr>
              <a:t>nine family members </a:t>
            </a:r>
            <a:r>
              <a:rPr lang="en-US" sz="1500" dirty="0">
                <a:latin typeface="Calibri" panose="020F0502020204030204" pitchFamily="34" charset="0"/>
                <a:cs typeface="Calibri" panose="020F0502020204030204" pitchFamily="34" charset="0"/>
              </a:rPr>
              <a:t>usually get permits, but this year (2020) </a:t>
            </a:r>
            <a:r>
              <a:rPr lang="en-US" sz="1500" u="sng" dirty="0">
                <a:latin typeface="Calibri" panose="020F0502020204030204" pitchFamily="34" charset="0"/>
                <a:cs typeface="Calibri" panose="020F0502020204030204" pitchFamily="34" charset="0"/>
              </a:rPr>
              <a:t>we only received three</a:t>
            </a:r>
            <a:r>
              <a:rPr lang="en-US" sz="1500" dirty="0">
                <a:latin typeface="Calibri" panose="020F0502020204030204" pitchFamily="34" charset="0"/>
                <a:cs typeface="Calibri" panose="020F0502020204030204" pitchFamily="34" charset="0"/>
              </a:rPr>
              <a:t>. I have a two-year permit, but it expires in January. My wife has a one year-permit, which also expired recently. Only one of my sons got a permit, but that was as an agricultural worker and only for a period of three months, which has also expired. Otherwise, </a:t>
            </a:r>
            <a:r>
              <a:rPr lang="en-US" sz="1500" u="sng" dirty="0">
                <a:latin typeface="Calibri" panose="020F0502020204030204" pitchFamily="34" charset="0"/>
                <a:cs typeface="Calibri" panose="020F0502020204030204" pitchFamily="34" charset="0"/>
              </a:rPr>
              <a:t>I received no permits this year for agricultural workers.”</a:t>
            </a:r>
          </a:p>
          <a:p>
            <a:pPr marL="257175" indent="-257175">
              <a:buFont typeface="Arial" panose="020B0604020202020204" pitchFamily="34" charset="0"/>
              <a:buChar char="•"/>
            </a:pPr>
            <a:endParaRPr lang="en-US" sz="1500" u="sng" dirty="0">
              <a:latin typeface="Calibri" panose="020F0502020204030204" pitchFamily="34" charset="0"/>
              <a:cs typeface="Calibri" panose="020F0502020204030204" pitchFamily="34" charset="0"/>
            </a:endParaRPr>
          </a:p>
          <a:p>
            <a:pPr marL="257175" indent="-257175">
              <a:buFont typeface="Arial" panose="020B0604020202020204" pitchFamily="34" charset="0"/>
              <a:buChar char="•"/>
            </a:pPr>
            <a:r>
              <a:rPr lang="en-US" sz="1500" dirty="0">
                <a:latin typeface="Calibri" panose="020F0502020204030204" pitchFamily="34" charset="0"/>
                <a:cs typeface="Calibri" panose="020F0502020204030204" pitchFamily="34" charset="0"/>
              </a:rPr>
              <a:t>“My revenue from tobacco has </a:t>
            </a:r>
            <a:r>
              <a:rPr lang="en-US" sz="1500" u="sng" dirty="0">
                <a:latin typeface="Calibri" panose="020F0502020204030204" pitchFamily="34" charset="0"/>
                <a:cs typeface="Calibri" panose="020F0502020204030204" pitchFamily="34" charset="0"/>
              </a:rPr>
              <a:t>decreased from NIS 120,000</a:t>
            </a:r>
            <a:r>
              <a:rPr lang="en-US" sz="1500" dirty="0">
                <a:latin typeface="Calibri" panose="020F0502020204030204" pitchFamily="34" charset="0"/>
                <a:cs typeface="Calibri" panose="020F0502020204030204" pitchFamily="34" charset="0"/>
              </a:rPr>
              <a:t> (R 600 000) in 2015 </a:t>
            </a:r>
            <a:r>
              <a:rPr lang="en-US" sz="1500" u="sng" dirty="0">
                <a:latin typeface="Calibri" panose="020F0502020204030204" pitchFamily="34" charset="0"/>
                <a:cs typeface="Calibri" panose="020F0502020204030204" pitchFamily="34" charset="0"/>
              </a:rPr>
              <a:t>to only NIS 11,000                  </a:t>
            </a:r>
            <a:r>
              <a:rPr lang="en-US" sz="1500" dirty="0">
                <a:latin typeface="Calibri" panose="020F0502020204030204" pitchFamily="34" charset="0"/>
                <a:cs typeface="Calibri" panose="020F0502020204030204" pitchFamily="34" charset="0"/>
              </a:rPr>
              <a:t>(R 55 000) in 2019.” </a:t>
            </a:r>
          </a:p>
          <a:p>
            <a:pPr marL="257175" indent="-257175">
              <a:buFont typeface="Arial" panose="020B0604020202020204" pitchFamily="34" charset="0"/>
              <a:buChar char="•"/>
            </a:pPr>
            <a:endParaRPr lang="en-US" sz="1500" dirty="0">
              <a:latin typeface="Calibri" panose="020F0502020204030204" pitchFamily="34" charset="0"/>
              <a:cs typeface="Calibri" panose="020F0502020204030204" pitchFamily="34" charset="0"/>
            </a:endParaRPr>
          </a:p>
          <a:p>
            <a:pPr marL="257175" indent="-257175">
              <a:buFont typeface="Arial" panose="020B0604020202020204" pitchFamily="34" charset="0"/>
              <a:buChar char="•"/>
            </a:pPr>
            <a:r>
              <a:rPr lang="en-US" sz="1500" dirty="0">
                <a:latin typeface="Calibri" panose="020F0502020204030204" pitchFamily="34" charset="0"/>
                <a:cs typeface="Calibri" panose="020F0502020204030204" pitchFamily="34" charset="0"/>
              </a:rPr>
              <a:t>“I used to plant </a:t>
            </a:r>
            <a:r>
              <a:rPr lang="en-US" sz="1500" u="sng" dirty="0">
                <a:latin typeface="Calibri" panose="020F0502020204030204" pitchFamily="34" charset="0"/>
                <a:cs typeface="Calibri" panose="020F0502020204030204" pitchFamily="34" charset="0"/>
              </a:rPr>
              <a:t>35 dunums of tobacco </a:t>
            </a:r>
            <a:r>
              <a:rPr lang="en-US" sz="1500" dirty="0">
                <a:latin typeface="Calibri" panose="020F0502020204030204" pitchFamily="34" charset="0"/>
                <a:cs typeface="Calibri" panose="020F0502020204030204" pitchFamily="34" charset="0"/>
              </a:rPr>
              <a:t>when I managed to get permits for all my family members, in addition to five workers. However, as the permits granted have been going down each year since 2015, I’ve been planting fewer dunums, and </a:t>
            </a:r>
            <a:r>
              <a:rPr lang="en-US" sz="1500" u="sng" dirty="0">
                <a:latin typeface="Calibri" panose="020F0502020204030204" pitchFamily="34" charset="0"/>
                <a:cs typeface="Calibri" panose="020F0502020204030204" pitchFamily="34" charset="0"/>
              </a:rPr>
              <a:t>only three dunums in 2019</a:t>
            </a:r>
            <a:r>
              <a:rPr lang="en-US" sz="1500" dirty="0">
                <a:latin typeface="Calibri" panose="020F0502020204030204" pitchFamily="34" charset="0"/>
                <a:cs typeface="Calibri" panose="020F0502020204030204" pitchFamily="34" charset="0"/>
              </a:rPr>
              <a:t>, because I couldn’t get a permit for any worker this year.”</a:t>
            </a:r>
          </a:p>
        </p:txBody>
      </p:sp>
    </p:spTree>
    <p:extLst>
      <p:ext uri="{BB962C8B-B14F-4D97-AF65-F5344CB8AC3E}">
        <p14:creationId xmlns:p14="http://schemas.microsoft.com/office/powerpoint/2010/main" val="284958189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18"/>
          <p:cNvPicPr preferRelativeResize="0"/>
          <p:nvPr/>
        </p:nvPicPr>
        <p:blipFill>
          <a:blip r:embed="rId3">
            <a:alphaModFix/>
          </a:blip>
          <a:stretch>
            <a:fillRect/>
          </a:stretch>
        </p:blipFill>
        <p:spPr>
          <a:xfrm>
            <a:off x="0" y="0"/>
            <a:ext cx="9143990" cy="5143500"/>
          </a:xfrm>
          <a:prstGeom prst="rect">
            <a:avLst/>
          </a:prstGeom>
          <a:noFill/>
          <a:ln>
            <a:noFill/>
          </a:ln>
        </p:spPr>
      </p:pic>
      <p:sp>
        <p:nvSpPr>
          <p:cNvPr id="10" name="TextBox 9">
            <a:extLst>
              <a:ext uri="{FF2B5EF4-FFF2-40B4-BE49-F238E27FC236}">
                <a16:creationId xmlns:a16="http://schemas.microsoft.com/office/drawing/2014/main" id="{237F2ACE-F979-4D38-93EA-928EB30AF075}"/>
              </a:ext>
            </a:extLst>
          </p:cNvPr>
          <p:cNvSpPr txBox="1"/>
          <p:nvPr/>
        </p:nvSpPr>
        <p:spPr>
          <a:xfrm>
            <a:off x="693681" y="1690066"/>
            <a:ext cx="7041931" cy="2800767"/>
          </a:xfrm>
          <a:prstGeom prst="rect">
            <a:avLst/>
          </a:prstGeom>
          <a:noFill/>
        </p:spPr>
        <p:txBody>
          <a:bodyPr wrap="square">
            <a:spAutoFit/>
          </a:bodyPr>
          <a:lstStyle/>
          <a:p>
            <a:pPr marL="342900" indent="-342900">
              <a:lnSpc>
                <a:spcPct val="150000"/>
              </a:lnSpc>
              <a:buAutoNum type="arabicPeriod"/>
            </a:pPr>
            <a:r>
              <a:rPr lang="en-US" sz="1800" dirty="0">
                <a:latin typeface="Calibri" panose="020F0502020204030204" pitchFamily="34" charset="0"/>
                <a:cs typeface="Calibri" panose="020F0502020204030204" pitchFamily="34" charset="0"/>
              </a:rPr>
              <a:t>What are some of the challenges faced by farmers like Tayseer?</a:t>
            </a:r>
          </a:p>
          <a:p>
            <a:pPr>
              <a:lnSpc>
                <a:spcPct val="150000"/>
              </a:lnSpc>
            </a:pPr>
            <a:r>
              <a:rPr lang="en-US" sz="1800" dirty="0">
                <a:latin typeface="Calibri" panose="020F0502020204030204" pitchFamily="34" charset="0"/>
                <a:cs typeface="Calibri" panose="020F0502020204030204" pitchFamily="34" charset="0"/>
              </a:rPr>
              <a:t>_________________________________________________________</a:t>
            </a:r>
          </a:p>
          <a:p>
            <a:pPr>
              <a:lnSpc>
                <a:spcPct val="150000"/>
              </a:lnSpc>
            </a:pPr>
            <a:r>
              <a:rPr lang="en-US" sz="1800" dirty="0">
                <a:latin typeface="Calibri" panose="020F0502020204030204" pitchFamily="34" charset="0"/>
                <a:cs typeface="Calibri" panose="020F0502020204030204" pitchFamily="34" charset="0"/>
              </a:rPr>
              <a:t>2. How are these challenges affecting the Palestinian economy?</a:t>
            </a:r>
          </a:p>
          <a:p>
            <a:pPr>
              <a:lnSpc>
                <a:spcPct val="150000"/>
              </a:lnSpc>
            </a:pPr>
            <a:r>
              <a:rPr lang="en-US" sz="1800" dirty="0">
                <a:latin typeface="Calibri" panose="020F0502020204030204" pitchFamily="34" charset="0"/>
                <a:cs typeface="Calibri" panose="020F0502020204030204" pitchFamily="34" charset="0"/>
              </a:rPr>
              <a:t>_________________________________________________________</a:t>
            </a:r>
          </a:p>
          <a:p>
            <a:pPr>
              <a:lnSpc>
                <a:spcPct val="150000"/>
              </a:lnSpc>
            </a:pPr>
            <a:r>
              <a:rPr lang="en-US" sz="1800" dirty="0">
                <a:latin typeface="Calibri" panose="020F0502020204030204" pitchFamily="34" charset="0"/>
                <a:cs typeface="Calibri" panose="020F0502020204030204" pitchFamily="34" charset="0"/>
              </a:rPr>
              <a:t>3. What solution can you provide for overcoming these challenges?</a:t>
            </a:r>
          </a:p>
          <a:p>
            <a:pPr>
              <a:lnSpc>
                <a:spcPct val="150000"/>
              </a:lnSpc>
            </a:pPr>
            <a:r>
              <a:rPr lang="en-US" sz="1800" dirty="0">
                <a:latin typeface="Calibri" panose="020F0502020204030204" pitchFamily="34" charset="0"/>
                <a:cs typeface="Calibri" panose="020F0502020204030204" pitchFamily="34" charset="0"/>
              </a:rPr>
              <a:t>_________________________________________________________</a:t>
            </a:r>
          </a:p>
          <a:p>
            <a:pPr marL="342900" indent="-342900">
              <a:buAutoNum type="arabicPeriod" startAt="3"/>
            </a:pPr>
            <a:endParaRPr lang="en-US" dirty="0"/>
          </a:p>
        </p:txBody>
      </p:sp>
      <p:sp>
        <p:nvSpPr>
          <p:cNvPr id="12" name="TextBox 11">
            <a:extLst>
              <a:ext uri="{FF2B5EF4-FFF2-40B4-BE49-F238E27FC236}">
                <a16:creationId xmlns:a16="http://schemas.microsoft.com/office/drawing/2014/main" id="{F6850B52-69C7-4D83-8A8F-F7D44664BAD0}"/>
              </a:ext>
            </a:extLst>
          </p:cNvPr>
          <p:cNvSpPr txBox="1"/>
          <p:nvPr/>
        </p:nvSpPr>
        <p:spPr>
          <a:xfrm>
            <a:off x="430924" y="785738"/>
            <a:ext cx="3888828" cy="461665"/>
          </a:xfrm>
          <a:prstGeom prst="rect">
            <a:avLst/>
          </a:prstGeom>
          <a:noFill/>
        </p:spPr>
        <p:txBody>
          <a:bodyPr wrap="square">
            <a:spAutoFit/>
          </a:bodyPr>
          <a:lstStyle/>
          <a:p>
            <a:pPr algn="ctr"/>
            <a:r>
              <a:rPr lang="en-ZA" sz="2400" b="1" dirty="0">
                <a:solidFill>
                  <a:schemeClr val="bg1"/>
                </a:solidFill>
                <a:latin typeface="Calibri" panose="020F0502020204030204" pitchFamily="34" charset="0"/>
                <a:cs typeface="Calibri" panose="020F0502020204030204" pitchFamily="34" charset="0"/>
              </a:rPr>
              <a:t>REFLECT AND RESPOND</a:t>
            </a:r>
          </a:p>
        </p:txBody>
      </p:sp>
    </p:spTree>
    <p:extLst>
      <p:ext uri="{BB962C8B-B14F-4D97-AF65-F5344CB8AC3E}">
        <p14:creationId xmlns:p14="http://schemas.microsoft.com/office/powerpoint/2010/main" val="2829379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1000"/>
                                        <p:tgtEl>
                                          <p:spTgt spid="10">
                                            <p:txEl>
                                              <p:pRg st="1" end="1"/>
                                            </p:txEl>
                                          </p:spTgt>
                                        </p:tgtEl>
                                      </p:cBhvr>
                                    </p:animEffect>
                                    <p:anim calcmode="lin" valueType="num">
                                      <p:cBhvr>
                                        <p:cTn id="13"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fade">
                                      <p:cBhvr>
                                        <p:cTn id="19" dur="1000"/>
                                        <p:tgtEl>
                                          <p:spTgt spid="10">
                                            <p:txEl>
                                              <p:pRg st="2" end="2"/>
                                            </p:txEl>
                                          </p:spTgt>
                                        </p:tgtEl>
                                      </p:cBhvr>
                                    </p:animEffect>
                                    <p:anim calcmode="lin" valueType="num">
                                      <p:cBhvr>
                                        <p:cTn id="20"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xEl>
                                              <p:pRg st="3" end="3"/>
                                            </p:txEl>
                                          </p:spTgt>
                                        </p:tgtEl>
                                        <p:attrNameLst>
                                          <p:attrName>style.visibility</p:attrName>
                                        </p:attrNameLst>
                                      </p:cBhvr>
                                      <p:to>
                                        <p:strVal val="visible"/>
                                      </p:to>
                                    </p:set>
                                    <p:animEffect transition="in" filter="fade">
                                      <p:cBhvr>
                                        <p:cTn id="24" dur="1000"/>
                                        <p:tgtEl>
                                          <p:spTgt spid="10">
                                            <p:txEl>
                                              <p:pRg st="3" end="3"/>
                                            </p:txEl>
                                          </p:spTgt>
                                        </p:tgtEl>
                                      </p:cBhvr>
                                    </p:animEffect>
                                    <p:anim calcmode="lin" valueType="num">
                                      <p:cBhvr>
                                        <p:cTn id="25"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animEffect transition="in" filter="fade">
                                      <p:cBhvr>
                                        <p:cTn id="31" dur="1000"/>
                                        <p:tgtEl>
                                          <p:spTgt spid="10">
                                            <p:txEl>
                                              <p:pRg st="4" end="4"/>
                                            </p:txEl>
                                          </p:spTgt>
                                        </p:tgtEl>
                                      </p:cBhvr>
                                    </p:animEffect>
                                    <p:anim calcmode="lin" valueType="num">
                                      <p:cBhvr>
                                        <p:cTn id="32"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0">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0">
                                            <p:txEl>
                                              <p:pRg st="5" end="5"/>
                                            </p:txEl>
                                          </p:spTgt>
                                        </p:tgtEl>
                                        <p:attrNameLst>
                                          <p:attrName>style.visibility</p:attrName>
                                        </p:attrNameLst>
                                      </p:cBhvr>
                                      <p:to>
                                        <p:strVal val="visible"/>
                                      </p:to>
                                    </p:set>
                                    <p:animEffect transition="in" filter="fade">
                                      <p:cBhvr>
                                        <p:cTn id="36" dur="1000"/>
                                        <p:tgtEl>
                                          <p:spTgt spid="10">
                                            <p:txEl>
                                              <p:pRg st="5" end="5"/>
                                            </p:txEl>
                                          </p:spTgt>
                                        </p:tgtEl>
                                      </p:cBhvr>
                                    </p:animEffect>
                                    <p:anim calcmode="lin" valueType="num">
                                      <p:cBhvr>
                                        <p:cTn id="37"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18"/>
          <p:cNvPicPr preferRelativeResize="0"/>
          <p:nvPr/>
        </p:nvPicPr>
        <p:blipFill>
          <a:blip r:embed="rId3">
            <a:alphaModFix/>
          </a:blip>
          <a:stretch>
            <a:fillRect/>
          </a:stretch>
        </p:blipFill>
        <p:spPr>
          <a:xfrm>
            <a:off x="0" y="0"/>
            <a:ext cx="9143990" cy="5143500"/>
          </a:xfrm>
          <a:prstGeom prst="rect">
            <a:avLst/>
          </a:prstGeom>
          <a:noFill/>
          <a:ln>
            <a:noFill/>
          </a:ln>
        </p:spPr>
      </p:pic>
      <p:sp>
        <p:nvSpPr>
          <p:cNvPr id="100" name="Google Shape;100;p18"/>
          <p:cNvSpPr txBox="1"/>
          <p:nvPr/>
        </p:nvSpPr>
        <p:spPr>
          <a:xfrm>
            <a:off x="210743" y="467472"/>
            <a:ext cx="3765264" cy="987932"/>
          </a:xfrm>
          <a:prstGeom prst="rect">
            <a:avLst/>
          </a:prstGeom>
          <a:noFill/>
          <a:ln>
            <a:noFill/>
          </a:ln>
          <a:effectLst>
            <a:outerShdw blurRad="57150" dist="19050" dir="1440000" algn="bl" rotWithShape="0">
              <a:srgbClr val="000000">
                <a:alpha val="90000"/>
              </a:srgbClr>
            </a:outerShdw>
          </a:effectLst>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ZA" sz="2800" b="1" dirty="0">
                <a:solidFill>
                  <a:schemeClr val="lt1"/>
                </a:solidFill>
                <a:latin typeface="Calibri" panose="020F0502020204030204" pitchFamily="34" charset="0"/>
                <a:ea typeface="League Spartan"/>
                <a:cs typeface="Calibri" panose="020F0502020204030204" pitchFamily="34" charset="0"/>
                <a:sym typeface="League Spartan"/>
              </a:rPr>
              <a:t>WHAT IS SUMUD?</a:t>
            </a:r>
            <a:endParaRPr sz="2800" b="1" dirty="0">
              <a:solidFill>
                <a:schemeClr val="lt1"/>
              </a:solidFill>
              <a:latin typeface="Calibri" panose="020F0502020204030204" pitchFamily="34" charset="0"/>
              <a:ea typeface="League Spartan"/>
              <a:cs typeface="Calibri" panose="020F0502020204030204" pitchFamily="34" charset="0"/>
              <a:sym typeface="League Spartan"/>
            </a:endParaRPr>
          </a:p>
        </p:txBody>
      </p:sp>
      <p:sp>
        <p:nvSpPr>
          <p:cNvPr id="6" name="TextBox 5">
            <a:extLst>
              <a:ext uri="{FF2B5EF4-FFF2-40B4-BE49-F238E27FC236}">
                <a16:creationId xmlns:a16="http://schemas.microsoft.com/office/drawing/2014/main" id="{3065A896-6573-4AB1-9505-9EBEC850B7D2}"/>
              </a:ext>
            </a:extLst>
          </p:cNvPr>
          <p:cNvSpPr txBox="1"/>
          <p:nvPr/>
        </p:nvSpPr>
        <p:spPr>
          <a:xfrm>
            <a:off x="480060" y="1455405"/>
            <a:ext cx="8115299" cy="2862322"/>
          </a:xfrm>
          <a:prstGeom prst="rect">
            <a:avLst/>
          </a:prstGeom>
          <a:noFill/>
        </p:spPr>
        <p:txBody>
          <a:bodyPr wrap="square">
            <a:spAutoFit/>
          </a:bodyPr>
          <a:lstStyle/>
          <a:p>
            <a:pPr algn="just"/>
            <a:r>
              <a:rPr lang="en-ZA" sz="1800" dirty="0">
                <a:latin typeface="Calibri" panose="020F0502020204030204" pitchFamily="34" charset="0"/>
                <a:cs typeface="Calibri" panose="020F0502020204030204" pitchFamily="34" charset="0"/>
              </a:rPr>
              <a:t>Sumud (</a:t>
            </a:r>
            <a:r>
              <a:rPr lang="ar-AE" sz="1800" dirty="0">
                <a:latin typeface="Calibri" panose="020F0502020204030204" pitchFamily="34" charset="0"/>
                <a:cs typeface="Calibri" panose="020F0502020204030204" pitchFamily="34" charset="0"/>
              </a:rPr>
              <a:t>صمود </a:t>
            </a:r>
            <a:r>
              <a:rPr lang="en-ZA" sz="1800" dirty="0">
                <a:latin typeface="Calibri" panose="020F0502020204030204" pitchFamily="34" charset="0"/>
                <a:cs typeface="Calibri" panose="020F0502020204030204" pitchFamily="34" charset="0"/>
              </a:rPr>
              <a:t> ṣumūd) is an oft-used word in Palestinian Arabic meaning “steadfastness” and refers generally to the resistance of Palestinians to the takeover and settlement of Palestinian land by the Israeli occupiers. </a:t>
            </a:r>
          </a:p>
          <a:p>
            <a:pPr algn="just"/>
            <a:endParaRPr lang="en-ZA" sz="1800" dirty="0">
              <a:latin typeface="Calibri" panose="020F0502020204030204" pitchFamily="34" charset="0"/>
              <a:cs typeface="Calibri" panose="020F0502020204030204" pitchFamily="34" charset="0"/>
            </a:endParaRPr>
          </a:p>
          <a:p>
            <a:pPr algn="just"/>
            <a:r>
              <a:rPr lang="en-ZA" sz="1800" dirty="0">
                <a:latin typeface="Calibri" panose="020F0502020204030204" pitchFamily="34" charset="0"/>
                <a:cs typeface="Calibri" panose="020F0502020204030204" pitchFamily="34" charset="0"/>
              </a:rPr>
              <a:t>It emerged among the Palestinian people in the wake the 1967 Six-Day War as a consequence of their oppression and the resistance it inspired. </a:t>
            </a:r>
          </a:p>
          <a:p>
            <a:pPr algn="just"/>
            <a:endParaRPr lang="en-ZA" sz="1800" dirty="0">
              <a:latin typeface="Calibri" panose="020F0502020204030204" pitchFamily="34" charset="0"/>
              <a:cs typeface="Calibri" panose="020F0502020204030204" pitchFamily="34" charset="0"/>
            </a:endParaRPr>
          </a:p>
          <a:p>
            <a:pPr algn="just"/>
            <a:r>
              <a:rPr lang="en-ZA" sz="1800" dirty="0">
                <a:latin typeface="Calibri" panose="020F0502020204030204" pitchFamily="34" charset="0"/>
                <a:cs typeface="Calibri" panose="020F0502020204030204" pitchFamily="34" charset="0"/>
              </a:rPr>
              <a:t>Sumud forms the basis of a lifestyle of endurance, holding onto the land like a deeply rooted olive tree, preserving one’s identity, pursuing autonomy and agency, preserving the Palestinian narrative and its culture in the face of elimination.</a:t>
            </a:r>
          </a:p>
        </p:txBody>
      </p:sp>
    </p:spTree>
    <p:extLst>
      <p:ext uri="{BB962C8B-B14F-4D97-AF65-F5344CB8AC3E}">
        <p14:creationId xmlns:p14="http://schemas.microsoft.com/office/powerpoint/2010/main" val="310437569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69923"/>
            <a:ext cx="9144000" cy="5143505"/>
          </a:xfrm>
          <a:prstGeom prst="rect">
            <a:avLst/>
          </a:prstGeom>
          <a:noFill/>
          <a:ln>
            <a:noFill/>
          </a:ln>
        </p:spPr>
      </p:pic>
      <p:pic>
        <p:nvPicPr>
          <p:cNvPr id="5" name="Picture 4" descr="palestinian-woman-2">
            <a:extLst>
              <a:ext uri="{FF2B5EF4-FFF2-40B4-BE49-F238E27FC236}">
                <a16:creationId xmlns:a16="http://schemas.microsoft.com/office/drawing/2014/main" id="{D9A4C557-15BB-4214-A96D-C08118F1A22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221590" y="654693"/>
            <a:ext cx="4700819" cy="2992396"/>
          </a:xfrm>
          <a:prstGeom prst="rect">
            <a:avLst/>
          </a:prstGeom>
          <a:noFill/>
          <a:ln>
            <a:noFill/>
          </a:ln>
        </p:spPr>
      </p:pic>
      <p:sp>
        <p:nvSpPr>
          <p:cNvPr id="7" name="TextBox 6">
            <a:extLst>
              <a:ext uri="{FF2B5EF4-FFF2-40B4-BE49-F238E27FC236}">
                <a16:creationId xmlns:a16="http://schemas.microsoft.com/office/drawing/2014/main" id="{9EC29D78-D43F-4004-B70A-63A5FAC8A06F}"/>
              </a:ext>
            </a:extLst>
          </p:cNvPr>
          <p:cNvSpPr txBox="1"/>
          <p:nvPr/>
        </p:nvSpPr>
        <p:spPr>
          <a:xfrm>
            <a:off x="903890" y="3899339"/>
            <a:ext cx="7017100" cy="400110"/>
          </a:xfrm>
          <a:prstGeom prst="rect">
            <a:avLst/>
          </a:prstGeom>
          <a:noFill/>
        </p:spPr>
        <p:txBody>
          <a:bodyPr wrap="square">
            <a:spAutoFit/>
          </a:bodyPr>
          <a:lstStyle/>
          <a:p>
            <a:pPr algn="ctr"/>
            <a:r>
              <a:rPr lang="en-US" sz="2000" dirty="0">
                <a:latin typeface="Calibri" panose="020F0502020204030204" pitchFamily="34" charset="0"/>
                <a:cs typeface="Calibri" panose="020F0502020204030204" pitchFamily="34" charset="0"/>
              </a:rPr>
              <a:t>Who is this woman and what is she doing?</a:t>
            </a:r>
            <a:endParaRPr lang="en-ZA"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40086765"/>
      </p:ext>
    </p:extLst>
  </p:cSld>
  <p:clrMapOvr>
    <a:masterClrMapping/>
  </p:clrMapOvr>
  <p:transition spd="slow">
    <p:cove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69923"/>
            <a:ext cx="9144000" cy="5143505"/>
          </a:xfrm>
          <a:prstGeom prst="rect">
            <a:avLst/>
          </a:prstGeom>
          <a:noFill/>
          <a:ln>
            <a:noFill/>
          </a:ln>
        </p:spPr>
      </p:pic>
      <p:pic>
        <p:nvPicPr>
          <p:cNvPr id="5" name="Picture 4" descr="palestinian-woman-2">
            <a:extLst>
              <a:ext uri="{FF2B5EF4-FFF2-40B4-BE49-F238E27FC236}">
                <a16:creationId xmlns:a16="http://schemas.microsoft.com/office/drawing/2014/main" id="{D9A4C557-15BB-4214-A96D-C08118F1A22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217683" y="256165"/>
            <a:ext cx="3779816" cy="2330245"/>
          </a:xfrm>
          <a:prstGeom prst="rect">
            <a:avLst/>
          </a:prstGeom>
          <a:noFill/>
          <a:ln>
            <a:noFill/>
          </a:ln>
        </p:spPr>
      </p:pic>
      <p:sp>
        <p:nvSpPr>
          <p:cNvPr id="7" name="TextBox 6">
            <a:extLst>
              <a:ext uri="{FF2B5EF4-FFF2-40B4-BE49-F238E27FC236}">
                <a16:creationId xmlns:a16="http://schemas.microsoft.com/office/drawing/2014/main" id="{9EC29D78-D43F-4004-B70A-63A5FAC8A06F}"/>
              </a:ext>
            </a:extLst>
          </p:cNvPr>
          <p:cNvSpPr txBox="1"/>
          <p:nvPr/>
        </p:nvSpPr>
        <p:spPr>
          <a:xfrm>
            <a:off x="681218" y="3073713"/>
            <a:ext cx="8039871" cy="1754326"/>
          </a:xfrm>
          <a:prstGeom prst="rect">
            <a:avLst/>
          </a:prstGeom>
          <a:noFill/>
        </p:spPr>
        <p:txBody>
          <a:bodyPr wrap="square">
            <a:spAutoFit/>
          </a:bodyPr>
          <a:lstStyle/>
          <a:p>
            <a:pPr algn="ctr"/>
            <a:r>
              <a:rPr lang="en-US" sz="1600" dirty="0">
                <a:latin typeface="Calibri" panose="020F0502020204030204" pitchFamily="34" charset="0"/>
                <a:cs typeface="Calibri" panose="020F0502020204030204" pitchFamily="34" charset="0"/>
              </a:rPr>
              <a:t>This is an iconic picture that has become a primary symbol and sign of Sumud. </a:t>
            </a:r>
          </a:p>
          <a:p>
            <a:pPr algn="ctr"/>
            <a:endParaRPr lang="en-US" sz="1600" dirty="0">
              <a:latin typeface="Calibri" panose="020F0502020204030204" pitchFamily="34" charset="0"/>
              <a:cs typeface="Calibri" panose="020F0502020204030204" pitchFamily="34" charset="0"/>
            </a:endParaRPr>
          </a:p>
          <a:p>
            <a:pPr algn="ctr"/>
            <a:r>
              <a:rPr lang="en-US" sz="1600" dirty="0">
                <a:latin typeface="Calibri" panose="020F0502020204030204" pitchFamily="34" charset="0"/>
                <a:cs typeface="Calibri" panose="020F0502020204030204" pitchFamily="34" charset="0"/>
              </a:rPr>
              <a:t>It shows an elderly Palestinian woman in the village of Salem (in the occupied West Bank) who cries as she hugs an olive tree after settlers cut down the olive trees near Nablus in 2005. </a:t>
            </a:r>
          </a:p>
          <a:p>
            <a:pPr algn="ctr"/>
            <a:endParaRPr lang="en-US" dirty="0">
              <a:latin typeface="Calibri" panose="020F0502020204030204" pitchFamily="34" charset="0"/>
              <a:cs typeface="Calibri" panose="020F0502020204030204" pitchFamily="34" charset="0"/>
            </a:endParaRPr>
          </a:p>
          <a:p>
            <a:pPr algn="ctr"/>
            <a:r>
              <a:rPr lang="en-US" dirty="0">
                <a:latin typeface="Calibri" panose="020F0502020204030204" pitchFamily="34" charset="0"/>
                <a:cs typeface="Calibri" panose="020F0502020204030204" pitchFamily="34" charset="0"/>
              </a:rPr>
              <a:t>[Photo by Abed Alrahim Qusini, from an exhibit at @UN]</a:t>
            </a:r>
          </a:p>
          <a:p>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2251784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anim calcmode="lin" valueType="num">
                                      <p:cBhvr additive="base">
                                        <p:cTn id="1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18"/>
          <p:cNvPicPr preferRelativeResize="0"/>
          <p:nvPr/>
        </p:nvPicPr>
        <p:blipFill>
          <a:blip r:embed="rId3">
            <a:alphaModFix/>
          </a:blip>
          <a:stretch>
            <a:fillRect/>
          </a:stretch>
        </p:blipFill>
        <p:spPr>
          <a:xfrm>
            <a:off x="0" y="0"/>
            <a:ext cx="9143990" cy="5143500"/>
          </a:xfrm>
          <a:prstGeom prst="rect">
            <a:avLst/>
          </a:prstGeom>
          <a:noFill/>
          <a:ln>
            <a:noFill/>
          </a:ln>
        </p:spPr>
      </p:pic>
      <p:sp>
        <p:nvSpPr>
          <p:cNvPr id="100" name="Google Shape;100;p18"/>
          <p:cNvSpPr txBox="1"/>
          <p:nvPr/>
        </p:nvSpPr>
        <p:spPr>
          <a:xfrm>
            <a:off x="210743" y="467472"/>
            <a:ext cx="4518912" cy="987932"/>
          </a:xfrm>
          <a:prstGeom prst="rect">
            <a:avLst/>
          </a:prstGeom>
          <a:noFill/>
          <a:ln>
            <a:noFill/>
          </a:ln>
          <a:effectLst>
            <a:outerShdw blurRad="57150" dist="19050" dir="1440000" algn="bl" rotWithShape="0">
              <a:srgbClr val="000000">
                <a:alpha val="90000"/>
              </a:srgbClr>
            </a:outerShdw>
          </a:effectLst>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ZA" sz="2800" b="1" dirty="0">
                <a:solidFill>
                  <a:schemeClr val="lt1"/>
                </a:solidFill>
                <a:latin typeface="League Spartan"/>
                <a:ea typeface="League Spartan"/>
                <a:cs typeface="League Spartan"/>
                <a:sym typeface="League Spartan"/>
              </a:rPr>
              <a:t>DESCRIPTION OF SUMUD</a:t>
            </a:r>
            <a:endParaRPr sz="2800" b="1" dirty="0">
              <a:solidFill>
                <a:schemeClr val="lt1"/>
              </a:solidFill>
              <a:latin typeface="League Spartan"/>
              <a:ea typeface="League Spartan"/>
              <a:cs typeface="League Spartan"/>
              <a:sym typeface="League Spartan"/>
            </a:endParaRPr>
          </a:p>
        </p:txBody>
      </p:sp>
      <p:sp>
        <p:nvSpPr>
          <p:cNvPr id="6" name="TextBox 5">
            <a:extLst>
              <a:ext uri="{FF2B5EF4-FFF2-40B4-BE49-F238E27FC236}">
                <a16:creationId xmlns:a16="http://schemas.microsoft.com/office/drawing/2014/main" id="{8B88A577-5E07-40CC-AC01-70D3EB40434D}"/>
              </a:ext>
            </a:extLst>
          </p:cNvPr>
          <p:cNvSpPr txBox="1"/>
          <p:nvPr/>
        </p:nvSpPr>
        <p:spPr>
          <a:xfrm>
            <a:off x="315311" y="1545020"/>
            <a:ext cx="5276194" cy="3385542"/>
          </a:xfrm>
          <a:prstGeom prst="rect">
            <a:avLst/>
          </a:prstGeom>
          <a:noFill/>
        </p:spPr>
        <p:txBody>
          <a:bodyPr wrap="square">
            <a:spAutoFit/>
          </a:bodyPr>
          <a:lstStyle/>
          <a:p>
            <a:pPr marL="285750" indent="-285750">
              <a:buFont typeface="Wingdings" panose="05000000000000000000" pitchFamily="2" charset="2"/>
              <a:buChar char="Ø"/>
            </a:pPr>
            <a:r>
              <a:rPr lang="en-US" sz="1800" dirty="0">
                <a:latin typeface="Calibri" panose="020F0502020204030204" pitchFamily="34" charset="0"/>
                <a:cs typeface="Calibri" panose="020F0502020204030204" pitchFamily="34" charset="0"/>
              </a:rPr>
              <a:t>When the occupation uproots our olive trees, we plant many others; </a:t>
            </a:r>
          </a:p>
          <a:p>
            <a:pPr marL="285750" indent="-285750">
              <a:buFont typeface="Wingdings" panose="05000000000000000000" pitchFamily="2" charset="2"/>
              <a:buChar char="Ø"/>
            </a:pPr>
            <a:endParaRPr lang="en-US" sz="18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sz="1800" dirty="0">
                <a:latin typeface="Calibri" panose="020F0502020204030204" pitchFamily="34" charset="0"/>
                <a:cs typeface="Calibri" panose="020F0502020204030204" pitchFamily="34" charset="0"/>
              </a:rPr>
              <a:t>when they demolish our homes, we reconstruct new ones; </a:t>
            </a:r>
          </a:p>
          <a:p>
            <a:pPr marL="285750" indent="-285750">
              <a:buFont typeface="Wingdings" panose="05000000000000000000" pitchFamily="2" charset="2"/>
              <a:buChar char="Ø"/>
            </a:pPr>
            <a:endParaRPr lang="en-US" sz="18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sz="1800" dirty="0">
                <a:latin typeface="Calibri" panose="020F0502020204030204" pitchFamily="34" charset="0"/>
                <a:cs typeface="Calibri" panose="020F0502020204030204" pitchFamily="34" charset="0"/>
              </a:rPr>
              <a:t>when they close our schools, we create makeshift schools; </a:t>
            </a:r>
          </a:p>
          <a:p>
            <a:pPr marL="285750" indent="-285750">
              <a:buFont typeface="Wingdings" panose="05000000000000000000" pitchFamily="2" charset="2"/>
              <a:buChar char="Ø"/>
            </a:pPr>
            <a:endParaRPr lang="en-US" sz="18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sz="1800" dirty="0">
                <a:latin typeface="Calibri" panose="020F0502020204030204" pitchFamily="34" charset="0"/>
                <a:cs typeface="Calibri" panose="020F0502020204030204" pitchFamily="34" charset="0"/>
              </a:rPr>
              <a:t>when they obscure our history, we engage in witnessing, remembering, and documenting. </a:t>
            </a:r>
          </a:p>
          <a:p>
            <a:endParaRPr lang="en-US" sz="1600" dirty="0">
              <a:latin typeface="Calibri" panose="020F0502020204030204" pitchFamily="34" charset="0"/>
              <a:cs typeface="Calibri" panose="020F0502020204030204" pitchFamily="34" charset="0"/>
            </a:endParaRPr>
          </a:p>
        </p:txBody>
      </p:sp>
      <p:pic>
        <p:nvPicPr>
          <p:cNvPr id="8" name="Picture 2">
            <a:extLst>
              <a:ext uri="{FF2B5EF4-FFF2-40B4-BE49-F238E27FC236}">
                <a16:creationId xmlns:a16="http://schemas.microsoft.com/office/drawing/2014/main" id="{D41A3633-738A-4FC9-AFA0-920944AFD1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8520" y="3068514"/>
            <a:ext cx="3036598" cy="17767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sraeli bulldozers uproot olive trees west of Salfit">
            <a:extLst>
              <a:ext uri="{FF2B5EF4-FFF2-40B4-BE49-F238E27FC236}">
                <a16:creationId xmlns:a16="http://schemas.microsoft.com/office/drawing/2014/main" id="{F246AC64-DFA6-4B30-804A-F8B0E1FEEC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8518" y="1093736"/>
            <a:ext cx="3036597" cy="1879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342018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1000"/>
                                        <p:tgtEl>
                                          <p:spTgt spid="6">
                                            <p:txEl>
                                              <p:pRg st="4" end="4"/>
                                            </p:txEl>
                                          </p:spTgt>
                                        </p:tgtEl>
                                      </p:cBhvr>
                                    </p:animEffect>
                                    <p:anim calcmode="lin" valueType="num">
                                      <p:cBhvr>
                                        <p:cTn id="3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6">
                                            <p:txEl>
                                              <p:pRg st="6" end="6"/>
                                            </p:txEl>
                                          </p:spTgt>
                                        </p:tgtEl>
                                        <p:attrNameLst>
                                          <p:attrName>style.visibility</p:attrName>
                                        </p:attrNameLst>
                                      </p:cBhvr>
                                      <p:to>
                                        <p:strVal val="visible"/>
                                      </p:to>
                                    </p:set>
                                    <p:animEffect transition="in" filter="fade">
                                      <p:cBhvr>
                                        <p:cTn id="38" dur="1000"/>
                                        <p:tgtEl>
                                          <p:spTgt spid="6">
                                            <p:txEl>
                                              <p:pRg st="6" end="6"/>
                                            </p:txEl>
                                          </p:spTgt>
                                        </p:tgtEl>
                                      </p:cBhvr>
                                    </p:animEffect>
                                    <p:anim calcmode="lin" valueType="num">
                                      <p:cBhvr>
                                        <p:cTn id="3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0" y="2"/>
            <a:ext cx="9144014" cy="5143500"/>
          </a:xfrm>
          <a:prstGeom prst="rect">
            <a:avLst/>
          </a:prstGeom>
          <a:noFill/>
          <a:ln>
            <a:noFill/>
          </a:ln>
        </p:spPr>
      </p:pic>
      <p:sp>
        <p:nvSpPr>
          <p:cNvPr id="85" name="Google Shape;85;p17"/>
          <p:cNvSpPr txBox="1">
            <a:spLocks noGrp="1"/>
          </p:cNvSpPr>
          <p:nvPr>
            <p:ph type="title"/>
          </p:nvPr>
        </p:nvSpPr>
        <p:spPr>
          <a:xfrm>
            <a:off x="5172524" y="1193588"/>
            <a:ext cx="3656165" cy="77277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ZA" sz="1800" dirty="0">
                <a:latin typeface="Calibri" panose="020F0502020204030204" pitchFamily="34" charset="0"/>
                <a:cs typeface="Calibri" panose="020F0502020204030204" pitchFamily="34" charset="0"/>
              </a:rPr>
              <a:t>1. Existence is resistance – e.g. through the blockade of Gaza </a:t>
            </a:r>
            <a:endParaRPr sz="1800" dirty="0">
              <a:latin typeface="Calibri" panose="020F0502020204030204" pitchFamily="34" charset="0"/>
              <a:cs typeface="Calibri" panose="020F0502020204030204" pitchFamily="34" charset="0"/>
            </a:endParaRPr>
          </a:p>
        </p:txBody>
      </p:sp>
      <p:sp>
        <p:nvSpPr>
          <p:cNvPr id="87" name="Google Shape;87;p17"/>
          <p:cNvSpPr txBox="1">
            <a:spLocks noGrp="1"/>
          </p:cNvSpPr>
          <p:nvPr>
            <p:ph type="title"/>
          </p:nvPr>
        </p:nvSpPr>
        <p:spPr>
          <a:xfrm>
            <a:off x="5172524" y="2053622"/>
            <a:ext cx="3761269" cy="36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latin typeface="Calibri" panose="020F0502020204030204" pitchFamily="34" charset="0"/>
                <a:cs typeface="Calibri" panose="020F0502020204030204" pitchFamily="34" charset="0"/>
              </a:rPr>
              <a:t>2. Remaining on their land</a:t>
            </a:r>
            <a:endParaRPr sz="1800" dirty="0">
              <a:latin typeface="Calibri" panose="020F0502020204030204" pitchFamily="34" charset="0"/>
              <a:cs typeface="Calibri" panose="020F0502020204030204" pitchFamily="34" charset="0"/>
            </a:endParaRPr>
          </a:p>
        </p:txBody>
      </p:sp>
      <p:sp>
        <p:nvSpPr>
          <p:cNvPr id="89" name="Google Shape;89;p17"/>
          <p:cNvSpPr txBox="1">
            <a:spLocks noGrp="1"/>
          </p:cNvSpPr>
          <p:nvPr>
            <p:ph type="title"/>
          </p:nvPr>
        </p:nvSpPr>
        <p:spPr>
          <a:xfrm>
            <a:off x="5172525" y="2817359"/>
            <a:ext cx="3656164" cy="66106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latin typeface="Calibri" panose="020F0502020204030204" pitchFamily="34" charset="0"/>
                <a:cs typeface="Calibri" panose="020F0502020204030204" pitchFamily="34" charset="0"/>
              </a:rPr>
              <a:t>3. Occupiers destroy and Palestinians rebuild</a:t>
            </a:r>
            <a:endParaRPr sz="1800" dirty="0">
              <a:latin typeface="Calibri" panose="020F0502020204030204" pitchFamily="34" charset="0"/>
              <a:cs typeface="Calibri" panose="020F0502020204030204" pitchFamily="34" charset="0"/>
            </a:endParaRPr>
          </a:p>
        </p:txBody>
      </p:sp>
      <p:sp>
        <p:nvSpPr>
          <p:cNvPr id="91" name="Google Shape;91;p17"/>
          <p:cNvSpPr txBox="1">
            <a:spLocks noGrp="1"/>
          </p:cNvSpPr>
          <p:nvPr>
            <p:ph type="title"/>
          </p:nvPr>
        </p:nvSpPr>
        <p:spPr>
          <a:xfrm>
            <a:off x="5172524" y="3652942"/>
            <a:ext cx="3530041" cy="66106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latin typeface="Calibri" panose="020F0502020204030204" pitchFamily="34" charset="0"/>
                <a:cs typeface="Calibri" panose="020F0502020204030204" pitchFamily="34" charset="0"/>
              </a:rPr>
              <a:t>4. Enduring imprisonment and torture</a:t>
            </a:r>
            <a:endParaRPr sz="1800" dirty="0">
              <a:latin typeface="Calibri" panose="020F0502020204030204" pitchFamily="34" charset="0"/>
              <a:cs typeface="Calibri" panose="020F0502020204030204" pitchFamily="34" charset="0"/>
            </a:endParaRPr>
          </a:p>
        </p:txBody>
      </p:sp>
      <p:pic>
        <p:nvPicPr>
          <p:cNvPr id="93" name="Google Shape;93;p17"/>
          <p:cNvPicPr preferRelativeResize="0"/>
          <p:nvPr/>
        </p:nvPicPr>
        <p:blipFill>
          <a:blip r:embed="rId4">
            <a:alphaModFix/>
          </a:blip>
          <a:stretch>
            <a:fillRect/>
          </a:stretch>
        </p:blipFill>
        <p:spPr>
          <a:xfrm>
            <a:off x="871600" y="1299575"/>
            <a:ext cx="2948700" cy="2915100"/>
          </a:xfrm>
          <a:prstGeom prst="ellipse">
            <a:avLst/>
          </a:prstGeom>
          <a:noFill/>
          <a:ln>
            <a:noFill/>
          </a:ln>
        </p:spPr>
      </p:pic>
      <p:sp>
        <p:nvSpPr>
          <p:cNvPr id="14" name="TextBox 13">
            <a:extLst>
              <a:ext uri="{FF2B5EF4-FFF2-40B4-BE49-F238E27FC236}">
                <a16:creationId xmlns:a16="http://schemas.microsoft.com/office/drawing/2014/main" id="{4A756298-11D3-4DB6-BFD7-38E682C82116}"/>
              </a:ext>
            </a:extLst>
          </p:cNvPr>
          <p:cNvSpPr txBox="1"/>
          <p:nvPr/>
        </p:nvSpPr>
        <p:spPr>
          <a:xfrm>
            <a:off x="662151" y="2143925"/>
            <a:ext cx="3158149" cy="954107"/>
          </a:xfrm>
          <a:prstGeom prst="rect">
            <a:avLst/>
          </a:prstGeom>
          <a:noFill/>
        </p:spPr>
        <p:txBody>
          <a:bodyPr wrap="square">
            <a:spAutoFit/>
          </a:bodyPr>
          <a:lstStyle/>
          <a:p>
            <a:pPr algn="ctr"/>
            <a:r>
              <a:rPr lang="en-US" sz="2800" b="1" dirty="0">
                <a:solidFill>
                  <a:schemeClr val="tx1"/>
                </a:solidFill>
                <a:latin typeface="Calibri" panose="020F0502020204030204" pitchFamily="34" charset="0"/>
                <a:cs typeface="Calibri" panose="020F0502020204030204" pitchFamily="34" charset="0"/>
              </a:rPr>
              <a:t>EXAMPLES OF </a:t>
            </a:r>
          </a:p>
          <a:p>
            <a:pPr algn="ctr"/>
            <a:r>
              <a:rPr lang="en-US" sz="2800" b="1" dirty="0">
                <a:solidFill>
                  <a:schemeClr val="tx1"/>
                </a:solidFill>
                <a:latin typeface="Calibri" panose="020F0502020204030204" pitchFamily="34" charset="0"/>
                <a:cs typeface="Calibri" panose="020F0502020204030204" pitchFamily="34" charset="0"/>
              </a:rPr>
              <a:t>SUMUD</a:t>
            </a:r>
          </a:p>
        </p:txBody>
      </p:sp>
    </p:spTree>
    <p:extLst>
      <p:ext uri="{BB962C8B-B14F-4D97-AF65-F5344CB8AC3E}">
        <p14:creationId xmlns:p14="http://schemas.microsoft.com/office/powerpoint/2010/main" val="275405059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500"/>
                                        <p:tgtEl>
                                          <p:spTgt spid="8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500"/>
                                        <p:tgtEl>
                                          <p:spTgt spid="8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fade">
                                      <p:cBhvr>
                                        <p:cTn id="22"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7" grpId="0"/>
      <p:bldP spid="89" grpId="0"/>
      <p:bldP spid="9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72" name="Google Shape;72;p15"/>
          <p:cNvSpPr txBox="1"/>
          <p:nvPr/>
        </p:nvSpPr>
        <p:spPr>
          <a:xfrm>
            <a:off x="1418896" y="-136633"/>
            <a:ext cx="6589986" cy="104641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1200"/>
              </a:spcBef>
              <a:spcAft>
                <a:spcPts val="1200"/>
              </a:spcAft>
              <a:buNone/>
            </a:pPr>
            <a:r>
              <a:rPr lang="en-US" sz="1800" b="1" dirty="0">
                <a:latin typeface="Calibri" panose="020F0502020204030204" pitchFamily="34" charset="0"/>
                <a:ea typeface="Poppins SemiBold"/>
                <a:cs typeface="Calibri" panose="020F0502020204030204" pitchFamily="34" charset="0"/>
                <a:sym typeface="Poppins SemiBold"/>
              </a:rPr>
              <a:t>Dr Mads Gilbert, the Norwegian doctor who worked in Gaza, talks about the Palestinians’ beautiful quality of Sumud.</a:t>
            </a:r>
            <a:endParaRPr sz="1800" b="1" dirty="0">
              <a:latin typeface="Calibri" panose="020F0502020204030204" pitchFamily="34" charset="0"/>
              <a:ea typeface="Poppins SemiBold"/>
              <a:cs typeface="Calibri" panose="020F0502020204030204" pitchFamily="34" charset="0"/>
              <a:sym typeface="Poppins SemiBold"/>
            </a:endParaRPr>
          </a:p>
        </p:txBody>
      </p:sp>
      <p:sp>
        <p:nvSpPr>
          <p:cNvPr id="5" name="TextBox 4">
            <a:extLst>
              <a:ext uri="{FF2B5EF4-FFF2-40B4-BE49-F238E27FC236}">
                <a16:creationId xmlns:a16="http://schemas.microsoft.com/office/drawing/2014/main" id="{8BCC3D0C-2C1F-4AE3-A4D2-9272E312E155}"/>
              </a:ext>
            </a:extLst>
          </p:cNvPr>
          <p:cNvSpPr txBox="1"/>
          <p:nvPr/>
        </p:nvSpPr>
        <p:spPr>
          <a:xfrm>
            <a:off x="777766" y="2078178"/>
            <a:ext cx="7819696" cy="325538"/>
          </a:xfrm>
          <a:prstGeom prst="rect">
            <a:avLst/>
          </a:prstGeom>
          <a:noFill/>
        </p:spPr>
        <p:txBody>
          <a:bodyPr wrap="square">
            <a:spAutoFit/>
          </a:bodyPr>
          <a:lstStyle/>
          <a:p>
            <a:pPr>
              <a:lnSpc>
                <a:spcPct val="115000"/>
              </a:lnSpc>
              <a:spcAft>
                <a:spcPts val="1000"/>
              </a:spcAft>
            </a:pPr>
            <a:r>
              <a:rPr lang="en-US" sz="14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https://drive.google.com/file/d/1wS2LbgusN5NU3zVMKyB4troDxVLdrY7d/view?usp=sharing</a:t>
            </a: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7651968"/>
      </p:ext>
    </p:extLst>
  </p:cSld>
  <p:clrMapOvr>
    <a:masterClrMapping/>
  </p:clrMapOvr>
  <p:transition spd="slow">
    <p:cove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sp>
        <p:nvSpPr>
          <p:cNvPr id="72" name="Google Shape;72;p15"/>
          <p:cNvSpPr txBox="1"/>
          <p:nvPr/>
        </p:nvSpPr>
        <p:spPr>
          <a:xfrm>
            <a:off x="2278050" y="1586880"/>
            <a:ext cx="4587900" cy="1969740"/>
          </a:xfrm>
          <a:prstGeom prst="rect">
            <a:avLst/>
          </a:prstGeom>
          <a:noFill/>
          <a:ln>
            <a:noFill/>
          </a:ln>
        </p:spPr>
        <p:txBody>
          <a:bodyPr spcFirstLastPara="1" wrap="square" lIns="91425" tIns="91425" rIns="91425" bIns="91425" anchor="t" anchorCtr="0">
            <a:spAutoFit/>
          </a:bodyPr>
          <a:lstStyle/>
          <a:p>
            <a:pPr marL="0" lvl="0" indent="0" algn="ctr" rtl="0">
              <a:lnSpc>
                <a:spcPct val="150000"/>
              </a:lnSpc>
              <a:spcBef>
                <a:spcPts val="1200"/>
              </a:spcBef>
              <a:spcAft>
                <a:spcPts val="1200"/>
              </a:spcAft>
              <a:buNone/>
            </a:pPr>
            <a:r>
              <a:rPr lang="en" sz="3200" dirty="0">
                <a:latin typeface="Poppins ExtraBold"/>
                <a:ea typeface="Poppins ExtraBold"/>
                <a:cs typeface="Poppins ExtraBold"/>
                <a:sym typeface="Poppins ExtraBold"/>
              </a:rPr>
              <a:t>ARE THERE ANY QUESTIONS</a:t>
            </a:r>
            <a:endParaRPr sz="3200" dirty="0">
              <a:latin typeface="Poppins SemiBold"/>
              <a:ea typeface="Poppins SemiBold"/>
              <a:cs typeface="Poppins SemiBold"/>
              <a:sym typeface="Poppins SemiBold"/>
            </a:endParaRPr>
          </a:p>
        </p:txBody>
      </p:sp>
    </p:spTree>
    <p:extLst>
      <p:ext uri="{BB962C8B-B14F-4D97-AF65-F5344CB8AC3E}">
        <p14:creationId xmlns:p14="http://schemas.microsoft.com/office/powerpoint/2010/main" val="2288381515"/>
      </p:ext>
    </p:extLst>
  </p:cSld>
  <p:clrMapOvr>
    <a:masterClrMapping/>
  </p:clrMapOvr>
  <p:transition spd="slow">
    <p:cover/>
  </p:transition>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1189</TotalTime>
  <Words>2386</Words>
  <Application>Microsoft Office PowerPoint</Application>
  <PresentationFormat>On-screen Show (16:9)</PresentationFormat>
  <Paragraphs>157</Paragraphs>
  <Slides>36</Slides>
  <Notes>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Calibri</vt:lpstr>
      <vt:lpstr>Poppins ExtraBold</vt:lpstr>
      <vt:lpstr>Wingdings</vt:lpstr>
      <vt:lpstr>League Spartan</vt:lpstr>
      <vt:lpstr>Poppins</vt:lpstr>
      <vt:lpstr>Arial</vt:lpstr>
      <vt:lpstr>Poppins SemiBold</vt:lpstr>
      <vt:lpstr>Simple Light</vt:lpstr>
      <vt:lpstr>PowerPoint Presentation</vt:lpstr>
      <vt:lpstr>PowerPoint Presentation</vt:lpstr>
      <vt:lpstr>PowerPoint Presentation</vt:lpstr>
      <vt:lpstr>PowerPoint Presentation</vt:lpstr>
      <vt:lpstr>PowerPoint Presentation</vt:lpstr>
      <vt:lpstr>PowerPoint Presentation</vt:lpstr>
      <vt:lpstr>1. Before 1917 Palestine was under the control of the Ottoman Empire. </vt:lpstr>
      <vt:lpstr>5. Their preferred choice was Palestine  because they believe that is where they originally resided.</vt:lpstr>
      <vt:lpstr>9. In 1948, after WWII, without permission from the Palestinians, Palestine was “given” to the Jewish people. </vt:lpstr>
      <vt:lpstr>PowerPoint Presentation</vt:lpstr>
      <vt:lpstr>PowerPoint Presentation</vt:lpstr>
      <vt:lpstr>PowerPoint Presentation</vt:lpstr>
      <vt:lpstr>PowerPoint Presentation</vt:lpstr>
      <vt:lpstr>The olive trees of Palestine</vt:lpstr>
      <vt:lpstr>Palestinians take great care of their olive trees and work hard to harvest the olives.</vt:lpstr>
      <vt:lpstr>After picking the olives families take their harvest to a local mill.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Existence is resistance – e.g. through the blockade of Gaza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Mahomed Vahed</cp:lastModifiedBy>
  <cp:revision>41</cp:revision>
  <dcterms:modified xsi:type="dcterms:W3CDTF">2024-03-13T12:37:32Z</dcterms:modified>
</cp:coreProperties>
</file>