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sldSz cx="9753600" cy="7315200"/>
  <p:notesSz cx="6858000" cy="9144000"/>
  <p:embeddedFontLst>
    <p:embeddedFont>
      <p:font typeface="Abhaya Libre" panose="02000503000000000000" pitchFamily="2" charset="77"/>
      <p:regular r:id="rId76"/>
    </p:embeddedFont>
    <p:embeddedFont>
      <p:font typeface="Abhaya Libre Bold" panose="02000803000000000000" pitchFamily="2" charset="77"/>
      <p:regular r:id="rId77"/>
      <p:bold r:id="rId78"/>
    </p:embeddedFont>
    <p:embeddedFont>
      <p:font typeface="Abhaya Libre Bold Italics" panose="02000803000000000000" pitchFamily="2" charset="77"/>
      <p:regular r:id="rId79"/>
      <p:bold r:id="rId80"/>
      <p:italic r:id="rId81"/>
      <p:boldItalic r:id="rId82"/>
    </p:embeddedFont>
    <p:embeddedFont>
      <p:font typeface="Archivo Black" panose="020B0A03020202020B04" pitchFamily="34" charset="77"/>
      <p:regular r:id="rId83"/>
    </p:embeddedFont>
    <p:embeddedFont>
      <p:font typeface="Calibri" panose="020F0502020204030204" pitchFamily="34" charset="0"/>
      <p:regular r:id="rId84"/>
      <p:bold r:id="rId85"/>
      <p:italic r:id="rId86"/>
      <p:boldItalic r:id="rId87"/>
    </p:embeddedFont>
    <p:embeddedFont>
      <p:font typeface="Glacial Indifference Bold" pitchFamily="2" charset="0"/>
      <p:regular r:id="rId88"/>
      <p:bold r:id="rId89"/>
    </p:embeddedFont>
    <p:embeddedFont>
      <p:font typeface="Nunito Sans" pitchFamily="2" charset="77"/>
      <p:regular r:id="rId90"/>
    </p:embeddedFont>
    <p:embeddedFont>
      <p:font typeface="Nunito Sans Bold" pitchFamily="2" charset="77"/>
      <p:regular r:id="rId91"/>
      <p:bold r:id="rId92"/>
    </p:embeddedFont>
    <p:embeddedFont>
      <p:font typeface="Nunito Sans Heavy" pitchFamily="2" charset="77"/>
      <p:regular r:id="rId93"/>
      <p:bold r:id="rId9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28" autoAdjust="0"/>
  </p:normalViewPr>
  <p:slideViewPr>
    <p:cSldViewPr>
      <p:cViewPr varScale="1">
        <p:scale>
          <a:sx n="112" d="100"/>
          <a:sy n="112" d="100"/>
        </p:scale>
        <p:origin x="143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9.fntdata"/><Relationship Id="rId89" Type="http://schemas.openxmlformats.org/officeDocument/2006/relationships/font" Target="fonts/font14.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90" Type="http://schemas.openxmlformats.org/officeDocument/2006/relationships/font" Target="fonts/font15.fntdata"/><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5.fntdata"/><Relationship Id="rId85"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font" Target="fonts/font8.fntdata"/><Relationship Id="rId88" Type="http://schemas.openxmlformats.org/officeDocument/2006/relationships/font" Target="fonts/font13.fntdata"/><Relationship Id="rId91" Type="http://schemas.openxmlformats.org/officeDocument/2006/relationships/font" Target="fonts/font16.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94"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2.fntdata"/><Relationship Id="rId61" Type="http://schemas.openxmlformats.org/officeDocument/2006/relationships/slide" Target="slides/slide60.xml"/><Relationship Id="rId82"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8.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07.06.2024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to teachers: The PowerPoint is divided into three sections. Its purpose is to inform and assist teachers in educating students about the Nakba and the ongoing genocide in Gaza. Teachers can use this presentation as a resource to deepen their own understanding and to create educational materials for their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to teachers: The PowerPoint is divided into three sections. Its purpose is to inform and assist teachers in educating students about the Nakba and the ongoing genocide in Gaza. Teachers can use this presentation as a resource to deepen their own understanding and to create educational materials for their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more information watch this documentary: https://www.youtube.com/watch?v=H7FML0wzJ6A&amp;t=### Teacher's Note:</a:t>
            </a:r>
          </a:p>
          <a:p>
            <a:endParaRPr lang="en-US"/>
          </a:p>
          <a:p>
            <a:r>
              <a:rPr lang="en-US"/>
              <a:t>Definition of the Nakba:</a:t>
            </a:r>
          </a:p>
          <a:p>
            <a:endParaRPr lang="en-US"/>
          </a:p>
          <a:p>
            <a:r>
              <a:rPr lang="en-US"/>
              <a:t>- Displacement</a:t>
            </a:r>
          </a:p>
          <a:p>
            <a:r>
              <a:rPr lang="en-US"/>
              <a:t>- Trauma</a:t>
            </a:r>
          </a:p>
          <a:p>
            <a:r>
              <a:rPr lang="en-US"/>
              <a:t>- Deaths</a:t>
            </a:r>
          </a:p>
          <a:p>
            <a:r>
              <a:rPr lang="en-US"/>
              <a:t>- Flight from homes</a:t>
            </a:r>
          </a:p>
          <a:p>
            <a:r>
              <a:rPr lang="en-US"/>
              <a:t>- Families torn apart</a:t>
            </a:r>
          </a:p>
          <a:p>
            <a:r>
              <a:rPr lang="en-US"/>
              <a:t>- Deep-rooted love for homeland</a:t>
            </a:r>
          </a:p>
          <a:p>
            <a:r>
              <a:rPr lang="en-US"/>
              <a:t>- Right to return</a:t>
            </a:r>
          </a:p>
          <a:p>
            <a:endParaRPr lang="en-US"/>
          </a:p>
          <a:p>
            <a:r>
              <a:rPr lang="en-US"/>
              <a:t>Contrast with the Recent Real-Time Genocide:</a:t>
            </a:r>
          </a:p>
          <a:p>
            <a:endParaRPr lang="en-US"/>
          </a:p>
          <a:p>
            <a:r>
              <a:rPr lang="en-US"/>
              <a:t>Life in refugee camps is characterized by prolonged displacement and the absence of a permanent home. For many Palestinians, multiple generations have grown up in these camps, with no experience of life outside their confines.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Before the British occupation, all three faiths lived in harmony under Muslim rule.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Before the Nakba, Palestine was a peaceful, beautiful, clean country, full of culture and impressive infrastructure.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timeline is provided as a resource for teachers to utilize at their discretion.</a:t>
            </a:r>
          </a:p>
          <a:p>
            <a:endParaRPr lang="en-US"/>
          </a:p>
          <a:p>
            <a:r>
              <a:rPr lang="en-US"/>
              <a:t>https://remix.aljazeera.com/aje/PalestineRemix/timeline_main.html</a:t>
            </a:r>
          </a:p>
          <a:p>
            <a:endParaRPr lang="en-US"/>
          </a:p>
          <a:p>
            <a:r>
              <a:rPr lang="en-US"/>
              <a:t>Napoleon's brief military campaign in Palestine in 1799 ended in failure without significant repercussions. However, the military and cultural mobilization in response highlighted the autonomy in Palestine under Ottoman rule. Shaykh Yusuf Jarrar, the mutasallim of Jenin District, wrote a poem urging leaders in Jabal Nablus to unite against the French forces besieging Acre.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information can be given in the context that the Zionist movement is a Eurocentric settlement movement that began as a political movement towards the end of the 19th century.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leaders of the Muslim Ummah, the Ottoman sultans held the title of Khalifa, or vicegerent. This respected position gave them an important responsibility to uphold the rights of Muslims and to protect all people, regardless of faith, from injustice, oppression and exile.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US" dirty="0"/>
              <a:t>https://</a:t>
            </a:r>
            <a:r>
              <a:rPr lang="en-US" dirty="0" err="1"/>
              <a:t>www.middleeastmonitor.com</a:t>
            </a:r>
            <a:r>
              <a:rPr lang="en-US" dirty="0"/>
              <a:t>/20230412-the-ottoman-soldier-who-sacrificed-his-freedom-to-defend-al-aqsa-mosque/ </a:t>
            </a:r>
          </a:p>
        </p:txBody>
      </p:sp>
      <p:sp>
        <p:nvSpPr>
          <p:cNvPr id="4" name="Slide Number Placeholder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2162060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timeline is provided as a resource for teachers to use at their discretion.</a:t>
            </a:r>
          </a:p>
          <a:p>
            <a:r>
              <a:rPr lang="en-US"/>
              <a:t>This slide illustrates Israel's consistent disregard for international law. It also highlights US efforts to normalise relations in order to create a sense of peace. The Oslo Accords are seen as a delaying tactic to hide the reality of peace and a two-state solution. The US has turned a blind eye to Israel's violations of these agreements, including its support for illegal settlements in the West Bank. In addition, Trump strengthened Israel's presence in the West Bank by moving the US embassy to Al-Quds/Jerusalem.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By the time the UN was established, the Jewish population in Palestine had increased through immigration.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Discuss what a Palestinian must have felt reading this newspaper?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Between 1947 and 1949, at least 750,000 Palestinians out of a population of 1.9 million were displaced as refugees beyond the borders of the state. Zionist forces occupied over 78 per cent of historic Palestine, resulting in the ethnic cleansing and destruction of some 530 villages and towns. These actions resulted in the deaths of some 15,000 Palestinians in numerous mass atrocities, including over 70 massacres.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Discuss why some people choose resistance while others choose negotiation and cooperation. Students can look at the roots of resistance movements and how they have changed.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Palestinian Authority referred Israel to the ICC for crimes committed during the 2015 attack on Israel. The court took no action until 2023. It didn't accept any of the requests to move the case forward. After the attack on Israel in 2023, the ICC prosecutor was in Israel within a short time at the invitation of the families of the Israeli hostages.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Discussion points:</a:t>
            </a:r>
          </a:p>
          <a:p>
            <a:r>
              <a:rPr lang="en-US"/>
              <a:t>What are the factors that have led to the loss of land from 1917 until today?</a:t>
            </a:r>
          </a:p>
          <a:p>
            <a:r>
              <a:rPr lang="en-US"/>
              <a:t>Gaza is now uninhabitable. The Zionists settlers may not leave. What will happen next?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Discussion points:</a:t>
            </a:r>
          </a:p>
          <a:p>
            <a:r>
              <a:rPr lang="en-US"/>
              <a:t>What are the factors that have led to the loss of land from 1917 until today?</a:t>
            </a:r>
          </a:p>
          <a:p>
            <a:r>
              <a:rPr lang="en-US"/>
              <a:t>Gaza is now uninhabitable. The Zionists settlers may not leave. What will happen next?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6/7/24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5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www.arabnews.com/node/1492851/middle-east"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hyperlink" Target="https://www.youtube.com/watch?v=tjnBmH8b0Ko&amp;t=427s" TargetMode="External"/><Relationship Id="rId3" Type="http://schemas.openxmlformats.org/officeDocument/2006/relationships/hyperlink" Target="https://www.youtube.com/watch?v=H7FML0wzJ6A&amp;t=729s" TargetMode="External"/><Relationship Id="rId7" Type="http://schemas.openxmlformats.org/officeDocument/2006/relationships/hyperlink" Target="https://www.youtube.com/watch?v=Bwy-Rf15UIs" TargetMode="Externa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hyperlink" Target="https://www.youtube.com/watch?v=0m__A7MlDrk&amp;t=13s" TargetMode="External"/><Relationship Id="rId5" Type="http://schemas.openxmlformats.org/officeDocument/2006/relationships/hyperlink" Target="https://www.youtube.com/watch?v=5SKECszemmA" TargetMode="External"/><Relationship Id="rId10" Type="http://schemas.openxmlformats.org/officeDocument/2006/relationships/image" Target="../media/image3.png"/><Relationship Id="rId4" Type="http://schemas.openxmlformats.org/officeDocument/2006/relationships/hyperlink" Target="https://www.youtube.com/watch?v=yI2D5Fsd9lg" TargetMode="External"/><Relationship Id="rId9" Type="http://schemas.openxmlformats.org/officeDocument/2006/relationships/hyperlink" Target="https://www.youtube.com/watch?v=EtvqioF81BU"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www.un.org/unispal/history2/origins-and-evolution-of-the-palestine-problem/part-i-1917-1947/" TargetMode="Externa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s://www.youtube.com/watch?v=zE8GCX1w3ys" TargetMode="External"/><Relationship Id="rId4" Type="http://schemas.openxmlformats.org/officeDocument/2006/relationships/hyperlink" Target="https://assets.nationbuilder.com/cjpme/pages/2116/attachments/original/1655220704/07-En-Demographics-Factsheet_v02.pdf?1655220704"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876800" cy="7315200"/>
            <a:chOff x="0" y="0"/>
            <a:chExt cx="2501817" cy="3752725"/>
          </a:xfrm>
        </p:grpSpPr>
        <p:sp>
          <p:nvSpPr>
            <p:cNvPr id="3" name="Freeform 3"/>
            <p:cNvSpPr/>
            <p:nvPr/>
          </p:nvSpPr>
          <p:spPr>
            <a:xfrm>
              <a:off x="0" y="0"/>
              <a:ext cx="2501817" cy="3752726"/>
            </a:xfrm>
            <a:custGeom>
              <a:avLst/>
              <a:gdLst/>
              <a:ahLst/>
              <a:cxnLst/>
              <a:rect l="l" t="t" r="r" b="b"/>
              <a:pathLst>
                <a:path w="2501817" h="3752726">
                  <a:moveTo>
                    <a:pt x="0" y="0"/>
                  </a:moveTo>
                  <a:lnTo>
                    <a:pt x="2501817" y="0"/>
                  </a:lnTo>
                  <a:lnTo>
                    <a:pt x="2501817" y="3752726"/>
                  </a:lnTo>
                  <a:lnTo>
                    <a:pt x="0" y="3752726"/>
                  </a:lnTo>
                  <a:close/>
                </a:path>
              </a:pathLst>
            </a:custGeom>
            <a:solidFill>
              <a:srgbClr val="052F59"/>
            </a:solidFill>
          </p:spPr>
        </p:sp>
      </p:grpSp>
      <p:grpSp>
        <p:nvGrpSpPr>
          <p:cNvPr id="4" name="Group 4"/>
          <p:cNvGrpSpPr/>
          <p:nvPr/>
        </p:nvGrpSpPr>
        <p:grpSpPr>
          <a:xfrm>
            <a:off x="4876800" y="-332512"/>
            <a:ext cx="4876800" cy="7738397"/>
            <a:chOff x="0" y="0"/>
            <a:chExt cx="812800" cy="1289733"/>
          </a:xfrm>
        </p:grpSpPr>
        <p:sp>
          <p:nvSpPr>
            <p:cNvPr id="5" name="Freeform 5"/>
            <p:cNvSpPr/>
            <p:nvPr/>
          </p:nvSpPr>
          <p:spPr>
            <a:xfrm>
              <a:off x="0" y="0"/>
              <a:ext cx="812800" cy="1289733"/>
            </a:xfrm>
            <a:custGeom>
              <a:avLst/>
              <a:gdLst/>
              <a:ahLst/>
              <a:cxnLst/>
              <a:rect l="l" t="t" r="r" b="b"/>
              <a:pathLst>
                <a:path w="812800" h="1289733">
                  <a:moveTo>
                    <a:pt x="0" y="0"/>
                  </a:moveTo>
                  <a:lnTo>
                    <a:pt x="812800" y="0"/>
                  </a:lnTo>
                  <a:lnTo>
                    <a:pt x="812800" y="1289733"/>
                  </a:lnTo>
                  <a:lnTo>
                    <a:pt x="0" y="1289733"/>
                  </a:lnTo>
                  <a:close/>
                </a:path>
              </a:pathLst>
            </a:custGeom>
            <a:blipFill>
              <a:blip r:embed="rId2"/>
              <a:stretch>
                <a:fillRect l="-68859" r="-68859"/>
              </a:stretch>
            </a:blipFill>
          </p:spPr>
        </p:sp>
      </p:grpSp>
      <p:sp>
        <p:nvSpPr>
          <p:cNvPr id="6" name="AutoShape 6"/>
          <p:cNvSpPr/>
          <p:nvPr/>
        </p:nvSpPr>
        <p:spPr>
          <a:xfrm rot="5400000">
            <a:off x="2554251" y="4090760"/>
            <a:ext cx="4645097" cy="0"/>
          </a:xfrm>
          <a:prstGeom prst="line">
            <a:avLst/>
          </a:prstGeom>
          <a:ln w="133350" cap="rnd">
            <a:solidFill>
              <a:srgbClr val="049250"/>
            </a:solidFill>
            <a:prstDash val="solid"/>
            <a:headEnd type="none" w="sm" len="sm"/>
            <a:tailEnd type="none" w="sm" len="sm"/>
          </a:ln>
        </p:spPr>
      </p:sp>
      <p:grpSp>
        <p:nvGrpSpPr>
          <p:cNvPr id="7" name="Group 7"/>
          <p:cNvGrpSpPr/>
          <p:nvPr/>
        </p:nvGrpSpPr>
        <p:grpSpPr>
          <a:xfrm>
            <a:off x="4045129" y="1193150"/>
            <a:ext cx="1663342" cy="1663342"/>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9" name="Group 9"/>
          <p:cNvGrpSpPr/>
          <p:nvPr/>
        </p:nvGrpSpPr>
        <p:grpSpPr>
          <a:xfrm>
            <a:off x="4144554" y="1292578"/>
            <a:ext cx="1464492" cy="1464486"/>
            <a:chOff x="0" y="0"/>
            <a:chExt cx="6350000" cy="6349975"/>
          </a:xfrm>
        </p:grpSpPr>
        <p:sp>
          <p:nvSpPr>
            <p:cNvPr id="10" name="Freeform 10"/>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25036" r="-53933"/>
              </a:stretch>
            </a:blipFill>
          </p:spPr>
        </p:sp>
      </p:grpSp>
      <p:sp>
        <p:nvSpPr>
          <p:cNvPr id="11" name="Freeform 11"/>
          <p:cNvSpPr/>
          <p:nvPr/>
        </p:nvSpPr>
        <p:spPr>
          <a:xfrm>
            <a:off x="1400298" y="1834886"/>
            <a:ext cx="2076204" cy="1380675"/>
          </a:xfrm>
          <a:custGeom>
            <a:avLst/>
            <a:gdLst/>
            <a:ahLst/>
            <a:cxnLst/>
            <a:rect l="l" t="t" r="r" b="b"/>
            <a:pathLst>
              <a:path w="2076204" h="1380675">
                <a:moveTo>
                  <a:pt x="0" y="0"/>
                </a:moveTo>
                <a:lnTo>
                  <a:pt x="2076204" y="0"/>
                </a:lnTo>
                <a:lnTo>
                  <a:pt x="2076204" y="1380676"/>
                </a:lnTo>
                <a:lnTo>
                  <a:pt x="0" y="1380676"/>
                </a:lnTo>
                <a:lnTo>
                  <a:pt x="0" y="0"/>
                </a:lnTo>
                <a:close/>
              </a:path>
            </a:pathLst>
          </a:custGeom>
          <a:blipFill>
            <a:blip r:embed="rId4"/>
            <a:stretch>
              <a:fillRect/>
            </a:stretch>
          </a:blipFill>
        </p:spPr>
      </p:sp>
      <p:sp>
        <p:nvSpPr>
          <p:cNvPr id="12" name="TextBox 12"/>
          <p:cNvSpPr txBox="1"/>
          <p:nvPr/>
        </p:nvSpPr>
        <p:spPr>
          <a:xfrm>
            <a:off x="731520" y="3384287"/>
            <a:ext cx="3849502" cy="1707669"/>
          </a:xfrm>
          <a:prstGeom prst="rect">
            <a:avLst/>
          </a:prstGeom>
        </p:spPr>
        <p:txBody>
          <a:bodyPr lIns="0" tIns="0" rIns="0" bIns="0" rtlCol="0" anchor="t">
            <a:spAutoFit/>
          </a:bodyPr>
          <a:lstStyle/>
          <a:p>
            <a:pPr algn="l">
              <a:lnSpc>
                <a:spcPts val="4885"/>
              </a:lnSpc>
            </a:pPr>
            <a:r>
              <a:rPr lang="en-US" sz="4440">
                <a:solidFill>
                  <a:srgbClr val="FFFFFF"/>
                </a:solidFill>
                <a:latin typeface="Glacial Indifference Bold"/>
              </a:rPr>
              <a:t>THE NAKBA</a:t>
            </a:r>
          </a:p>
          <a:p>
            <a:pPr algn="l">
              <a:lnSpc>
                <a:spcPts val="4331"/>
              </a:lnSpc>
            </a:pPr>
            <a:endParaRPr lang="en-US" sz="4440">
              <a:solidFill>
                <a:srgbClr val="FFFFFF"/>
              </a:solidFill>
              <a:latin typeface="Glacial Indifference Bold"/>
            </a:endParaRPr>
          </a:p>
          <a:p>
            <a:pPr algn="l">
              <a:lnSpc>
                <a:spcPts val="4331"/>
              </a:lnSpc>
            </a:pPr>
            <a:r>
              <a:rPr lang="en-US" sz="3937">
                <a:solidFill>
                  <a:srgbClr val="FFFFFF"/>
                </a:solidFill>
                <a:latin typeface="Nunito Sans"/>
              </a:rPr>
              <a:t>The Catastrophe</a:t>
            </a:r>
          </a:p>
        </p:txBody>
      </p:sp>
      <p:sp>
        <p:nvSpPr>
          <p:cNvPr id="13" name="TextBox 13"/>
          <p:cNvSpPr txBox="1"/>
          <p:nvPr/>
        </p:nvSpPr>
        <p:spPr>
          <a:xfrm>
            <a:off x="731520" y="4020507"/>
            <a:ext cx="3849502" cy="565299"/>
          </a:xfrm>
          <a:prstGeom prst="rect">
            <a:avLst/>
          </a:prstGeom>
        </p:spPr>
        <p:txBody>
          <a:bodyPr lIns="0" tIns="0" rIns="0" bIns="0" rtlCol="0" anchor="t">
            <a:spAutoFit/>
          </a:bodyPr>
          <a:lstStyle/>
          <a:p>
            <a:pPr algn="l">
              <a:lnSpc>
                <a:spcPts val="4331"/>
              </a:lnSpc>
            </a:pPr>
            <a:r>
              <a:rPr lang="en-US" sz="3937">
                <a:solidFill>
                  <a:srgbClr val="41B8D5"/>
                </a:solidFill>
                <a:latin typeface="Nunito Sans Bold"/>
              </a:rPr>
              <a:t>1948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081388"/>
            <a:ext cx="2030583" cy="4233812"/>
            <a:chOff x="0" y="0"/>
            <a:chExt cx="1041697" cy="2171962"/>
          </a:xfrm>
        </p:grpSpPr>
        <p:sp>
          <p:nvSpPr>
            <p:cNvPr id="3" name="Freeform 3"/>
            <p:cNvSpPr/>
            <p:nvPr/>
          </p:nvSpPr>
          <p:spPr>
            <a:xfrm>
              <a:off x="0" y="0"/>
              <a:ext cx="1041697" cy="2171962"/>
            </a:xfrm>
            <a:custGeom>
              <a:avLst/>
              <a:gdLst/>
              <a:ahLst/>
              <a:cxnLst/>
              <a:rect l="l" t="t" r="r" b="b"/>
              <a:pathLst>
                <a:path w="1041697" h="2171962">
                  <a:moveTo>
                    <a:pt x="0" y="0"/>
                  </a:moveTo>
                  <a:lnTo>
                    <a:pt x="1041697" y="0"/>
                  </a:lnTo>
                  <a:lnTo>
                    <a:pt x="1041697" y="2171962"/>
                  </a:lnTo>
                  <a:lnTo>
                    <a:pt x="0" y="2171962"/>
                  </a:lnTo>
                  <a:close/>
                </a:path>
              </a:pathLst>
            </a:custGeom>
            <a:solidFill>
              <a:srgbClr val="049250"/>
            </a:solidFill>
          </p:spPr>
        </p:sp>
      </p:grpSp>
      <p:sp>
        <p:nvSpPr>
          <p:cNvPr id="4" name="Freeform 4"/>
          <p:cNvSpPr/>
          <p:nvPr/>
        </p:nvSpPr>
        <p:spPr>
          <a:xfrm>
            <a:off x="0" y="0"/>
            <a:ext cx="2030583" cy="3249168"/>
          </a:xfrm>
          <a:custGeom>
            <a:avLst/>
            <a:gdLst/>
            <a:ahLst/>
            <a:cxnLst/>
            <a:rect l="l" t="t" r="r" b="b"/>
            <a:pathLst>
              <a:path w="2030583" h="3249168">
                <a:moveTo>
                  <a:pt x="0" y="0"/>
                </a:moveTo>
                <a:lnTo>
                  <a:pt x="2030583" y="0"/>
                </a:lnTo>
                <a:lnTo>
                  <a:pt x="2030583" y="3249168"/>
                </a:lnTo>
                <a:lnTo>
                  <a:pt x="0" y="3249168"/>
                </a:lnTo>
                <a:lnTo>
                  <a:pt x="0" y="0"/>
                </a:lnTo>
                <a:close/>
              </a:path>
            </a:pathLst>
          </a:custGeom>
          <a:blipFill>
            <a:blip r:embed="rId3"/>
            <a:stretch>
              <a:fillRect l="-30005" r="-30005"/>
            </a:stretch>
          </a:blipFill>
        </p:spPr>
      </p:sp>
      <p:sp>
        <p:nvSpPr>
          <p:cNvPr id="5" name="TextBox 5"/>
          <p:cNvSpPr txBox="1"/>
          <p:nvPr/>
        </p:nvSpPr>
        <p:spPr>
          <a:xfrm>
            <a:off x="2438892" y="769620"/>
            <a:ext cx="3757488" cy="585470"/>
          </a:xfrm>
          <a:prstGeom prst="rect">
            <a:avLst/>
          </a:prstGeom>
        </p:spPr>
        <p:txBody>
          <a:bodyPr lIns="0" tIns="0" rIns="0" bIns="0" rtlCol="0" anchor="t">
            <a:spAutoFit/>
          </a:bodyPr>
          <a:lstStyle/>
          <a:p>
            <a:pPr algn="l">
              <a:lnSpc>
                <a:spcPts val="4509"/>
              </a:lnSpc>
            </a:pPr>
            <a:r>
              <a:rPr lang="en-US" sz="4099">
                <a:solidFill>
                  <a:srgbClr val="000000"/>
                </a:solidFill>
                <a:latin typeface="Nunito Sans Bold"/>
              </a:rPr>
              <a:t>Note and </a:t>
            </a:r>
          </a:p>
        </p:txBody>
      </p:sp>
      <p:sp>
        <p:nvSpPr>
          <p:cNvPr id="6" name="TextBox 6"/>
          <p:cNvSpPr txBox="1"/>
          <p:nvPr/>
        </p:nvSpPr>
        <p:spPr>
          <a:xfrm>
            <a:off x="2197065" y="2002409"/>
            <a:ext cx="6825015" cy="4803775"/>
          </a:xfrm>
          <a:prstGeom prst="rect">
            <a:avLst/>
          </a:prstGeom>
        </p:spPr>
        <p:txBody>
          <a:bodyPr lIns="0" tIns="0" rIns="0" bIns="0" rtlCol="0" anchor="t">
            <a:spAutoFit/>
          </a:bodyPr>
          <a:lstStyle/>
          <a:p>
            <a:pPr algn="l">
              <a:lnSpc>
                <a:spcPts val="3199"/>
              </a:lnSpc>
            </a:pPr>
            <a:r>
              <a:rPr lang="en-US" sz="2499">
                <a:solidFill>
                  <a:srgbClr val="000000"/>
                </a:solidFill>
                <a:latin typeface="Abhaya Libre"/>
              </a:rPr>
              <a:t>This presentation is not an exhaustive or comprehensive document. Its purpose is to provide an overview, highlighting that the Nakba did not begin in 1948 and has not ended; it is an ideology that originated long ago and persists to this day.</a:t>
            </a:r>
          </a:p>
          <a:p>
            <a:pPr algn="l">
              <a:lnSpc>
                <a:spcPts val="3199"/>
              </a:lnSpc>
            </a:pPr>
            <a:endParaRPr lang="en-US" sz="2499">
              <a:solidFill>
                <a:srgbClr val="000000"/>
              </a:solidFill>
              <a:latin typeface="Abhaya Libre"/>
            </a:endParaRPr>
          </a:p>
          <a:p>
            <a:pPr algn="l">
              <a:lnSpc>
                <a:spcPts val="3199"/>
              </a:lnSpc>
            </a:pPr>
            <a:r>
              <a:rPr lang="en-US" sz="2499">
                <a:solidFill>
                  <a:srgbClr val="000000"/>
                </a:solidFill>
                <a:latin typeface="Abhaya Libre"/>
              </a:rPr>
              <a:t>Teachers should check the material thoroughly to ensure that it is appropriate for their pupils. </a:t>
            </a:r>
          </a:p>
          <a:p>
            <a:pPr algn="l">
              <a:lnSpc>
                <a:spcPts val="3199"/>
              </a:lnSpc>
            </a:pPr>
            <a:r>
              <a:rPr lang="en-US" sz="2499">
                <a:solidFill>
                  <a:srgbClr val="000000"/>
                </a:solidFill>
                <a:latin typeface="Abhaya Libre"/>
              </a:rPr>
              <a:t>Teachers are also encouraged to do independent research and provide context for the material being presented. </a:t>
            </a:r>
          </a:p>
          <a:p>
            <a:pPr algn="l">
              <a:lnSpc>
                <a:spcPts val="3199"/>
              </a:lnSpc>
            </a:pPr>
            <a:endParaRPr lang="en-US" sz="2499">
              <a:solidFill>
                <a:srgbClr val="000000"/>
              </a:solidFill>
              <a:latin typeface="Abhaya Libre"/>
            </a:endParaRPr>
          </a:p>
        </p:txBody>
      </p:sp>
      <p:sp>
        <p:nvSpPr>
          <p:cNvPr id="7" name="TextBox 7"/>
          <p:cNvSpPr txBox="1"/>
          <p:nvPr/>
        </p:nvSpPr>
        <p:spPr>
          <a:xfrm>
            <a:off x="2438892" y="1274445"/>
            <a:ext cx="3923314" cy="585470"/>
          </a:xfrm>
          <a:prstGeom prst="rect">
            <a:avLst/>
          </a:prstGeom>
        </p:spPr>
        <p:txBody>
          <a:bodyPr lIns="0" tIns="0" rIns="0" bIns="0" rtlCol="0" anchor="t">
            <a:spAutoFit/>
          </a:bodyPr>
          <a:lstStyle/>
          <a:p>
            <a:pPr algn="l">
              <a:lnSpc>
                <a:spcPts val="4509"/>
              </a:lnSpc>
            </a:pPr>
            <a:r>
              <a:rPr lang="en-US" sz="4099">
                <a:solidFill>
                  <a:srgbClr val="41B8D5"/>
                </a:solidFill>
                <a:latin typeface="Nunito Sans Bold"/>
              </a:rPr>
              <a:t>DISCLAIMER</a:t>
            </a:r>
          </a:p>
        </p:txBody>
      </p:sp>
      <p:sp>
        <p:nvSpPr>
          <p:cNvPr id="8" name="Freeform 8"/>
          <p:cNvSpPr/>
          <p:nvPr/>
        </p:nvSpPr>
        <p:spPr>
          <a:xfrm>
            <a:off x="7864139" y="444833"/>
            <a:ext cx="1399767" cy="930845"/>
          </a:xfrm>
          <a:custGeom>
            <a:avLst/>
            <a:gdLst/>
            <a:ahLst/>
            <a:cxnLst/>
            <a:rect l="l" t="t" r="r" b="b"/>
            <a:pathLst>
              <a:path w="1399767" h="930845">
                <a:moveTo>
                  <a:pt x="0" y="0"/>
                </a:moveTo>
                <a:lnTo>
                  <a:pt x="1399768" y="0"/>
                </a:lnTo>
                <a:lnTo>
                  <a:pt x="1399768" y="930845"/>
                </a:lnTo>
                <a:lnTo>
                  <a:pt x="0" y="930845"/>
                </a:lnTo>
                <a:lnTo>
                  <a:pt x="0" y="0"/>
                </a:lnTo>
                <a:close/>
              </a:path>
            </a:pathLst>
          </a:custGeom>
          <a:blipFill>
            <a:blip r:embed="rId4"/>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081388"/>
            <a:ext cx="2030583" cy="4233812"/>
            <a:chOff x="0" y="0"/>
            <a:chExt cx="1041697" cy="2171962"/>
          </a:xfrm>
        </p:grpSpPr>
        <p:sp>
          <p:nvSpPr>
            <p:cNvPr id="3" name="Freeform 3"/>
            <p:cNvSpPr/>
            <p:nvPr/>
          </p:nvSpPr>
          <p:spPr>
            <a:xfrm>
              <a:off x="0" y="0"/>
              <a:ext cx="1041697" cy="2171962"/>
            </a:xfrm>
            <a:custGeom>
              <a:avLst/>
              <a:gdLst/>
              <a:ahLst/>
              <a:cxnLst/>
              <a:rect l="l" t="t" r="r" b="b"/>
              <a:pathLst>
                <a:path w="1041697" h="2171962">
                  <a:moveTo>
                    <a:pt x="0" y="0"/>
                  </a:moveTo>
                  <a:lnTo>
                    <a:pt x="1041697" y="0"/>
                  </a:lnTo>
                  <a:lnTo>
                    <a:pt x="1041697" y="2171962"/>
                  </a:lnTo>
                  <a:lnTo>
                    <a:pt x="0" y="2171962"/>
                  </a:lnTo>
                  <a:close/>
                </a:path>
              </a:pathLst>
            </a:custGeom>
            <a:solidFill>
              <a:srgbClr val="049250"/>
            </a:solidFill>
          </p:spPr>
        </p:sp>
      </p:grpSp>
      <p:sp>
        <p:nvSpPr>
          <p:cNvPr id="4" name="Freeform 4"/>
          <p:cNvSpPr/>
          <p:nvPr/>
        </p:nvSpPr>
        <p:spPr>
          <a:xfrm>
            <a:off x="0" y="0"/>
            <a:ext cx="2030583" cy="3249168"/>
          </a:xfrm>
          <a:custGeom>
            <a:avLst/>
            <a:gdLst/>
            <a:ahLst/>
            <a:cxnLst/>
            <a:rect l="l" t="t" r="r" b="b"/>
            <a:pathLst>
              <a:path w="2030583" h="3249168">
                <a:moveTo>
                  <a:pt x="0" y="0"/>
                </a:moveTo>
                <a:lnTo>
                  <a:pt x="2030583" y="0"/>
                </a:lnTo>
                <a:lnTo>
                  <a:pt x="2030583" y="3249168"/>
                </a:lnTo>
                <a:lnTo>
                  <a:pt x="0" y="3249168"/>
                </a:lnTo>
                <a:lnTo>
                  <a:pt x="0" y="0"/>
                </a:lnTo>
                <a:close/>
              </a:path>
            </a:pathLst>
          </a:custGeom>
          <a:blipFill>
            <a:blip r:embed="rId3"/>
            <a:stretch>
              <a:fillRect l="-30005" r="-30005"/>
            </a:stretch>
          </a:blipFill>
        </p:spPr>
      </p:sp>
      <p:sp>
        <p:nvSpPr>
          <p:cNvPr id="5" name="TextBox 5"/>
          <p:cNvSpPr txBox="1"/>
          <p:nvPr/>
        </p:nvSpPr>
        <p:spPr>
          <a:xfrm>
            <a:off x="2438892" y="769620"/>
            <a:ext cx="3757488" cy="585470"/>
          </a:xfrm>
          <a:prstGeom prst="rect">
            <a:avLst/>
          </a:prstGeom>
        </p:spPr>
        <p:txBody>
          <a:bodyPr lIns="0" tIns="0" rIns="0" bIns="0" rtlCol="0" anchor="t">
            <a:spAutoFit/>
          </a:bodyPr>
          <a:lstStyle/>
          <a:p>
            <a:pPr algn="l">
              <a:lnSpc>
                <a:spcPts val="4509"/>
              </a:lnSpc>
            </a:pPr>
            <a:r>
              <a:rPr lang="en-US" sz="4099">
                <a:solidFill>
                  <a:srgbClr val="000000"/>
                </a:solidFill>
                <a:latin typeface="Nunito Sans Bold"/>
              </a:rPr>
              <a:t>Learning</a:t>
            </a:r>
          </a:p>
        </p:txBody>
      </p:sp>
      <p:sp>
        <p:nvSpPr>
          <p:cNvPr id="6" name="TextBox 6"/>
          <p:cNvSpPr txBox="1"/>
          <p:nvPr/>
        </p:nvSpPr>
        <p:spPr>
          <a:xfrm>
            <a:off x="2197065" y="2011934"/>
            <a:ext cx="6825015" cy="4660011"/>
          </a:xfrm>
          <a:prstGeom prst="rect">
            <a:avLst/>
          </a:prstGeom>
        </p:spPr>
        <p:txBody>
          <a:bodyPr lIns="0" tIns="0" rIns="0" bIns="0" rtlCol="0" anchor="t">
            <a:spAutoFit/>
          </a:bodyPr>
          <a:lstStyle/>
          <a:p>
            <a:pPr marL="367029" lvl="1" indent="-183514" algn="l">
              <a:lnSpc>
                <a:spcPts val="2175"/>
              </a:lnSpc>
              <a:buFont typeface="Arial"/>
              <a:buChar char="•"/>
            </a:pPr>
            <a:r>
              <a:rPr lang="en-US" sz="1699">
                <a:solidFill>
                  <a:srgbClr val="000000"/>
                </a:solidFill>
                <a:latin typeface="Abhaya Libre"/>
              </a:rPr>
              <a:t>Define "Nakba" and assess its historical impact on Palestinian society.</a:t>
            </a:r>
          </a:p>
          <a:p>
            <a:pPr marL="367029" lvl="1" indent="-183514" algn="l">
              <a:lnSpc>
                <a:spcPts val="2175"/>
              </a:lnSpc>
              <a:buFont typeface="Arial"/>
              <a:buChar char="•"/>
            </a:pPr>
            <a:r>
              <a:rPr lang="en-US" sz="1699">
                <a:solidFill>
                  <a:srgbClr val="000000"/>
                </a:solidFill>
                <a:latin typeface="Abhaya Libre"/>
              </a:rPr>
              <a:t>Assess the political, social, and economic factors leading to the Nakba.</a:t>
            </a:r>
          </a:p>
          <a:p>
            <a:pPr marL="367029" lvl="1" indent="-183514" algn="l">
              <a:lnSpc>
                <a:spcPts val="2175"/>
              </a:lnSpc>
              <a:buFont typeface="Arial"/>
              <a:buChar char="•"/>
            </a:pPr>
            <a:r>
              <a:rPr lang="en-US" sz="1699">
                <a:solidFill>
                  <a:srgbClr val="000000"/>
                </a:solidFill>
                <a:latin typeface="Abhaya Libre"/>
              </a:rPr>
              <a:t>Examine the immediate and long-term effects of the Nakba on Palestinians.</a:t>
            </a:r>
          </a:p>
          <a:p>
            <a:pPr marL="367029" lvl="1" indent="-183514" algn="l">
              <a:lnSpc>
                <a:spcPts val="2175"/>
              </a:lnSpc>
              <a:buFont typeface="Arial"/>
              <a:buChar char="•"/>
            </a:pPr>
            <a:r>
              <a:rPr lang="en-US" sz="1699">
                <a:solidFill>
                  <a:srgbClr val="000000"/>
                </a:solidFill>
                <a:latin typeface="Abhaya Libre"/>
              </a:rPr>
              <a:t>Recognize that Israel's creation in 1948 did not occur in isolation but was the result of many decades of historical events and developments.</a:t>
            </a:r>
          </a:p>
          <a:p>
            <a:pPr marL="367029" lvl="1" indent="-183514" algn="l">
              <a:lnSpc>
                <a:spcPts val="2175"/>
              </a:lnSpc>
              <a:buFont typeface="Arial"/>
              <a:buChar char="•"/>
            </a:pPr>
            <a:r>
              <a:rPr lang="en-US" sz="1699">
                <a:solidFill>
                  <a:srgbClr val="000000"/>
                </a:solidFill>
                <a:latin typeface="Abhaya Libre"/>
              </a:rPr>
              <a:t>Explore the origins of Zionism, key figures, and events leading to Israel's creation in 1948.</a:t>
            </a:r>
          </a:p>
          <a:p>
            <a:pPr marL="367029" lvl="1" indent="-183514" algn="l">
              <a:lnSpc>
                <a:spcPts val="2175"/>
              </a:lnSpc>
              <a:buFont typeface="Arial"/>
              <a:buChar char="•"/>
            </a:pPr>
            <a:r>
              <a:rPr lang="en-US" sz="1699">
                <a:solidFill>
                  <a:srgbClr val="000000"/>
                </a:solidFill>
                <a:latin typeface="Abhaya Libre"/>
              </a:rPr>
              <a:t>Evaluate Sultan Abdulhamid II’s response to the early Zionist movement.</a:t>
            </a:r>
          </a:p>
          <a:p>
            <a:pPr marL="367029" lvl="1" indent="-183514" algn="l">
              <a:lnSpc>
                <a:spcPts val="2175"/>
              </a:lnSpc>
              <a:buFont typeface="Arial"/>
              <a:buChar char="•"/>
            </a:pPr>
            <a:r>
              <a:rPr lang="en-US" sz="1699">
                <a:solidFill>
                  <a:srgbClr val="000000"/>
                </a:solidFill>
                <a:latin typeface="Abhaya Libre"/>
              </a:rPr>
              <a:t>Examine Theodor Herzl’s role in establishing Zionism.</a:t>
            </a:r>
          </a:p>
          <a:p>
            <a:pPr marL="367029" lvl="1" indent="-183514" algn="l">
              <a:lnSpc>
                <a:spcPts val="2175"/>
              </a:lnSpc>
              <a:buFont typeface="Arial"/>
              <a:buChar char="•"/>
            </a:pPr>
            <a:r>
              <a:rPr lang="en-US" sz="1699">
                <a:solidFill>
                  <a:srgbClr val="000000"/>
                </a:solidFill>
                <a:latin typeface="Abhaya Libre"/>
              </a:rPr>
              <a:t>Investigate the British role in colonizing Palestine and its impact.</a:t>
            </a:r>
          </a:p>
          <a:p>
            <a:pPr marL="367029" lvl="1" indent="-183514" algn="l">
              <a:lnSpc>
                <a:spcPts val="2175"/>
              </a:lnSpc>
              <a:buFont typeface="Arial"/>
              <a:buChar char="•"/>
            </a:pPr>
            <a:r>
              <a:rPr lang="en-US" sz="1699">
                <a:solidFill>
                  <a:srgbClr val="000000"/>
                </a:solidFill>
                <a:latin typeface="Abhaya Libre"/>
              </a:rPr>
              <a:t>Discuss the influence of international actors in Israel's territorial expansion.</a:t>
            </a:r>
          </a:p>
          <a:p>
            <a:pPr marL="367029" lvl="1" indent="-183514" algn="l">
              <a:lnSpc>
                <a:spcPts val="2175"/>
              </a:lnSpc>
              <a:buFont typeface="Arial"/>
              <a:buChar char="•"/>
            </a:pPr>
            <a:r>
              <a:rPr lang="en-US" sz="1699">
                <a:solidFill>
                  <a:srgbClr val="000000"/>
                </a:solidFill>
                <a:latin typeface="Abhaya Libre"/>
              </a:rPr>
              <a:t>Trace the emergence and development of key Palestinian political groups.</a:t>
            </a:r>
          </a:p>
          <a:p>
            <a:pPr marL="367029" lvl="1" indent="-183514" algn="l">
              <a:lnSpc>
                <a:spcPts val="2175"/>
              </a:lnSpc>
              <a:buFont typeface="Arial"/>
              <a:buChar char="•"/>
            </a:pPr>
            <a:r>
              <a:rPr lang="en-US" sz="1699">
                <a:solidFill>
                  <a:srgbClr val="000000"/>
                </a:solidFill>
                <a:latin typeface="Abhaya Libre"/>
              </a:rPr>
              <a:t>Define "settler" in the context of Israeli settlements and its implications.</a:t>
            </a:r>
          </a:p>
          <a:p>
            <a:pPr marL="345439" lvl="1" indent="-172720" algn="l">
              <a:lnSpc>
                <a:spcPts val="2047"/>
              </a:lnSpc>
              <a:buFont typeface="Arial"/>
              <a:buChar char="•"/>
            </a:pPr>
            <a:r>
              <a:rPr lang="en-US" sz="1599">
                <a:solidFill>
                  <a:srgbClr val="000000"/>
                </a:solidFill>
                <a:latin typeface="Abhaya Libre"/>
              </a:rPr>
              <a:t>Identify the key events and factors leading to the current Gaza conflict (2023-2024).</a:t>
            </a:r>
          </a:p>
        </p:txBody>
      </p:sp>
      <p:sp>
        <p:nvSpPr>
          <p:cNvPr id="7" name="TextBox 7"/>
          <p:cNvSpPr txBox="1"/>
          <p:nvPr/>
        </p:nvSpPr>
        <p:spPr>
          <a:xfrm>
            <a:off x="2438892" y="1274445"/>
            <a:ext cx="3923314" cy="585470"/>
          </a:xfrm>
          <a:prstGeom prst="rect">
            <a:avLst/>
          </a:prstGeom>
        </p:spPr>
        <p:txBody>
          <a:bodyPr lIns="0" tIns="0" rIns="0" bIns="0" rtlCol="0" anchor="t">
            <a:spAutoFit/>
          </a:bodyPr>
          <a:lstStyle/>
          <a:p>
            <a:pPr algn="l">
              <a:lnSpc>
                <a:spcPts val="4509"/>
              </a:lnSpc>
            </a:pPr>
            <a:r>
              <a:rPr lang="en-US" sz="4099">
                <a:solidFill>
                  <a:srgbClr val="41B8D5"/>
                </a:solidFill>
                <a:latin typeface="Nunito Sans Bold"/>
              </a:rPr>
              <a:t>OBJECTIVES</a:t>
            </a:r>
          </a:p>
        </p:txBody>
      </p:sp>
      <p:sp>
        <p:nvSpPr>
          <p:cNvPr id="8" name="Freeform 8"/>
          <p:cNvSpPr/>
          <p:nvPr/>
        </p:nvSpPr>
        <p:spPr>
          <a:xfrm>
            <a:off x="7864139" y="444833"/>
            <a:ext cx="1399767" cy="930845"/>
          </a:xfrm>
          <a:custGeom>
            <a:avLst/>
            <a:gdLst/>
            <a:ahLst/>
            <a:cxnLst/>
            <a:rect l="l" t="t" r="r" b="b"/>
            <a:pathLst>
              <a:path w="1399767" h="930845">
                <a:moveTo>
                  <a:pt x="0" y="0"/>
                </a:moveTo>
                <a:lnTo>
                  <a:pt x="1399768" y="0"/>
                </a:lnTo>
                <a:lnTo>
                  <a:pt x="1399768" y="930845"/>
                </a:lnTo>
                <a:lnTo>
                  <a:pt x="0" y="930845"/>
                </a:lnTo>
                <a:lnTo>
                  <a:pt x="0" y="0"/>
                </a:lnTo>
                <a:close/>
              </a:path>
            </a:pathLst>
          </a:custGeom>
          <a:blipFill>
            <a:blip r:embed="rId4"/>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219831" cy="7324242"/>
            <a:chOff x="0" y="0"/>
            <a:chExt cx="2677793" cy="3757364"/>
          </a:xfrm>
        </p:grpSpPr>
        <p:sp>
          <p:nvSpPr>
            <p:cNvPr id="3" name="Freeform 3"/>
            <p:cNvSpPr/>
            <p:nvPr/>
          </p:nvSpPr>
          <p:spPr>
            <a:xfrm>
              <a:off x="0" y="0"/>
              <a:ext cx="2677793" cy="3757364"/>
            </a:xfrm>
            <a:custGeom>
              <a:avLst/>
              <a:gdLst/>
              <a:ahLst/>
              <a:cxnLst/>
              <a:rect l="l" t="t" r="r" b="b"/>
              <a:pathLst>
                <a:path w="2677793" h="3757364">
                  <a:moveTo>
                    <a:pt x="0" y="0"/>
                  </a:moveTo>
                  <a:lnTo>
                    <a:pt x="2677793" y="0"/>
                  </a:lnTo>
                  <a:lnTo>
                    <a:pt x="2677793" y="3757364"/>
                  </a:lnTo>
                  <a:lnTo>
                    <a:pt x="0" y="3757364"/>
                  </a:lnTo>
                  <a:close/>
                </a:path>
              </a:pathLst>
            </a:custGeom>
            <a:solidFill>
              <a:srgbClr val="052F59"/>
            </a:solidFill>
          </p:spPr>
        </p:sp>
      </p:grpSp>
      <p:grpSp>
        <p:nvGrpSpPr>
          <p:cNvPr id="4" name="Group 4"/>
          <p:cNvGrpSpPr/>
          <p:nvPr/>
        </p:nvGrpSpPr>
        <p:grpSpPr>
          <a:xfrm>
            <a:off x="0" y="0"/>
            <a:ext cx="9753600" cy="578417"/>
            <a:chOff x="0" y="0"/>
            <a:chExt cx="5003634" cy="296730"/>
          </a:xfrm>
        </p:grpSpPr>
        <p:sp>
          <p:nvSpPr>
            <p:cNvPr id="5" name="Freeform 5"/>
            <p:cNvSpPr/>
            <p:nvPr/>
          </p:nvSpPr>
          <p:spPr>
            <a:xfrm>
              <a:off x="0" y="0"/>
              <a:ext cx="5003634" cy="296730"/>
            </a:xfrm>
            <a:custGeom>
              <a:avLst/>
              <a:gdLst/>
              <a:ahLst/>
              <a:cxnLst/>
              <a:rect l="l" t="t" r="r" b="b"/>
              <a:pathLst>
                <a:path w="5003634" h="296730">
                  <a:moveTo>
                    <a:pt x="0" y="0"/>
                  </a:moveTo>
                  <a:lnTo>
                    <a:pt x="5003634" y="0"/>
                  </a:lnTo>
                  <a:lnTo>
                    <a:pt x="5003634" y="296730"/>
                  </a:lnTo>
                  <a:lnTo>
                    <a:pt x="0" y="296730"/>
                  </a:lnTo>
                  <a:close/>
                </a:path>
              </a:pathLst>
            </a:custGeom>
            <a:solidFill>
              <a:srgbClr val="049250"/>
            </a:solidFill>
          </p:spPr>
        </p:sp>
      </p:grpSp>
      <p:sp>
        <p:nvSpPr>
          <p:cNvPr id="6" name="TextBox 6"/>
          <p:cNvSpPr txBox="1"/>
          <p:nvPr/>
        </p:nvSpPr>
        <p:spPr>
          <a:xfrm>
            <a:off x="731520" y="1052117"/>
            <a:ext cx="3280867" cy="1006602"/>
          </a:xfrm>
          <a:prstGeom prst="rect">
            <a:avLst/>
          </a:prstGeom>
        </p:spPr>
        <p:txBody>
          <a:bodyPr lIns="0" tIns="0" rIns="0" bIns="0" rtlCol="0" anchor="t">
            <a:spAutoFit/>
          </a:bodyPr>
          <a:lstStyle/>
          <a:p>
            <a:pPr algn="l">
              <a:lnSpc>
                <a:spcPts val="3864"/>
              </a:lnSpc>
            </a:pPr>
            <a:r>
              <a:rPr lang="en-US" sz="4200">
                <a:solidFill>
                  <a:srgbClr val="FFFFFF"/>
                </a:solidFill>
                <a:latin typeface="Nunito Sans Bold"/>
              </a:rPr>
              <a:t>What is </a:t>
            </a:r>
          </a:p>
          <a:p>
            <a:pPr algn="l">
              <a:lnSpc>
                <a:spcPts val="3864"/>
              </a:lnSpc>
            </a:pPr>
            <a:r>
              <a:rPr lang="en-US" sz="4200">
                <a:solidFill>
                  <a:srgbClr val="41B8D5"/>
                </a:solidFill>
                <a:latin typeface="Nunito Sans Bold"/>
              </a:rPr>
              <a:t>the Nakba?</a:t>
            </a:r>
          </a:p>
        </p:txBody>
      </p:sp>
      <p:sp>
        <p:nvSpPr>
          <p:cNvPr id="7" name="TextBox 7"/>
          <p:cNvSpPr txBox="1"/>
          <p:nvPr/>
        </p:nvSpPr>
        <p:spPr>
          <a:xfrm>
            <a:off x="401829" y="2260533"/>
            <a:ext cx="4416174" cy="4365244"/>
          </a:xfrm>
          <a:prstGeom prst="rect">
            <a:avLst/>
          </a:prstGeom>
        </p:spPr>
        <p:txBody>
          <a:bodyPr lIns="0" tIns="0" rIns="0" bIns="0" rtlCol="0" anchor="t">
            <a:spAutoFit/>
          </a:bodyPr>
          <a:lstStyle/>
          <a:p>
            <a:pPr marL="345438" lvl="1" indent="-172719" algn="just">
              <a:lnSpc>
                <a:spcPts val="2047"/>
              </a:lnSpc>
              <a:buFont typeface="Arial"/>
              <a:buChar char="•"/>
            </a:pPr>
            <a:r>
              <a:rPr lang="en-US" sz="1599">
                <a:solidFill>
                  <a:srgbClr val="FFFFFF"/>
                </a:solidFill>
                <a:latin typeface="Nunito Sans"/>
              </a:rPr>
              <a:t>Nakba, "the catastrophe", is the killing and expulsion of Palestinians from their homes and the confiscation of the land and businesses of the indigenous population. </a:t>
            </a:r>
          </a:p>
          <a:p>
            <a:pPr marL="345438" lvl="1" indent="-172719" algn="just">
              <a:lnSpc>
                <a:spcPts val="2047"/>
              </a:lnSpc>
              <a:buFont typeface="Arial"/>
              <a:buChar char="•"/>
            </a:pPr>
            <a:r>
              <a:rPr lang="en-US" sz="1599">
                <a:solidFill>
                  <a:srgbClr val="FFFFFF"/>
                </a:solidFill>
                <a:latin typeface="Nunito Sans"/>
              </a:rPr>
              <a:t>Around 80% of Palestinians (Estimated at between 750,000 and one million), were forced out their homes in the years leading up to 1948, fleeing the attack by Jewish militia to set up a Jewish state under the name of Israel. </a:t>
            </a:r>
          </a:p>
          <a:p>
            <a:pPr marL="345438" lvl="1" indent="-172719" algn="just">
              <a:lnSpc>
                <a:spcPts val="2047"/>
              </a:lnSpc>
              <a:buFont typeface="Arial"/>
              <a:buChar char="•"/>
            </a:pPr>
            <a:r>
              <a:rPr lang="en-US" sz="1599">
                <a:solidFill>
                  <a:srgbClr val="FFFFFF"/>
                </a:solidFill>
                <a:latin typeface="Nunito Sans"/>
              </a:rPr>
              <a:t>The term Nakba also refers to the period of war itself and events affecting Palestinians from December 1947 to January 1949. </a:t>
            </a:r>
          </a:p>
          <a:p>
            <a:pPr marL="345438" lvl="1" indent="-172719" algn="just">
              <a:lnSpc>
                <a:spcPts val="2047"/>
              </a:lnSpc>
              <a:buFont typeface="Arial"/>
              <a:buChar char="•"/>
            </a:pPr>
            <a:r>
              <a:rPr lang="en-US" sz="1599">
                <a:solidFill>
                  <a:srgbClr val="FFFFFF"/>
                </a:solidFill>
                <a:latin typeface="Nunito Sans"/>
              </a:rPr>
              <a:t>This created the world’s longest lasting refugee crisis with camps in the West Bank, Gaza Strip, Lebanon, Jordan and Syria for displaced Palestinians. </a:t>
            </a:r>
          </a:p>
        </p:txBody>
      </p:sp>
      <p:sp>
        <p:nvSpPr>
          <p:cNvPr id="8" name="Freeform 8"/>
          <p:cNvSpPr/>
          <p:nvPr/>
        </p:nvSpPr>
        <p:spPr>
          <a:xfrm>
            <a:off x="8059544" y="6118257"/>
            <a:ext cx="1399767" cy="930845"/>
          </a:xfrm>
          <a:custGeom>
            <a:avLst/>
            <a:gdLst/>
            <a:ahLst/>
            <a:cxnLst/>
            <a:rect l="l" t="t" r="r" b="b"/>
            <a:pathLst>
              <a:path w="1399767" h="930845">
                <a:moveTo>
                  <a:pt x="0" y="0"/>
                </a:moveTo>
                <a:lnTo>
                  <a:pt x="1399768" y="0"/>
                </a:lnTo>
                <a:lnTo>
                  <a:pt x="1399768" y="930846"/>
                </a:lnTo>
                <a:lnTo>
                  <a:pt x="0" y="930846"/>
                </a:lnTo>
                <a:lnTo>
                  <a:pt x="0" y="0"/>
                </a:lnTo>
                <a:close/>
              </a:path>
            </a:pathLst>
          </a:custGeom>
          <a:blipFill>
            <a:blip r:embed="rId3"/>
            <a:stretch>
              <a:fillRect/>
            </a:stretch>
          </a:blipFill>
        </p:spPr>
      </p:sp>
      <p:sp>
        <p:nvSpPr>
          <p:cNvPr id="9" name="TextBox 9"/>
          <p:cNvSpPr txBox="1"/>
          <p:nvPr/>
        </p:nvSpPr>
        <p:spPr>
          <a:xfrm>
            <a:off x="5324089" y="1598803"/>
            <a:ext cx="4068548" cy="4108069"/>
          </a:xfrm>
          <a:prstGeom prst="rect">
            <a:avLst/>
          </a:prstGeom>
        </p:spPr>
        <p:txBody>
          <a:bodyPr lIns="0" tIns="0" rIns="0" bIns="0" rtlCol="0" anchor="t">
            <a:spAutoFit/>
          </a:bodyPr>
          <a:lstStyle/>
          <a:p>
            <a:pPr marL="345438" lvl="1" indent="-172719" algn="just">
              <a:lnSpc>
                <a:spcPts val="2047"/>
              </a:lnSpc>
              <a:buFont typeface="Arial"/>
              <a:buChar char="•"/>
            </a:pPr>
            <a:r>
              <a:rPr lang="en-US" sz="1599">
                <a:solidFill>
                  <a:srgbClr val="000000"/>
                </a:solidFill>
                <a:latin typeface="Nunito Sans"/>
              </a:rPr>
              <a:t>1.5 million Palestinians live in refugee camps in Palestine. </a:t>
            </a:r>
          </a:p>
          <a:p>
            <a:pPr marL="345438" lvl="1" indent="-172719" algn="just">
              <a:lnSpc>
                <a:spcPts val="2047"/>
              </a:lnSpc>
              <a:buFont typeface="Arial"/>
              <a:buChar char="•"/>
            </a:pPr>
            <a:r>
              <a:rPr lang="en-US" sz="1599">
                <a:solidFill>
                  <a:srgbClr val="000000"/>
                </a:solidFill>
                <a:latin typeface="Nunito Sans"/>
              </a:rPr>
              <a:t>Socio-economic conditions are very poor.</a:t>
            </a:r>
          </a:p>
          <a:p>
            <a:pPr marL="345438" lvl="1" indent="-172719" algn="just">
              <a:lnSpc>
                <a:spcPts val="2047"/>
              </a:lnSpc>
              <a:buFont typeface="Arial"/>
              <a:buChar char="•"/>
            </a:pPr>
            <a:r>
              <a:rPr lang="en-US" sz="1599">
                <a:solidFill>
                  <a:srgbClr val="000000"/>
                </a:solidFill>
                <a:latin typeface="Nunito Sans"/>
              </a:rPr>
              <a:t>The camps are overcrowded with very limited access to health care, education and employment opportunities. </a:t>
            </a:r>
          </a:p>
          <a:p>
            <a:pPr marL="345438" lvl="1" indent="-172719" algn="just">
              <a:lnSpc>
                <a:spcPts val="2047"/>
              </a:lnSpc>
              <a:buFont typeface="Arial"/>
              <a:buChar char="•"/>
            </a:pPr>
            <a:r>
              <a:rPr lang="en-US" sz="1599">
                <a:solidFill>
                  <a:srgbClr val="000000"/>
                </a:solidFill>
                <a:latin typeface="Nunito Sans"/>
              </a:rPr>
              <a:t>Palestinians are restricted in their movements. </a:t>
            </a:r>
          </a:p>
          <a:p>
            <a:pPr marL="345438" lvl="1" indent="-172719" algn="just">
              <a:lnSpc>
                <a:spcPts val="2047"/>
              </a:lnSpc>
              <a:buFont typeface="Arial"/>
              <a:buChar char="•"/>
            </a:pPr>
            <a:r>
              <a:rPr lang="en-US" sz="1599">
                <a:solidFill>
                  <a:srgbClr val="000000"/>
                </a:solidFill>
                <a:latin typeface="Nunito Sans"/>
              </a:rPr>
              <a:t>Palestinians have an international right to return to their homes.  </a:t>
            </a:r>
          </a:p>
          <a:p>
            <a:pPr marL="345438" lvl="1" indent="-172719" algn="just">
              <a:lnSpc>
                <a:spcPts val="2047"/>
              </a:lnSpc>
              <a:buFont typeface="Arial"/>
              <a:buChar char="•"/>
            </a:pPr>
            <a:r>
              <a:rPr lang="en-US" sz="1599">
                <a:solidFill>
                  <a:srgbClr val="000000"/>
                </a:solidFill>
                <a:latin typeface="Nunito Sans"/>
              </a:rPr>
              <a:t>Many Palestinians left their homes expecting to be temporarily displaced.  Today, many still hold the keys to their homes as a symbol of their hope to return.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657600"/>
            <a:ext cx="9753600" cy="3657600"/>
            <a:chOff x="0" y="0"/>
            <a:chExt cx="5003634" cy="1876363"/>
          </a:xfrm>
        </p:grpSpPr>
        <p:sp>
          <p:nvSpPr>
            <p:cNvPr id="3" name="Freeform 3"/>
            <p:cNvSpPr/>
            <p:nvPr/>
          </p:nvSpPr>
          <p:spPr>
            <a:xfrm>
              <a:off x="0" y="0"/>
              <a:ext cx="5003634" cy="1876363"/>
            </a:xfrm>
            <a:custGeom>
              <a:avLst/>
              <a:gdLst/>
              <a:ahLst/>
              <a:cxnLst/>
              <a:rect l="l" t="t" r="r" b="b"/>
              <a:pathLst>
                <a:path w="5003634" h="1876363">
                  <a:moveTo>
                    <a:pt x="0" y="0"/>
                  </a:moveTo>
                  <a:lnTo>
                    <a:pt x="5003634" y="0"/>
                  </a:lnTo>
                  <a:lnTo>
                    <a:pt x="5003634" y="1876363"/>
                  </a:lnTo>
                  <a:lnTo>
                    <a:pt x="0" y="1876363"/>
                  </a:lnTo>
                  <a:close/>
                </a:path>
              </a:pathLst>
            </a:custGeom>
            <a:solidFill>
              <a:srgbClr val="052F59">
                <a:alpha val="89804"/>
              </a:srgbClr>
            </a:solidFill>
          </p:spPr>
        </p:sp>
      </p:grpSp>
      <p:grpSp>
        <p:nvGrpSpPr>
          <p:cNvPr id="4" name="Group 4"/>
          <p:cNvGrpSpPr/>
          <p:nvPr/>
        </p:nvGrpSpPr>
        <p:grpSpPr>
          <a:xfrm>
            <a:off x="2194951" y="975751"/>
            <a:ext cx="5363699" cy="5363699"/>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id="6" name="AutoShape 6"/>
          <p:cNvSpPr/>
          <p:nvPr/>
        </p:nvSpPr>
        <p:spPr>
          <a:xfrm>
            <a:off x="731520" y="3571875"/>
            <a:ext cx="8290560" cy="0"/>
          </a:xfrm>
          <a:prstGeom prst="line">
            <a:avLst/>
          </a:prstGeom>
          <a:ln w="171450" cap="rnd">
            <a:solidFill>
              <a:srgbClr val="41B8D5"/>
            </a:solidFill>
            <a:prstDash val="solid"/>
            <a:headEnd type="none" w="sm" len="sm"/>
            <a:tailEnd type="none" w="sm" len="sm"/>
          </a:ln>
        </p:spPr>
      </p:sp>
      <p:grpSp>
        <p:nvGrpSpPr>
          <p:cNvPr id="7" name="Group 7"/>
          <p:cNvGrpSpPr/>
          <p:nvPr/>
        </p:nvGrpSpPr>
        <p:grpSpPr>
          <a:xfrm>
            <a:off x="2349471" y="1130271"/>
            <a:ext cx="5054658" cy="5054658"/>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9" name="TextBox 9"/>
          <p:cNvSpPr txBox="1"/>
          <p:nvPr/>
        </p:nvSpPr>
        <p:spPr>
          <a:xfrm>
            <a:off x="2712918" y="2939389"/>
            <a:ext cx="4327764" cy="481330"/>
          </a:xfrm>
          <a:prstGeom prst="rect">
            <a:avLst/>
          </a:prstGeom>
        </p:spPr>
        <p:txBody>
          <a:bodyPr lIns="0" tIns="0" rIns="0" bIns="0" rtlCol="0" anchor="t">
            <a:spAutoFit/>
          </a:bodyPr>
          <a:lstStyle/>
          <a:p>
            <a:pPr algn="ctr">
              <a:lnSpc>
                <a:spcPts val="3739"/>
              </a:lnSpc>
            </a:pPr>
            <a:r>
              <a:rPr lang="en-US" sz="3399">
                <a:solidFill>
                  <a:srgbClr val="FFFFFF"/>
                </a:solidFill>
                <a:latin typeface="Nunito Sans Heavy"/>
              </a:rPr>
              <a:t>SECTION 1</a:t>
            </a:r>
          </a:p>
        </p:txBody>
      </p:sp>
      <p:sp>
        <p:nvSpPr>
          <p:cNvPr id="10" name="TextBox 10"/>
          <p:cNvSpPr txBox="1"/>
          <p:nvPr/>
        </p:nvSpPr>
        <p:spPr>
          <a:xfrm>
            <a:off x="3261473" y="3695700"/>
            <a:ext cx="3230654" cy="798830"/>
          </a:xfrm>
          <a:prstGeom prst="rect">
            <a:avLst/>
          </a:prstGeom>
        </p:spPr>
        <p:txBody>
          <a:bodyPr lIns="0" tIns="0" rIns="0" bIns="0" rtlCol="0" anchor="t">
            <a:spAutoFit/>
          </a:bodyPr>
          <a:lstStyle/>
          <a:p>
            <a:pPr algn="ctr">
              <a:lnSpc>
                <a:spcPts val="3189"/>
              </a:lnSpc>
            </a:pPr>
            <a:r>
              <a:rPr lang="en-US" sz="2899" spc="318">
                <a:solidFill>
                  <a:srgbClr val="FFFFFF"/>
                </a:solidFill>
                <a:latin typeface="Nunito Sans"/>
              </a:rPr>
              <a:t>Palestine Before 1948</a:t>
            </a:r>
          </a:p>
        </p:txBody>
      </p:sp>
      <p:sp>
        <p:nvSpPr>
          <p:cNvPr id="11" name="Freeform 11"/>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012033"/>
            <a:ext cx="9753600" cy="3303167"/>
            <a:chOff x="0" y="0"/>
            <a:chExt cx="5003634" cy="1694537"/>
          </a:xfrm>
        </p:grpSpPr>
        <p:sp>
          <p:nvSpPr>
            <p:cNvPr id="3" name="Freeform 3"/>
            <p:cNvSpPr/>
            <p:nvPr/>
          </p:nvSpPr>
          <p:spPr>
            <a:xfrm>
              <a:off x="0" y="0"/>
              <a:ext cx="5003634" cy="1694537"/>
            </a:xfrm>
            <a:custGeom>
              <a:avLst/>
              <a:gdLst/>
              <a:ahLst/>
              <a:cxnLst/>
              <a:rect l="l" t="t" r="r" b="b"/>
              <a:pathLst>
                <a:path w="5003634" h="1694537">
                  <a:moveTo>
                    <a:pt x="0" y="0"/>
                  </a:moveTo>
                  <a:lnTo>
                    <a:pt x="5003634" y="0"/>
                  </a:lnTo>
                  <a:lnTo>
                    <a:pt x="5003634" y="1694537"/>
                  </a:lnTo>
                  <a:lnTo>
                    <a:pt x="0" y="1694537"/>
                  </a:lnTo>
                  <a:close/>
                </a:path>
              </a:pathLst>
            </a:custGeom>
            <a:solidFill>
              <a:srgbClr val="052F59">
                <a:alpha val="89804"/>
              </a:srgbClr>
            </a:solidFill>
          </p:spPr>
        </p:sp>
      </p:grpSp>
      <p:sp>
        <p:nvSpPr>
          <p:cNvPr id="4" name="AutoShape 4"/>
          <p:cNvSpPr/>
          <p:nvPr/>
        </p:nvSpPr>
        <p:spPr>
          <a:xfrm>
            <a:off x="444890" y="4037166"/>
            <a:ext cx="8863819" cy="0"/>
          </a:xfrm>
          <a:prstGeom prst="line">
            <a:avLst/>
          </a:prstGeom>
          <a:ln w="171450" cap="rnd">
            <a:solidFill>
              <a:srgbClr val="41B8D5"/>
            </a:solidFill>
            <a:prstDash val="solid"/>
            <a:headEnd type="none" w="sm" len="sm"/>
            <a:tailEnd type="none" w="sm" len="sm"/>
          </a:ln>
        </p:spPr>
      </p:sp>
      <p:sp>
        <p:nvSpPr>
          <p:cNvPr id="5" name="Freeform 5"/>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3"/>
            <a:stretch>
              <a:fillRect/>
            </a:stretch>
          </a:blipFill>
        </p:spPr>
      </p:sp>
      <p:grpSp>
        <p:nvGrpSpPr>
          <p:cNvPr id="6" name="Group 6"/>
          <p:cNvGrpSpPr/>
          <p:nvPr/>
        </p:nvGrpSpPr>
        <p:grpSpPr>
          <a:xfrm>
            <a:off x="1332342" y="1920332"/>
            <a:ext cx="7088916" cy="4233669"/>
            <a:chOff x="0" y="0"/>
            <a:chExt cx="17735061" cy="10591800"/>
          </a:xfrm>
        </p:grpSpPr>
        <p:sp>
          <p:nvSpPr>
            <p:cNvPr id="7" name="Freeform 7"/>
            <p:cNvSpPr/>
            <p:nvPr/>
          </p:nvSpPr>
          <p:spPr>
            <a:xfrm>
              <a:off x="0" y="0"/>
              <a:ext cx="17735062" cy="10591800"/>
            </a:xfrm>
            <a:custGeom>
              <a:avLst/>
              <a:gdLst/>
              <a:ahLst/>
              <a:cxnLst/>
              <a:rect l="l" t="t" r="r" b="b"/>
              <a:pathLst>
                <a:path w="17735062" h="10591800">
                  <a:moveTo>
                    <a:pt x="17735062" y="254000"/>
                  </a:moveTo>
                  <a:lnTo>
                    <a:pt x="17735062" y="10337800"/>
                  </a:lnTo>
                  <a:cubicBezTo>
                    <a:pt x="17735062" y="10478135"/>
                    <a:pt x="17602122" y="10591800"/>
                    <a:pt x="17437991" y="10591800"/>
                  </a:cubicBezTo>
                  <a:lnTo>
                    <a:pt x="297070" y="10591800"/>
                  </a:lnTo>
                  <a:cubicBezTo>
                    <a:pt x="132939" y="10591800"/>
                    <a:pt x="0" y="10478135"/>
                    <a:pt x="0" y="10337800"/>
                  </a:cubicBezTo>
                  <a:lnTo>
                    <a:pt x="0" y="254000"/>
                  </a:lnTo>
                  <a:cubicBezTo>
                    <a:pt x="0" y="113665"/>
                    <a:pt x="132939" y="0"/>
                    <a:pt x="297070" y="0"/>
                  </a:cubicBezTo>
                  <a:lnTo>
                    <a:pt x="17437991" y="0"/>
                  </a:lnTo>
                  <a:cubicBezTo>
                    <a:pt x="17602122" y="0"/>
                    <a:pt x="17735062" y="113665"/>
                    <a:pt x="17735062" y="254000"/>
                  </a:cubicBezTo>
                  <a:close/>
                </a:path>
              </a:pathLst>
            </a:custGeom>
            <a:blipFill>
              <a:blip r:embed="rId4"/>
              <a:stretch>
                <a:fillRect t="-5441" b="-5441"/>
              </a:stretch>
            </a:blipFill>
          </p:spPr>
        </p:sp>
      </p:grpSp>
      <p:sp>
        <p:nvSpPr>
          <p:cNvPr id="8" name="TextBox 8"/>
          <p:cNvSpPr txBox="1"/>
          <p:nvPr/>
        </p:nvSpPr>
        <p:spPr>
          <a:xfrm>
            <a:off x="2558664" y="1115787"/>
            <a:ext cx="4636272" cy="804545"/>
          </a:xfrm>
          <a:prstGeom prst="rect">
            <a:avLst/>
          </a:prstGeom>
        </p:spPr>
        <p:txBody>
          <a:bodyPr lIns="0" tIns="0" rIns="0" bIns="0" rtlCol="0" anchor="t">
            <a:spAutoFit/>
          </a:bodyPr>
          <a:lstStyle/>
          <a:p>
            <a:pPr algn="ctr">
              <a:lnSpc>
                <a:spcPts val="6160"/>
              </a:lnSpc>
            </a:pPr>
            <a:r>
              <a:rPr lang="en-US" sz="5600">
                <a:solidFill>
                  <a:srgbClr val="000000"/>
                </a:solidFill>
                <a:latin typeface="Archivo Black"/>
              </a:rPr>
              <a:t>PALESTINE</a:t>
            </a:r>
          </a:p>
        </p:txBody>
      </p:sp>
      <p:sp>
        <p:nvSpPr>
          <p:cNvPr id="9" name="TextBox 9"/>
          <p:cNvSpPr txBox="1"/>
          <p:nvPr/>
        </p:nvSpPr>
        <p:spPr>
          <a:xfrm>
            <a:off x="2830719" y="5896509"/>
            <a:ext cx="4092162" cy="543559"/>
          </a:xfrm>
          <a:prstGeom prst="rect">
            <a:avLst/>
          </a:prstGeom>
        </p:spPr>
        <p:txBody>
          <a:bodyPr lIns="0" tIns="0" rIns="0" bIns="0" rtlCol="0" anchor="t">
            <a:spAutoFit/>
          </a:bodyPr>
          <a:lstStyle/>
          <a:p>
            <a:pPr algn="ctr">
              <a:lnSpc>
                <a:spcPts val="4179"/>
              </a:lnSpc>
            </a:pPr>
            <a:r>
              <a:rPr lang="en-US" sz="3799" spc="417">
                <a:solidFill>
                  <a:srgbClr val="FFFFFF"/>
                </a:solidFill>
                <a:latin typeface="Archivo Black"/>
              </a:rPr>
              <a:t> Before 1948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012033"/>
            <a:ext cx="9753600" cy="3303167"/>
            <a:chOff x="0" y="0"/>
            <a:chExt cx="5003634" cy="1694537"/>
          </a:xfrm>
        </p:grpSpPr>
        <p:sp>
          <p:nvSpPr>
            <p:cNvPr id="3" name="Freeform 3"/>
            <p:cNvSpPr/>
            <p:nvPr/>
          </p:nvSpPr>
          <p:spPr>
            <a:xfrm>
              <a:off x="0" y="0"/>
              <a:ext cx="5003634" cy="1694537"/>
            </a:xfrm>
            <a:custGeom>
              <a:avLst/>
              <a:gdLst/>
              <a:ahLst/>
              <a:cxnLst/>
              <a:rect l="l" t="t" r="r" b="b"/>
              <a:pathLst>
                <a:path w="5003634" h="1694537">
                  <a:moveTo>
                    <a:pt x="0" y="0"/>
                  </a:moveTo>
                  <a:lnTo>
                    <a:pt x="5003634" y="0"/>
                  </a:lnTo>
                  <a:lnTo>
                    <a:pt x="5003634" y="1694537"/>
                  </a:lnTo>
                  <a:lnTo>
                    <a:pt x="0" y="1694537"/>
                  </a:lnTo>
                  <a:close/>
                </a:path>
              </a:pathLst>
            </a:custGeom>
            <a:solidFill>
              <a:srgbClr val="052F59">
                <a:alpha val="89804"/>
              </a:srgbClr>
            </a:solidFill>
          </p:spPr>
        </p:sp>
      </p:grpSp>
      <p:sp>
        <p:nvSpPr>
          <p:cNvPr id="4" name="AutoShape 4"/>
          <p:cNvSpPr/>
          <p:nvPr/>
        </p:nvSpPr>
        <p:spPr>
          <a:xfrm>
            <a:off x="444890" y="4037166"/>
            <a:ext cx="8863819" cy="0"/>
          </a:xfrm>
          <a:prstGeom prst="line">
            <a:avLst/>
          </a:prstGeom>
          <a:ln w="171450" cap="rnd">
            <a:solidFill>
              <a:srgbClr val="41B8D5"/>
            </a:solidFill>
            <a:prstDash val="solid"/>
            <a:headEnd type="none" w="sm" len="sm"/>
            <a:tailEnd type="none" w="sm" len="sm"/>
          </a:ln>
        </p:spPr>
      </p:sp>
      <p:sp>
        <p:nvSpPr>
          <p:cNvPr id="5" name="Freeform 5"/>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3"/>
            <a:stretch>
              <a:fillRect/>
            </a:stretch>
          </a:blipFill>
        </p:spPr>
      </p:sp>
      <p:grpSp>
        <p:nvGrpSpPr>
          <p:cNvPr id="6" name="Group 6"/>
          <p:cNvGrpSpPr/>
          <p:nvPr/>
        </p:nvGrpSpPr>
        <p:grpSpPr>
          <a:xfrm>
            <a:off x="966549" y="1882632"/>
            <a:ext cx="4731105" cy="4233669"/>
            <a:chOff x="0" y="0"/>
            <a:chExt cx="11836286" cy="10591800"/>
          </a:xfrm>
        </p:grpSpPr>
        <p:sp>
          <p:nvSpPr>
            <p:cNvPr id="7" name="Freeform 7"/>
            <p:cNvSpPr/>
            <p:nvPr/>
          </p:nvSpPr>
          <p:spPr>
            <a:xfrm>
              <a:off x="0" y="0"/>
              <a:ext cx="11836286" cy="10591800"/>
            </a:xfrm>
            <a:custGeom>
              <a:avLst/>
              <a:gdLst/>
              <a:ahLst/>
              <a:cxnLst/>
              <a:rect l="l" t="t" r="r" b="b"/>
              <a:pathLst>
                <a:path w="11836286" h="10591800">
                  <a:moveTo>
                    <a:pt x="11836286" y="254000"/>
                  </a:moveTo>
                  <a:lnTo>
                    <a:pt x="11836286" y="10337800"/>
                  </a:lnTo>
                  <a:cubicBezTo>
                    <a:pt x="11836286" y="10478135"/>
                    <a:pt x="11747564" y="10591800"/>
                    <a:pt x="11638023" y="10591800"/>
                  </a:cubicBezTo>
                  <a:lnTo>
                    <a:pt x="198263" y="10591800"/>
                  </a:lnTo>
                  <a:cubicBezTo>
                    <a:pt x="88723" y="10591800"/>
                    <a:pt x="0" y="10478135"/>
                    <a:pt x="0" y="10337800"/>
                  </a:cubicBezTo>
                  <a:lnTo>
                    <a:pt x="0" y="254000"/>
                  </a:lnTo>
                  <a:cubicBezTo>
                    <a:pt x="0" y="113665"/>
                    <a:pt x="88723" y="0"/>
                    <a:pt x="198263" y="0"/>
                  </a:cubicBezTo>
                  <a:lnTo>
                    <a:pt x="11638023" y="0"/>
                  </a:lnTo>
                  <a:cubicBezTo>
                    <a:pt x="11747564" y="0"/>
                    <a:pt x="11836286" y="113665"/>
                    <a:pt x="11836286" y="254000"/>
                  </a:cubicBezTo>
                  <a:close/>
                </a:path>
              </a:pathLst>
            </a:custGeom>
            <a:blipFill>
              <a:blip r:embed="rId4"/>
              <a:stretch>
                <a:fillRect t="-487" b="-487"/>
              </a:stretch>
            </a:blipFill>
            <a:ln w="9525" cap="sq">
              <a:solidFill>
                <a:srgbClr val="41B8D5"/>
              </a:solidFill>
              <a:prstDash val="solid"/>
              <a:miter/>
            </a:ln>
          </p:spPr>
        </p:sp>
      </p:grpSp>
      <p:sp>
        <p:nvSpPr>
          <p:cNvPr id="8" name="TextBox 8"/>
          <p:cNvSpPr txBox="1"/>
          <p:nvPr/>
        </p:nvSpPr>
        <p:spPr>
          <a:xfrm>
            <a:off x="2558664" y="1103220"/>
            <a:ext cx="4636272" cy="804545"/>
          </a:xfrm>
          <a:prstGeom prst="rect">
            <a:avLst/>
          </a:prstGeom>
        </p:spPr>
        <p:txBody>
          <a:bodyPr lIns="0" tIns="0" rIns="0" bIns="0" rtlCol="0" anchor="t">
            <a:spAutoFit/>
          </a:bodyPr>
          <a:lstStyle/>
          <a:p>
            <a:pPr algn="ctr">
              <a:lnSpc>
                <a:spcPts val="6160"/>
              </a:lnSpc>
            </a:pPr>
            <a:r>
              <a:rPr lang="en-US" sz="5600">
                <a:solidFill>
                  <a:srgbClr val="049250"/>
                </a:solidFill>
                <a:latin typeface="Archivo Black"/>
              </a:rPr>
              <a:t>PALESTINE</a:t>
            </a:r>
          </a:p>
        </p:txBody>
      </p:sp>
      <p:grpSp>
        <p:nvGrpSpPr>
          <p:cNvPr id="9" name="Group 9"/>
          <p:cNvGrpSpPr/>
          <p:nvPr/>
        </p:nvGrpSpPr>
        <p:grpSpPr>
          <a:xfrm>
            <a:off x="5778962" y="1907765"/>
            <a:ext cx="3008089" cy="4233669"/>
            <a:chOff x="0" y="0"/>
            <a:chExt cx="7525643" cy="10591800"/>
          </a:xfrm>
        </p:grpSpPr>
        <p:sp>
          <p:nvSpPr>
            <p:cNvPr id="10" name="Freeform 10"/>
            <p:cNvSpPr/>
            <p:nvPr/>
          </p:nvSpPr>
          <p:spPr>
            <a:xfrm>
              <a:off x="0" y="0"/>
              <a:ext cx="7525643" cy="10591800"/>
            </a:xfrm>
            <a:custGeom>
              <a:avLst/>
              <a:gdLst/>
              <a:ahLst/>
              <a:cxnLst/>
              <a:rect l="l" t="t" r="r" b="b"/>
              <a:pathLst>
                <a:path w="7525643" h="10591800">
                  <a:moveTo>
                    <a:pt x="7525643" y="254000"/>
                  </a:moveTo>
                  <a:lnTo>
                    <a:pt x="7525643" y="10337800"/>
                  </a:lnTo>
                  <a:cubicBezTo>
                    <a:pt x="7525643" y="10478135"/>
                    <a:pt x="7469232" y="10591800"/>
                    <a:pt x="7399585" y="10591800"/>
                  </a:cubicBezTo>
                  <a:lnTo>
                    <a:pt x="126058" y="10591800"/>
                  </a:lnTo>
                  <a:cubicBezTo>
                    <a:pt x="56411" y="10591800"/>
                    <a:pt x="0" y="10478135"/>
                    <a:pt x="0" y="10337800"/>
                  </a:cubicBezTo>
                  <a:lnTo>
                    <a:pt x="0" y="254000"/>
                  </a:lnTo>
                  <a:cubicBezTo>
                    <a:pt x="0" y="113665"/>
                    <a:pt x="56411" y="0"/>
                    <a:pt x="126058" y="0"/>
                  </a:cubicBezTo>
                  <a:lnTo>
                    <a:pt x="7399585" y="0"/>
                  </a:lnTo>
                  <a:cubicBezTo>
                    <a:pt x="7469232" y="0"/>
                    <a:pt x="7525643" y="113665"/>
                    <a:pt x="7525643" y="254000"/>
                  </a:cubicBezTo>
                  <a:close/>
                </a:path>
              </a:pathLst>
            </a:custGeom>
            <a:blipFill>
              <a:blip r:embed="rId5"/>
              <a:stretch>
                <a:fillRect t="-8259" b="-8259"/>
              </a:stretch>
            </a:blipFill>
            <a:ln w="9525" cap="sq">
              <a:solidFill>
                <a:srgbClr val="41B8D5"/>
              </a:solidFill>
              <a:prstDash val="solid"/>
              <a:miter/>
            </a:ln>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012033"/>
            <a:ext cx="9753600" cy="3303167"/>
            <a:chOff x="0" y="0"/>
            <a:chExt cx="5003634" cy="1694537"/>
          </a:xfrm>
        </p:grpSpPr>
        <p:sp>
          <p:nvSpPr>
            <p:cNvPr id="3" name="Freeform 3"/>
            <p:cNvSpPr/>
            <p:nvPr/>
          </p:nvSpPr>
          <p:spPr>
            <a:xfrm>
              <a:off x="0" y="0"/>
              <a:ext cx="5003634" cy="1694537"/>
            </a:xfrm>
            <a:custGeom>
              <a:avLst/>
              <a:gdLst/>
              <a:ahLst/>
              <a:cxnLst/>
              <a:rect l="l" t="t" r="r" b="b"/>
              <a:pathLst>
                <a:path w="5003634" h="1694537">
                  <a:moveTo>
                    <a:pt x="0" y="0"/>
                  </a:moveTo>
                  <a:lnTo>
                    <a:pt x="5003634" y="0"/>
                  </a:lnTo>
                  <a:lnTo>
                    <a:pt x="5003634" y="1694537"/>
                  </a:lnTo>
                  <a:lnTo>
                    <a:pt x="0" y="1694537"/>
                  </a:lnTo>
                  <a:close/>
                </a:path>
              </a:pathLst>
            </a:custGeom>
            <a:solidFill>
              <a:srgbClr val="052F59">
                <a:alpha val="89804"/>
              </a:srgbClr>
            </a:solidFill>
          </p:spPr>
        </p:sp>
      </p:grpSp>
      <p:sp>
        <p:nvSpPr>
          <p:cNvPr id="4" name="AutoShape 4"/>
          <p:cNvSpPr/>
          <p:nvPr/>
        </p:nvSpPr>
        <p:spPr>
          <a:xfrm>
            <a:off x="444890" y="4037166"/>
            <a:ext cx="8863819" cy="0"/>
          </a:xfrm>
          <a:prstGeom prst="line">
            <a:avLst/>
          </a:prstGeom>
          <a:ln w="171450" cap="rnd">
            <a:solidFill>
              <a:srgbClr val="41B8D5"/>
            </a:solidFill>
            <a:prstDash val="solid"/>
            <a:headEnd type="none" w="sm" len="sm"/>
            <a:tailEnd type="none" w="sm" len="sm"/>
          </a:ln>
        </p:spPr>
      </p:sp>
      <p:sp>
        <p:nvSpPr>
          <p:cNvPr id="5" name="Freeform 5"/>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grpSp>
        <p:nvGrpSpPr>
          <p:cNvPr id="6" name="Group 6"/>
          <p:cNvGrpSpPr/>
          <p:nvPr/>
        </p:nvGrpSpPr>
        <p:grpSpPr>
          <a:xfrm>
            <a:off x="4809072" y="1907765"/>
            <a:ext cx="3099330" cy="4233669"/>
            <a:chOff x="0" y="0"/>
            <a:chExt cx="7753909" cy="10591800"/>
          </a:xfrm>
        </p:grpSpPr>
        <p:sp>
          <p:nvSpPr>
            <p:cNvPr id="7" name="Freeform 7"/>
            <p:cNvSpPr/>
            <p:nvPr/>
          </p:nvSpPr>
          <p:spPr>
            <a:xfrm>
              <a:off x="0" y="0"/>
              <a:ext cx="7753910" cy="10591800"/>
            </a:xfrm>
            <a:custGeom>
              <a:avLst/>
              <a:gdLst/>
              <a:ahLst/>
              <a:cxnLst/>
              <a:rect l="l" t="t" r="r" b="b"/>
              <a:pathLst>
                <a:path w="7753910" h="10591800">
                  <a:moveTo>
                    <a:pt x="7753910" y="254000"/>
                  </a:moveTo>
                  <a:lnTo>
                    <a:pt x="7753910" y="10337800"/>
                  </a:lnTo>
                  <a:cubicBezTo>
                    <a:pt x="7753910" y="10478135"/>
                    <a:pt x="7695788" y="10591800"/>
                    <a:pt x="7624028" y="10591800"/>
                  </a:cubicBezTo>
                  <a:lnTo>
                    <a:pt x="129881" y="10591800"/>
                  </a:lnTo>
                  <a:cubicBezTo>
                    <a:pt x="58122" y="10591800"/>
                    <a:pt x="0" y="10478135"/>
                    <a:pt x="0" y="10337800"/>
                  </a:cubicBezTo>
                  <a:lnTo>
                    <a:pt x="0" y="254000"/>
                  </a:lnTo>
                  <a:cubicBezTo>
                    <a:pt x="0" y="113665"/>
                    <a:pt x="58122" y="0"/>
                    <a:pt x="129881" y="0"/>
                  </a:cubicBezTo>
                  <a:lnTo>
                    <a:pt x="7624028" y="0"/>
                  </a:lnTo>
                  <a:cubicBezTo>
                    <a:pt x="7695788" y="0"/>
                    <a:pt x="7753910" y="113665"/>
                    <a:pt x="7753910" y="254000"/>
                  </a:cubicBezTo>
                  <a:close/>
                </a:path>
              </a:pathLst>
            </a:custGeom>
            <a:blipFill>
              <a:blip r:embed="rId3"/>
              <a:stretch>
                <a:fillRect l="-5265" r="-4492"/>
              </a:stretch>
            </a:blipFill>
            <a:ln w="9525" cap="sq">
              <a:solidFill>
                <a:srgbClr val="41B8D5"/>
              </a:solidFill>
              <a:prstDash val="solid"/>
              <a:miter/>
            </a:ln>
          </p:spPr>
        </p:sp>
      </p:grpSp>
      <p:grpSp>
        <p:nvGrpSpPr>
          <p:cNvPr id="8" name="Group 8"/>
          <p:cNvGrpSpPr/>
          <p:nvPr/>
        </p:nvGrpSpPr>
        <p:grpSpPr>
          <a:xfrm>
            <a:off x="1414701" y="975751"/>
            <a:ext cx="3099330" cy="4233669"/>
            <a:chOff x="0" y="0"/>
            <a:chExt cx="7753909" cy="10591800"/>
          </a:xfrm>
        </p:grpSpPr>
        <p:sp>
          <p:nvSpPr>
            <p:cNvPr id="9" name="Freeform 9"/>
            <p:cNvSpPr/>
            <p:nvPr/>
          </p:nvSpPr>
          <p:spPr>
            <a:xfrm>
              <a:off x="0" y="0"/>
              <a:ext cx="7753910" cy="10591800"/>
            </a:xfrm>
            <a:custGeom>
              <a:avLst/>
              <a:gdLst/>
              <a:ahLst/>
              <a:cxnLst/>
              <a:rect l="l" t="t" r="r" b="b"/>
              <a:pathLst>
                <a:path w="7753910" h="10591800">
                  <a:moveTo>
                    <a:pt x="7753910" y="254000"/>
                  </a:moveTo>
                  <a:lnTo>
                    <a:pt x="7753910" y="10337800"/>
                  </a:lnTo>
                  <a:cubicBezTo>
                    <a:pt x="7753910" y="10478135"/>
                    <a:pt x="7695788" y="10591800"/>
                    <a:pt x="7624028" y="10591800"/>
                  </a:cubicBezTo>
                  <a:lnTo>
                    <a:pt x="129881" y="10591800"/>
                  </a:lnTo>
                  <a:cubicBezTo>
                    <a:pt x="58122" y="10591800"/>
                    <a:pt x="0" y="10478135"/>
                    <a:pt x="0" y="10337800"/>
                  </a:cubicBezTo>
                  <a:lnTo>
                    <a:pt x="0" y="254000"/>
                  </a:lnTo>
                  <a:cubicBezTo>
                    <a:pt x="0" y="113665"/>
                    <a:pt x="58122" y="0"/>
                    <a:pt x="129881" y="0"/>
                  </a:cubicBezTo>
                  <a:lnTo>
                    <a:pt x="7624028" y="0"/>
                  </a:lnTo>
                  <a:cubicBezTo>
                    <a:pt x="7695788" y="0"/>
                    <a:pt x="7753910" y="113665"/>
                    <a:pt x="7753910" y="254000"/>
                  </a:cubicBezTo>
                  <a:close/>
                </a:path>
              </a:pathLst>
            </a:custGeom>
            <a:blipFill>
              <a:blip r:embed="rId4"/>
              <a:stretch>
                <a:fillRect l="-469" r="-469" b="-675"/>
              </a:stretch>
            </a:blipFill>
            <a:ln w="9525" cap="sq">
              <a:solidFill>
                <a:srgbClr val="41B8D5"/>
              </a:solidFill>
              <a:prstDash val="solid"/>
              <a:miter/>
            </a:ln>
          </p:spPr>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081388"/>
            <a:ext cx="2030583" cy="4233812"/>
            <a:chOff x="0" y="0"/>
            <a:chExt cx="1041697" cy="2171962"/>
          </a:xfrm>
        </p:grpSpPr>
        <p:sp>
          <p:nvSpPr>
            <p:cNvPr id="3" name="Freeform 3"/>
            <p:cNvSpPr/>
            <p:nvPr/>
          </p:nvSpPr>
          <p:spPr>
            <a:xfrm>
              <a:off x="0" y="0"/>
              <a:ext cx="1041697" cy="2171962"/>
            </a:xfrm>
            <a:custGeom>
              <a:avLst/>
              <a:gdLst/>
              <a:ahLst/>
              <a:cxnLst/>
              <a:rect l="l" t="t" r="r" b="b"/>
              <a:pathLst>
                <a:path w="1041697" h="2171962">
                  <a:moveTo>
                    <a:pt x="0" y="0"/>
                  </a:moveTo>
                  <a:lnTo>
                    <a:pt x="1041697" y="0"/>
                  </a:lnTo>
                  <a:lnTo>
                    <a:pt x="1041697" y="2171962"/>
                  </a:lnTo>
                  <a:lnTo>
                    <a:pt x="0" y="2171962"/>
                  </a:lnTo>
                  <a:close/>
                </a:path>
              </a:pathLst>
            </a:custGeom>
            <a:solidFill>
              <a:srgbClr val="049250"/>
            </a:solidFill>
          </p:spPr>
        </p:sp>
      </p:grpSp>
      <p:sp>
        <p:nvSpPr>
          <p:cNvPr id="4" name="Freeform 4"/>
          <p:cNvSpPr/>
          <p:nvPr/>
        </p:nvSpPr>
        <p:spPr>
          <a:xfrm>
            <a:off x="0" y="0"/>
            <a:ext cx="2030583" cy="3249168"/>
          </a:xfrm>
          <a:custGeom>
            <a:avLst/>
            <a:gdLst/>
            <a:ahLst/>
            <a:cxnLst/>
            <a:rect l="l" t="t" r="r" b="b"/>
            <a:pathLst>
              <a:path w="2030583" h="3249168">
                <a:moveTo>
                  <a:pt x="0" y="0"/>
                </a:moveTo>
                <a:lnTo>
                  <a:pt x="2030583" y="0"/>
                </a:lnTo>
                <a:lnTo>
                  <a:pt x="2030583" y="3249168"/>
                </a:lnTo>
                <a:lnTo>
                  <a:pt x="0" y="3249168"/>
                </a:lnTo>
                <a:lnTo>
                  <a:pt x="0" y="0"/>
                </a:lnTo>
                <a:close/>
              </a:path>
            </a:pathLst>
          </a:custGeom>
          <a:blipFill>
            <a:blip r:embed="rId2"/>
            <a:stretch>
              <a:fillRect l="-3303" r="-3303"/>
            </a:stretch>
          </a:blipFill>
        </p:spPr>
      </p:sp>
      <p:sp>
        <p:nvSpPr>
          <p:cNvPr id="5" name="TextBox 5"/>
          <p:cNvSpPr txBox="1"/>
          <p:nvPr/>
        </p:nvSpPr>
        <p:spPr>
          <a:xfrm>
            <a:off x="2915143" y="431483"/>
            <a:ext cx="3757488" cy="638175"/>
          </a:xfrm>
          <a:prstGeom prst="rect">
            <a:avLst/>
          </a:prstGeom>
        </p:spPr>
        <p:txBody>
          <a:bodyPr lIns="0" tIns="0" rIns="0" bIns="0" rtlCol="0" anchor="t">
            <a:spAutoFit/>
          </a:bodyPr>
          <a:lstStyle/>
          <a:p>
            <a:pPr algn="l">
              <a:lnSpc>
                <a:spcPts val="4949"/>
              </a:lnSpc>
            </a:pPr>
            <a:r>
              <a:rPr lang="en-US" sz="4499">
                <a:solidFill>
                  <a:srgbClr val="000000"/>
                </a:solidFill>
                <a:latin typeface="Nunito Sans Bold"/>
              </a:rPr>
              <a:t>Palestine</a:t>
            </a:r>
          </a:p>
        </p:txBody>
      </p:sp>
      <p:sp>
        <p:nvSpPr>
          <p:cNvPr id="6" name="TextBox 6"/>
          <p:cNvSpPr txBox="1"/>
          <p:nvPr/>
        </p:nvSpPr>
        <p:spPr>
          <a:xfrm>
            <a:off x="2438892" y="1797550"/>
            <a:ext cx="6825015" cy="5189855"/>
          </a:xfrm>
          <a:prstGeom prst="rect">
            <a:avLst/>
          </a:prstGeom>
        </p:spPr>
        <p:txBody>
          <a:bodyPr lIns="0" tIns="0" rIns="0" bIns="0" rtlCol="0" anchor="t">
            <a:spAutoFit/>
          </a:bodyPr>
          <a:lstStyle/>
          <a:p>
            <a:pPr marL="431797" lvl="1" indent="-215899" algn="l">
              <a:lnSpc>
                <a:spcPts val="2559"/>
              </a:lnSpc>
              <a:buFont typeface="Arial"/>
              <a:buChar char="•"/>
            </a:pPr>
            <a:r>
              <a:rPr lang="en-US" sz="1999">
                <a:solidFill>
                  <a:srgbClr val="000000"/>
                </a:solidFill>
                <a:latin typeface="Abhaya Libre"/>
              </a:rPr>
              <a:t>Palestine was an integral part of the Ottoman Empire for more than 400 years and was one of the most revered places in the realm. All the indigenous Arab communities living in Palestine, be they Muslims, Christians or Jews, were protected and respected. </a:t>
            </a:r>
          </a:p>
          <a:p>
            <a:pPr marL="431797" lvl="1" indent="-215899" algn="l">
              <a:lnSpc>
                <a:spcPts val="2559"/>
              </a:lnSpc>
              <a:buFont typeface="Arial"/>
              <a:buChar char="•"/>
            </a:pPr>
            <a:r>
              <a:rPr lang="en-US" sz="1999">
                <a:solidFill>
                  <a:srgbClr val="000000"/>
                </a:solidFill>
                <a:latin typeface="Abhaya Libre"/>
              </a:rPr>
              <a:t>For centuries the land of Palestine was inhabited by a mixed population – approximately 86% Muslim Arabs, 10% Christian Arabs and 4% Jewish Arabs – living in peace.</a:t>
            </a:r>
          </a:p>
          <a:p>
            <a:pPr marL="431797" lvl="1" indent="-215899" algn="l">
              <a:lnSpc>
                <a:spcPts val="2559"/>
              </a:lnSpc>
              <a:buFont typeface="Arial"/>
              <a:buChar char="•"/>
            </a:pPr>
            <a:r>
              <a:rPr lang="en-US" sz="1999">
                <a:solidFill>
                  <a:srgbClr val="000000"/>
                </a:solidFill>
                <a:latin typeface="Abhaya Libre"/>
              </a:rPr>
              <a:t>The Israeli</a:t>
            </a:r>
            <a:r>
              <a:rPr lang="en-US" sz="1999">
                <a:solidFill>
                  <a:srgbClr val="000000"/>
                </a:solidFill>
                <a:latin typeface="Abhaya Libre Bold"/>
              </a:rPr>
              <a:t> </a:t>
            </a:r>
            <a:r>
              <a:rPr lang="en-US" sz="1999">
                <a:solidFill>
                  <a:srgbClr val="000000"/>
                </a:solidFill>
                <a:latin typeface="Abhaya Libre"/>
              </a:rPr>
              <a:t>narrative has been that Palestine was empty and undeveloped until Israel was created in 1948.</a:t>
            </a:r>
          </a:p>
          <a:p>
            <a:pPr marL="431797" lvl="1" indent="-215899" algn="l">
              <a:lnSpc>
                <a:spcPts val="2559"/>
              </a:lnSpc>
              <a:buFont typeface="Arial"/>
              <a:buChar char="•"/>
            </a:pPr>
            <a:r>
              <a:rPr lang="en-US" sz="1999">
                <a:solidFill>
                  <a:srgbClr val="000000"/>
                </a:solidFill>
                <a:latin typeface="Abhaya Libre"/>
              </a:rPr>
              <a:t>These historical images from 1930-1940 show us that Palestine was beautiful, well established with its own culture, tradition and architecture.</a:t>
            </a:r>
          </a:p>
          <a:p>
            <a:pPr marL="431797" lvl="1" indent="-215899" algn="l">
              <a:lnSpc>
                <a:spcPts val="2559"/>
              </a:lnSpc>
              <a:buFont typeface="Arial"/>
              <a:buChar char="•"/>
            </a:pPr>
            <a:r>
              <a:rPr lang="en-US" sz="1999">
                <a:solidFill>
                  <a:srgbClr val="000000"/>
                </a:solidFill>
                <a:latin typeface="Abhaya Libre"/>
              </a:rPr>
              <a:t>Plans for the dispossession of Palestine from its indigenous Arab population were in place long before the creation of Israel in 1948.</a:t>
            </a:r>
          </a:p>
        </p:txBody>
      </p:sp>
      <p:sp>
        <p:nvSpPr>
          <p:cNvPr id="7" name="TextBox 7"/>
          <p:cNvSpPr txBox="1"/>
          <p:nvPr/>
        </p:nvSpPr>
        <p:spPr>
          <a:xfrm>
            <a:off x="2915143" y="1107757"/>
            <a:ext cx="3923314" cy="616585"/>
          </a:xfrm>
          <a:prstGeom prst="rect">
            <a:avLst/>
          </a:prstGeom>
        </p:spPr>
        <p:txBody>
          <a:bodyPr lIns="0" tIns="0" rIns="0" bIns="0" rtlCol="0" anchor="t">
            <a:spAutoFit/>
          </a:bodyPr>
          <a:lstStyle/>
          <a:p>
            <a:pPr algn="l">
              <a:lnSpc>
                <a:spcPts val="4729"/>
              </a:lnSpc>
            </a:pPr>
            <a:r>
              <a:rPr lang="en-US" sz="4299">
                <a:solidFill>
                  <a:srgbClr val="41B8D5"/>
                </a:solidFill>
                <a:latin typeface="Nunito Sans Bold"/>
              </a:rPr>
              <a:t>before 1948</a:t>
            </a:r>
          </a:p>
        </p:txBody>
      </p:sp>
      <p:sp>
        <p:nvSpPr>
          <p:cNvPr id="8" name="Freeform 8"/>
          <p:cNvSpPr/>
          <p:nvPr/>
        </p:nvSpPr>
        <p:spPr>
          <a:xfrm>
            <a:off x="7864139" y="444833"/>
            <a:ext cx="1399767" cy="930845"/>
          </a:xfrm>
          <a:custGeom>
            <a:avLst/>
            <a:gdLst/>
            <a:ahLst/>
            <a:cxnLst/>
            <a:rect l="l" t="t" r="r" b="b"/>
            <a:pathLst>
              <a:path w="1399767" h="930845">
                <a:moveTo>
                  <a:pt x="0" y="0"/>
                </a:moveTo>
                <a:lnTo>
                  <a:pt x="1399768" y="0"/>
                </a:lnTo>
                <a:lnTo>
                  <a:pt x="1399768" y="930845"/>
                </a:lnTo>
                <a:lnTo>
                  <a:pt x="0" y="930845"/>
                </a:lnTo>
                <a:lnTo>
                  <a:pt x="0" y="0"/>
                </a:lnTo>
                <a:close/>
              </a:path>
            </a:pathLst>
          </a:custGeom>
          <a:blipFill>
            <a:blip r:embed="rId3"/>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012033"/>
            <a:ext cx="9753600" cy="3303167"/>
            <a:chOff x="0" y="0"/>
            <a:chExt cx="5003634" cy="1694537"/>
          </a:xfrm>
        </p:grpSpPr>
        <p:sp>
          <p:nvSpPr>
            <p:cNvPr id="3" name="Freeform 3"/>
            <p:cNvSpPr/>
            <p:nvPr/>
          </p:nvSpPr>
          <p:spPr>
            <a:xfrm>
              <a:off x="0" y="0"/>
              <a:ext cx="5003634" cy="1694537"/>
            </a:xfrm>
            <a:custGeom>
              <a:avLst/>
              <a:gdLst/>
              <a:ahLst/>
              <a:cxnLst/>
              <a:rect l="l" t="t" r="r" b="b"/>
              <a:pathLst>
                <a:path w="5003634" h="1694537">
                  <a:moveTo>
                    <a:pt x="0" y="0"/>
                  </a:moveTo>
                  <a:lnTo>
                    <a:pt x="5003634" y="0"/>
                  </a:lnTo>
                  <a:lnTo>
                    <a:pt x="5003634" y="1694537"/>
                  </a:lnTo>
                  <a:lnTo>
                    <a:pt x="0" y="1694537"/>
                  </a:lnTo>
                  <a:close/>
                </a:path>
              </a:pathLst>
            </a:custGeom>
            <a:solidFill>
              <a:srgbClr val="052F59">
                <a:alpha val="89804"/>
              </a:srgbClr>
            </a:solidFill>
          </p:spPr>
        </p:sp>
      </p:grpSp>
      <p:sp>
        <p:nvSpPr>
          <p:cNvPr id="4" name="AutoShape 4"/>
          <p:cNvSpPr/>
          <p:nvPr/>
        </p:nvSpPr>
        <p:spPr>
          <a:xfrm>
            <a:off x="444890" y="4037166"/>
            <a:ext cx="8863819" cy="0"/>
          </a:xfrm>
          <a:prstGeom prst="line">
            <a:avLst/>
          </a:prstGeom>
          <a:ln w="171450" cap="rnd">
            <a:solidFill>
              <a:srgbClr val="41B8D5"/>
            </a:solidFill>
            <a:prstDash val="solid"/>
            <a:headEnd type="none" w="sm" len="sm"/>
            <a:tailEnd type="none" w="sm" len="sm"/>
          </a:ln>
        </p:spPr>
      </p:sp>
      <p:sp>
        <p:nvSpPr>
          <p:cNvPr id="5" name="Freeform 5"/>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grpSp>
        <p:nvGrpSpPr>
          <p:cNvPr id="6" name="Group 6"/>
          <p:cNvGrpSpPr/>
          <p:nvPr/>
        </p:nvGrpSpPr>
        <p:grpSpPr>
          <a:xfrm>
            <a:off x="184023" y="1186626"/>
            <a:ext cx="3052318" cy="4699092"/>
            <a:chOff x="0" y="0"/>
            <a:chExt cx="7636295" cy="11756195"/>
          </a:xfrm>
        </p:grpSpPr>
        <p:sp>
          <p:nvSpPr>
            <p:cNvPr id="7" name="Freeform 7"/>
            <p:cNvSpPr/>
            <p:nvPr/>
          </p:nvSpPr>
          <p:spPr>
            <a:xfrm>
              <a:off x="0" y="0"/>
              <a:ext cx="7636294" cy="11756196"/>
            </a:xfrm>
            <a:custGeom>
              <a:avLst/>
              <a:gdLst/>
              <a:ahLst/>
              <a:cxnLst/>
              <a:rect l="l" t="t" r="r" b="b"/>
              <a:pathLst>
                <a:path w="7636294" h="11756196">
                  <a:moveTo>
                    <a:pt x="7636294" y="281923"/>
                  </a:moveTo>
                  <a:lnTo>
                    <a:pt x="7636294" y="11474272"/>
                  </a:lnTo>
                  <a:cubicBezTo>
                    <a:pt x="7636294" y="11630034"/>
                    <a:pt x="7579054" y="11756196"/>
                    <a:pt x="7508384" y="11756196"/>
                  </a:cubicBezTo>
                  <a:lnTo>
                    <a:pt x="127911" y="11756196"/>
                  </a:lnTo>
                  <a:cubicBezTo>
                    <a:pt x="57240" y="11756196"/>
                    <a:pt x="0" y="11630034"/>
                    <a:pt x="0" y="11474272"/>
                  </a:cubicBezTo>
                  <a:lnTo>
                    <a:pt x="0" y="281923"/>
                  </a:lnTo>
                  <a:cubicBezTo>
                    <a:pt x="0" y="126161"/>
                    <a:pt x="57240" y="0"/>
                    <a:pt x="127911" y="0"/>
                  </a:cubicBezTo>
                  <a:lnTo>
                    <a:pt x="7508384" y="0"/>
                  </a:lnTo>
                  <a:cubicBezTo>
                    <a:pt x="7579054" y="0"/>
                    <a:pt x="7636294" y="126161"/>
                    <a:pt x="7636294" y="281923"/>
                  </a:cubicBezTo>
                  <a:close/>
                </a:path>
              </a:pathLst>
            </a:custGeom>
            <a:blipFill>
              <a:blip r:embed="rId3"/>
              <a:stretch>
                <a:fillRect b="-5340"/>
              </a:stretch>
            </a:blipFill>
            <a:ln w="9525" cap="sq">
              <a:solidFill>
                <a:srgbClr val="41B8D5"/>
              </a:solidFill>
              <a:prstDash val="solid"/>
              <a:miter/>
            </a:ln>
          </p:spPr>
        </p:sp>
      </p:grpSp>
      <p:grpSp>
        <p:nvGrpSpPr>
          <p:cNvPr id="8" name="Group 8"/>
          <p:cNvGrpSpPr/>
          <p:nvPr/>
        </p:nvGrpSpPr>
        <p:grpSpPr>
          <a:xfrm>
            <a:off x="3350641" y="1530155"/>
            <a:ext cx="3052318" cy="4699092"/>
            <a:chOff x="0" y="0"/>
            <a:chExt cx="7636295" cy="11756195"/>
          </a:xfrm>
        </p:grpSpPr>
        <p:sp>
          <p:nvSpPr>
            <p:cNvPr id="9" name="Freeform 9"/>
            <p:cNvSpPr/>
            <p:nvPr/>
          </p:nvSpPr>
          <p:spPr>
            <a:xfrm>
              <a:off x="0" y="0"/>
              <a:ext cx="7636294" cy="11756196"/>
            </a:xfrm>
            <a:custGeom>
              <a:avLst/>
              <a:gdLst/>
              <a:ahLst/>
              <a:cxnLst/>
              <a:rect l="l" t="t" r="r" b="b"/>
              <a:pathLst>
                <a:path w="7636294" h="11756196">
                  <a:moveTo>
                    <a:pt x="7636294" y="281923"/>
                  </a:moveTo>
                  <a:lnTo>
                    <a:pt x="7636294" y="11474272"/>
                  </a:lnTo>
                  <a:cubicBezTo>
                    <a:pt x="7636294" y="11630034"/>
                    <a:pt x="7579054" y="11756196"/>
                    <a:pt x="7508384" y="11756196"/>
                  </a:cubicBezTo>
                  <a:lnTo>
                    <a:pt x="127911" y="11756196"/>
                  </a:lnTo>
                  <a:cubicBezTo>
                    <a:pt x="57240" y="11756196"/>
                    <a:pt x="0" y="11630034"/>
                    <a:pt x="0" y="11474272"/>
                  </a:cubicBezTo>
                  <a:lnTo>
                    <a:pt x="0" y="281923"/>
                  </a:lnTo>
                  <a:cubicBezTo>
                    <a:pt x="0" y="126161"/>
                    <a:pt x="57240" y="0"/>
                    <a:pt x="127911" y="0"/>
                  </a:cubicBezTo>
                  <a:lnTo>
                    <a:pt x="7508384" y="0"/>
                  </a:lnTo>
                  <a:cubicBezTo>
                    <a:pt x="7579054" y="0"/>
                    <a:pt x="7636294" y="126161"/>
                    <a:pt x="7636294" y="281923"/>
                  </a:cubicBezTo>
                  <a:close/>
                </a:path>
              </a:pathLst>
            </a:custGeom>
            <a:blipFill>
              <a:blip r:embed="rId4"/>
              <a:stretch>
                <a:fillRect t="-5132"/>
              </a:stretch>
            </a:blipFill>
            <a:ln w="9525" cap="sq">
              <a:solidFill>
                <a:srgbClr val="41B8D5"/>
              </a:solidFill>
              <a:prstDash val="solid"/>
              <a:miter/>
            </a:ln>
          </p:spPr>
        </p:sp>
      </p:grpSp>
      <p:grpSp>
        <p:nvGrpSpPr>
          <p:cNvPr id="10" name="Group 10"/>
          <p:cNvGrpSpPr/>
          <p:nvPr/>
        </p:nvGrpSpPr>
        <p:grpSpPr>
          <a:xfrm>
            <a:off x="6517259" y="1884588"/>
            <a:ext cx="3052318" cy="4699092"/>
            <a:chOff x="0" y="0"/>
            <a:chExt cx="7636295" cy="11756195"/>
          </a:xfrm>
        </p:grpSpPr>
        <p:sp>
          <p:nvSpPr>
            <p:cNvPr id="11" name="Freeform 11"/>
            <p:cNvSpPr/>
            <p:nvPr/>
          </p:nvSpPr>
          <p:spPr>
            <a:xfrm>
              <a:off x="0" y="0"/>
              <a:ext cx="7636294" cy="11756196"/>
            </a:xfrm>
            <a:custGeom>
              <a:avLst/>
              <a:gdLst/>
              <a:ahLst/>
              <a:cxnLst/>
              <a:rect l="l" t="t" r="r" b="b"/>
              <a:pathLst>
                <a:path w="7636294" h="11756196">
                  <a:moveTo>
                    <a:pt x="7636294" y="281923"/>
                  </a:moveTo>
                  <a:lnTo>
                    <a:pt x="7636294" y="11474272"/>
                  </a:lnTo>
                  <a:cubicBezTo>
                    <a:pt x="7636294" y="11630034"/>
                    <a:pt x="7579054" y="11756196"/>
                    <a:pt x="7508384" y="11756196"/>
                  </a:cubicBezTo>
                  <a:lnTo>
                    <a:pt x="127911" y="11756196"/>
                  </a:lnTo>
                  <a:cubicBezTo>
                    <a:pt x="57240" y="11756196"/>
                    <a:pt x="0" y="11630034"/>
                    <a:pt x="0" y="11474272"/>
                  </a:cubicBezTo>
                  <a:lnTo>
                    <a:pt x="0" y="281923"/>
                  </a:lnTo>
                  <a:cubicBezTo>
                    <a:pt x="0" y="126161"/>
                    <a:pt x="57240" y="0"/>
                    <a:pt x="127911" y="0"/>
                  </a:cubicBezTo>
                  <a:lnTo>
                    <a:pt x="7508384" y="0"/>
                  </a:lnTo>
                  <a:cubicBezTo>
                    <a:pt x="7579054" y="0"/>
                    <a:pt x="7636294" y="126161"/>
                    <a:pt x="7636294" y="281923"/>
                  </a:cubicBezTo>
                  <a:close/>
                </a:path>
              </a:pathLst>
            </a:custGeom>
            <a:blipFill>
              <a:blip r:embed="rId5"/>
              <a:stretch>
                <a:fillRect t="-10841"/>
              </a:stretch>
            </a:blipFill>
            <a:ln w="9525" cap="sq">
              <a:solidFill>
                <a:srgbClr val="41B8D5"/>
              </a:solidFill>
              <a:prstDash val="solid"/>
              <a:miter/>
            </a:ln>
          </p:spPr>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012033"/>
            <a:ext cx="9753600" cy="3303167"/>
            <a:chOff x="0" y="0"/>
            <a:chExt cx="5003634" cy="1694537"/>
          </a:xfrm>
        </p:grpSpPr>
        <p:sp>
          <p:nvSpPr>
            <p:cNvPr id="3" name="Freeform 3"/>
            <p:cNvSpPr/>
            <p:nvPr/>
          </p:nvSpPr>
          <p:spPr>
            <a:xfrm>
              <a:off x="0" y="0"/>
              <a:ext cx="5003634" cy="1694537"/>
            </a:xfrm>
            <a:custGeom>
              <a:avLst/>
              <a:gdLst/>
              <a:ahLst/>
              <a:cxnLst/>
              <a:rect l="l" t="t" r="r" b="b"/>
              <a:pathLst>
                <a:path w="5003634" h="1694537">
                  <a:moveTo>
                    <a:pt x="0" y="0"/>
                  </a:moveTo>
                  <a:lnTo>
                    <a:pt x="5003634" y="0"/>
                  </a:lnTo>
                  <a:lnTo>
                    <a:pt x="5003634" y="1694537"/>
                  </a:lnTo>
                  <a:lnTo>
                    <a:pt x="0" y="1694537"/>
                  </a:lnTo>
                  <a:close/>
                </a:path>
              </a:pathLst>
            </a:custGeom>
            <a:solidFill>
              <a:srgbClr val="052F59">
                <a:alpha val="89804"/>
              </a:srgbClr>
            </a:solidFill>
          </p:spPr>
        </p:sp>
      </p:grpSp>
      <p:sp>
        <p:nvSpPr>
          <p:cNvPr id="4" name="AutoShape 4"/>
          <p:cNvSpPr/>
          <p:nvPr/>
        </p:nvSpPr>
        <p:spPr>
          <a:xfrm>
            <a:off x="444890" y="4037166"/>
            <a:ext cx="8863819" cy="0"/>
          </a:xfrm>
          <a:prstGeom prst="line">
            <a:avLst/>
          </a:prstGeom>
          <a:ln w="171450" cap="rnd">
            <a:solidFill>
              <a:srgbClr val="41B8D5"/>
            </a:solidFill>
            <a:prstDash val="solid"/>
            <a:headEnd type="none" w="sm" len="sm"/>
            <a:tailEnd type="none" w="sm" len="sm"/>
          </a:ln>
        </p:spPr>
      </p:sp>
      <p:sp>
        <p:nvSpPr>
          <p:cNvPr id="5" name="Freeform 5"/>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grpSp>
        <p:nvGrpSpPr>
          <p:cNvPr id="6" name="Group 6"/>
          <p:cNvGrpSpPr/>
          <p:nvPr/>
        </p:nvGrpSpPr>
        <p:grpSpPr>
          <a:xfrm>
            <a:off x="427703" y="1586916"/>
            <a:ext cx="3052318" cy="4699092"/>
            <a:chOff x="0" y="0"/>
            <a:chExt cx="7636295" cy="11756195"/>
          </a:xfrm>
        </p:grpSpPr>
        <p:sp>
          <p:nvSpPr>
            <p:cNvPr id="7" name="Freeform 7"/>
            <p:cNvSpPr/>
            <p:nvPr/>
          </p:nvSpPr>
          <p:spPr>
            <a:xfrm>
              <a:off x="0" y="0"/>
              <a:ext cx="7636294" cy="11756196"/>
            </a:xfrm>
            <a:custGeom>
              <a:avLst/>
              <a:gdLst/>
              <a:ahLst/>
              <a:cxnLst/>
              <a:rect l="l" t="t" r="r" b="b"/>
              <a:pathLst>
                <a:path w="7636294" h="11756196">
                  <a:moveTo>
                    <a:pt x="7636294" y="281923"/>
                  </a:moveTo>
                  <a:lnTo>
                    <a:pt x="7636294" y="11474272"/>
                  </a:lnTo>
                  <a:cubicBezTo>
                    <a:pt x="7636294" y="11630034"/>
                    <a:pt x="7579054" y="11756196"/>
                    <a:pt x="7508384" y="11756196"/>
                  </a:cubicBezTo>
                  <a:lnTo>
                    <a:pt x="127911" y="11756196"/>
                  </a:lnTo>
                  <a:cubicBezTo>
                    <a:pt x="57240" y="11756196"/>
                    <a:pt x="0" y="11630034"/>
                    <a:pt x="0" y="11474272"/>
                  </a:cubicBezTo>
                  <a:lnTo>
                    <a:pt x="0" y="281923"/>
                  </a:lnTo>
                  <a:cubicBezTo>
                    <a:pt x="0" y="126161"/>
                    <a:pt x="57240" y="0"/>
                    <a:pt x="127911" y="0"/>
                  </a:cubicBezTo>
                  <a:lnTo>
                    <a:pt x="7508384" y="0"/>
                  </a:lnTo>
                  <a:cubicBezTo>
                    <a:pt x="7579054" y="0"/>
                    <a:pt x="7636294" y="126161"/>
                    <a:pt x="7636294" y="281923"/>
                  </a:cubicBezTo>
                  <a:close/>
                </a:path>
              </a:pathLst>
            </a:custGeom>
            <a:blipFill>
              <a:blip r:embed="rId3"/>
              <a:stretch>
                <a:fillRect l="-6058" t="-6403" r="-13237"/>
              </a:stretch>
            </a:blipFill>
            <a:ln w="9525" cap="sq">
              <a:solidFill>
                <a:srgbClr val="41B8D5"/>
              </a:solidFill>
              <a:prstDash val="solid"/>
              <a:miter/>
            </a:ln>
          </p:spPr>
        </p:sp>
      </p:grpSp>
      <p:grpSp>
        <p:nvGrpSpPr>
          <p:cNvPr id="8" name="Group 8"/>
          <p:cNvGrpSpPr/>
          <p:nvPr/>
        </p:nvGrpSpPr>
        <p:grpSpPr>
          <a:xfrm>
            <a:off x="3794855" y="1586916"/>
            <a:ext cx="5531042" cy="4699092"/>
            <a:chOff x="0" y="0"/>
            <a:chExt cx="13837571" cy="11756195"/>
          </a:xfrm>
        </p:grpSpPr>
        <p:sp>
          <p:nvSpPr>
            <p:cNvPr id="9" name="Freeform 9"/>
            <p:cNvSpPr/>
            <p:nvPr/>
          </p:nvSpPr>
          <p:spPr>
            <a:xfrm>
              <a:off x="0" y="0"/>
              <a:ext cx="13837571" cy="11756196"/>
            </a:xfrm>
            <a:custGeom>
              <a:avLst/>
              <a:gdLst/>
              <a:ahLst/>
              <a:cxnLst/>
              <a:rect l="l" t="t" r="r" b="b"/>
              <a:pathLst>
                <a:path w="13837571" h="11756196">
                  <a:moveTo>
                    <a:pt x="13837571" y="281923"/>
                  </a:moveTo>
                  <a:lnTo>
                    <a:pt x="13837571" y="11474272"/>
                  </a:lnTo>
                  <a:cubicBezTo>
                    <a:pt x="13837571" y="11630034"/>
                    <a:pt x="13733847" y="11756196"/>
                    <a:pt x="13605785" y="11756196"/>
                  </a:cubicBezTo>
                  <a:lnTo>
                    <a:pt x="231785" y="11756196"/>
                  </a:lnTo>
                  <a:cubicBezTo>
                    <a:pt x="103724" y="11756196"/>
                    <a:pt x="0" y="11630034"/>
                    <a:pt x="0" y="11474272"/>
                  </a:cubicBezTo>
                  <a:lnTo>
                    <a:pt x="0" y="281923"/>
                  </a:lnTo>
                  <a:cubicBezTo>
                    <a:pt x="0" y="126161"/>
                    <a:pt x="103724" y="0"/>
                    <a:pt x="231785" y="0"/>
                  </a:cubicBezTo>
                  <a:lnTo>
                    <a:pt x="13605785" y="0"/>
                  </a:lnTo>
                  <a:cubicBezTo>
                    <a:pt x="13733847" y="0"/>
                    <a:pt x="13837571" y="126161"/>
                    <a:pt x="13837571" y="281923"/>
                  </a:cubicBezTo>
                  <a:close/>
                </a:path>
              </a:pathLst>
            </a:custGeom>
            <a:blipFill>
              <a:blip r:embed="rId4"/>
              <a:stretch>
                <a:fillRect l="-819" t="-5605" r="-4341" b="-2242"/>
              </a:stretch>
            </a:blipFill>
            <a:ln w="9525" cap="sq">
              <a:solidFill>
                <a:srgbClr val="41B8D5"/>
              </a:solidFill>
              <a:prstDash val="solid"/>
              <a:miter/>
            </a:ln>
          </p:spPr>
        </p:sp>
      </p:grpSp>
      <p:sp>
        <p:nvSpPr>
          <p:cNvPr id="10" name="TextBox 10"/>
          <p:cNvSpPr txBox="1"/>
          <p:nvPr/>
        </p:nvSpPr>
        <p:spPr>
          <a:xfrm>
            <a:off x="427703" y="6390783"/>
            <a:ext cx="3052318" cy="450215"/>
          </a:xfrm>
          <a:prstGeom prst="rect">
            <a:avLst/>
          </a:prstGeom>
        </p:spPr>
        <p:txBody>
          <a:bodyPr lIns="0" tIns="0" rIns="0" bIns="0" rtlCol="0" anchor="t">
            <a:spAutoFit/>
          </a:bodyPr>
          <a:lstStyle/>
          <a:p>
            <a:pPr algn="ctr">
              <a:lnSpc>
                <a:spcPts val="1870"/>
              </a:lnSpc>
              <a:spcBef>
                <a:spcPct val="0"/>
              </a:spcBef>
            </a:pPr>
            <a:r>
              <a:rPr lang="en-US" sz="1700">
                <a:solidFill>
                  <a:srgbClr val="FFFFFF"/>
                </a:solidFill>
                <a:latin typeface="Nunito Sans Bold"/>
              </a:rPr>
              <a:t>Beautiful and Clean Hospital Buildings</a:t>
            </a:r>
          </a:p>
        </p:txBody>
      </p:sp>
      <p:sp>
        <p:nvSpPr>
          <p:cNvPr id="11" name="TextBox 11"/>
          <p:cNvSpPr txBox="1"/>
          <p:nvPr/>
        </p:nvSpPr>
        <p:spPr>
          <a:xfrm>
            <a:off x="5034217" y="6379988"/>
            <a:ext cx="3052318" cy="221615"/>
          </a:xfrm>
          <a:prstGeom prst="rect">
            <a:avLst/>
          </a:prstGeom>
        </p:spPr>
        <p:txBody>
          <a:bodyPr lIns="0" tIns="0" rIns="0" bIns="0" rtlCol="0" anchor="t">
            <a:spAutoFit/>
          </a:bodyPr>
          <a:lstStyle/>
          <a:p>
            <a:pPr algn="ctr">
              <a:lnSpc>
                <a:spcPts val="1870"/>
              </a:lnSpc>
              <a:spcBef>
                <a:spcPct val="0"/>
              </a:spcBef>
            </a:pPr>
            <a:r>
              <a:rPr lang="en-US" sz="1700">
                <a:solidFill>
                  <a:srgbClr val="FFFFFF"/>
                </a:solidFill>
                <a:latin typeface="Nunito Sans Bold"/>
              </a:rPr>
              <a:t>Clean Streets of Old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012033"/>
            <a:ext cx="9753600" cy="3303167"/>
            <a:chOff x="0" y="0"/>
            <a:chExt cx="5003634" cy="1694537"/>
          </a:xfrm>
        </p:grpSpPr>
        <p:sp>
          <p:nvSpPr>
            <p:cNvPr id="3" name="Freeform 3"/>
            <p:cNvSpPr/>
            <p:nvPr/>
          </p:nvSpPr>
          <p:spPr>
            <a:xfrm>
              <a:off x="0" y="0"/>
              <a:ext cx="5003634" cy="1694537"/>
            </a:xfrm>
            <a:custGeom>
              <a:avLst/>
              <a:gdLst/>
              <a:ahLst/>
              <a:cxnLst/>
              <a:rect l="l" t="t" r="r" b="b"/>
              <a:pathLst>
                <a:path w="5003634" h="1694537">
                  <a:moveTo>
                    <a:pt x="0" y="0"/>
                  </a:moveTo>
                  <a:lnTo>
                    <a:pt x="5003634" y="0"/>
                  </a:lnTo>
                  <a:lnTo>
                    <a:pt x="5003634" y="1694537"/>
                  </a:lnTo>
                  <a:lnTo>
                    <a:pt x="0" y="1694537"/>
                  </a:lnTo>
                  <a:close/>
                </a:path>
              </a:pathLst>
            </a:custGeom>
            <a:solidFill>
              <a:srgbClr val="052F59">
                <a:alpha val="89804"/>
              </a:srgbClr>
            </a:solidFill>
          </p:spPr>
        </p:sp>
      </p:grpSp>
      <p:sp>
        <p:nvSpPr>
          <p:cNvPr id="4" name="AutoShape 4"/>
          <p:cNvSpPr/>
          <p:nvPr/>
        </p:nvSpPr>
        <p:spPr>
          <a:xfrm>
            <a:off x="444890" y="4037166"/>
            <a:ext cx="8863819" cy="0"/>
          </a:xfrm>
          <a:prstGeom prst="line">
            <a:avLst/>
          </a:prstGeom>
          <a:ln w="171450" cap="rnd">
            <a:solidFill>
              <a:srgbClr val="41B8D5"/>
            </a:solidFill>
            <a:prstDash val="solid"/>
            <a:headEnd type="none" w="sm" len="sm"/>
            <a:tailEnd type="none" w="sm" len="sm"/>
          </a:ln>
        </p:spPr>
      </p:sp>
      <p:sp>
        <p:nvSpPr>
          <p:cNvPr id="5" name="Freeform 5"/>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grpSp>
        <p:nvGrpSpPr>
          <p:cNvPr id="6" name="Group 6"/>
          <p:cNvGrpSpPr/>
          <p:nvPr/>
        </p:nvGrpSpPr>
        <p:grpSpPr>
          <a:xfrm>
            <a:off x="2217078" y="1019787"/>
            <a:ext cx="5319444" cy="4699092"/>
            <a:chOff x="0" y="0"/>
            <a:chExt cx="13308194" cy="11756195"/>
          </a:xfrm>
        </p:grpSpPr>
        <p:sp>
          <p:nvSpPr>
            <p:cNvPr id="7" name="Freeform 7"/>
            <p:cNvSpPr/>
            <p:nvPr/>
          </p:nvSpPr>
          <p:spPr>
            <a:xfrm>
              <a:off x="0" y="0"/>
              <a:ext cx="13308194" cy="11756196"/>
            </a:xfrm>
            <a:custGeom>
              <a:avLst/>
              <a:gdLst/>
              <a:ahLst/>
              <a:cxnLst/>
              <a:rect l="l" t="t" r="r" b="b"/>
              <a:pathLst>
                <a:path w="13308194" h="11756196">
                  <a:moveTo>
                    <a:pt x="13308194" y="281923"/>
                  </a:moveTo>
                  <a:lnTo>
                    <a:pt x="13308194" y="11474272"/>
                  </a:lnTo>
                  <a:cubicBezTo>
                    <a:pt x="13308194" y="11630034"/>
                    <a:pt x="13208439" y="11756196"/>
                    <a:pt x="13085276" y="11756196"/>
                  </a:cubicBezTo>
                  <a:lnTo>
                    <a:pt x="222918" y="11756196"/>
                  </a:lnTo>
                  <a:cubicBezTo>
                    <a:pt x="99756" y="11756196"/>
                    <a:pt x="0" y="11630034"/>
                    <a:pt x="0" y="11474272"/>
                  </a:cubicBezTo>
                  <a:lnTo>
                    <a:pt x="0" y="281923"/>
                  </a:lnTo>
                  <a:cubicBezTo>
                    <a:pt x="0" y="126161"/>
                    <a:pt x="99756" y="0"/>
                    <a:pt x="222918" y="0"/>
                  </a:cubicBezTo>
                  <a:lnTo>
                    <a:pt x="13085276" y="0"/>
                  </a:lnTo>
                  <a:cubicBezTo>
                    <a:pt x="13208439" y="0"/>
                    <a:pt x="13308194" y="126161"/>
                    <a:pt x="13308194" y="281923"/>
                  </a:cubicBezTo>
                  <a:close/>
                </a:path>
              </a:pathLst>
            </a:custGeom>
            <a:blipFill>
              <a:blip r:embed="rId3"/>
              <a:stretch>
                <a:fillRect t="-3805" b="-3805"/>
              </a:stretch>
            </a:blipFill>
            <a:ln w="9525" cap="sq">
              <a:solidFill>
                <a:srgbClr val="41B8D5"/>
              </a:solidFill>
              <a:prstDash val="solid"/>
              <a:miter/>
            </a:ln>
          </p:spPr>
        </p:sp>
      </p:grpSp>
      <p:sp>
        <p:nvSpPr>
          <p:cNvPr id="8" name="TextBox 8"/>
          <p:cNvSpPr txBox="1"/>
          <p:nvPr/>
        </p:nvSpPr>
        <p:spPr>
          <a:xfrm>
            <a:off x="2474019" y="5864877"/>
            <a:ext cx="4805562" cy="519430"/>
          </a:xfrm>
          <a:prstGeom prst="rect">
            <a:avLst/>
          </a:prstGeom>
        </p:spPr>
        <p:txBody>
          <a:bodyPr lIns="0" tIns="0" rIns="0" bIns="0" rtlCol="0" anchor="t">
            <a:spAutoFit/>
          </a:bodyPr>
          <a:lstStyle/>
          <a:p>
            <a:pPr algn="ctr">
              <a:lnSpc>
                <a:spcPts val="2089"/>
              </a:lnSpc>
              <a:spcBef>
                <a:spcPct val="0"/>
              </a:spcBef>
            </a:pPr>
            <a:r>
              <a:rPr lang="en-US" sz="1899">
                <a:solidFill>
                  <a:srgbClr val="FFFFFF"/>
                </a:solidFill>
                <a:latin typeface="Nunito Sans Bold"/>
              </a:rPr>
              <a:t>Jerusalem airport with tourists coming from all around the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012033"/>
            <a:ext cx="9753600" cy="3303167"/>
            <a:chOff x="0" y="0"/>
            <a:chExt cx="5003634" cy="1694537"/>
          </a:xfrm>
        </p:grpSpPr>
        <p:sp>
          <p:nvSpPr>
            <p:cNvPr id="3" name="Freeform 3"/>
            <p:cNvSpPr/>
            <p:nvPr/>
          </p:nvSpPr>
          <p:spPr>
            <a:xfrm>
              <a:off x="0" y="0"/>
              <a:ext cx="5003634" cy="1694537"/>
            </a:xfrm>
            <a:custGeom>
              <a:avLst/>
              <a:gdLst/>
              <a:ahLst/>
              <a:cxnLst/>
              <a:rect l="l" t="t" r="r" b="b"/>
              <a:pathLst>
                <a:path w="5003634" h="1694537">
                  <a:moveTo>
                    <a:pt x="0" y="0"/>
                  </a:moveTo>
                  <a:lnTo>
                    <a:pt x="5003634" y="0"/>
                  </a:lnTo>
                  <a:lnTo>
                    <a:pt x="5003634" y="1694537"/>
                  </a:lnTo>
                  <a:lnTo>
                    <a:pt x="0" y="1694537"/>
                  </a:lnTo>
                  <a:close/>
                </a:path>
              </a:pathLst>
            </a:custGeom>
            <a:solidFill>
              <a:srgbClr val="052F59">
                <a:alpha val="89804"/>
              </a:srgbClr>
            </a:solidFill>
          </p:spPr>
        </p:sp>
      </p:grpSp>
      <p:sp>
        <p:nvSpPr>
          <p:cNvPr id="4" name="AutoShape 4"/>
          <p:cNvSpPr/>
          <p:nvPr/>
        </p:nvSpPr>
        <p:spPr>
          <a:xfrm>
            <a:off x="444890" y="4037166"/>
            <a:ext cx="8863819" cy="0"/>
          </a:xfrm>
          <a:prstGeom prst="line">
            <a:avLst/>
          </a:prstGeom>
          <a:ln w="171450" cap="rnd">
            <a:solidFill>
              <a:srgbClr val="41B8D5"/>
            </a:solidFill>
            <a:prstDash val="solid"/>
            <a:headEnd type="none" w="sm" len="sm"/>
            <a:tailEnd type="none" w="sm" len="sm"/>
          </a:ln>
        </p:spPr>
      </p:sp>
      <p:sp>
        <p:nvSpPr>
          <p:cNvPr id="5" name="Freeform 5"/>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grpSp>
        <p:nvGrpSpPr>
          <p:cNvPr id="6" name="Group 6"/>
          <p:cNvGrpSpPr/>
          <p:nvPr/>
        </p:nvGrpSpPr>
        <p:grpSpPr>
          <a:xfrm>
            <a:off x="303680" y="1851300"/>
            <a:ext cx="4199797" cy="4697751"/>
            <a:chOff x="0" y="0"/>
            <a:chExt cx="10510057" cy="11756195"/>
          </a:xfrm>
        </p:grpSpPr>
        <p:sp>
          <p:nvSpPr>
            <p:cNvPr id="7" name="Freeform 7"/>
            <p:cNvSpPr/>
            <p:nvPr/>
          </p:nvSpPr>
          <p:spPr>
            <a:xfrm>
              <a:off x="0" y="0"/>
              <a:ext cx="10510057" cy="11756196"/>
            </a:xfrm>
            <a:custGeom>
              <a:avLst/>
              <a:gdLst/>
              <a:ahLst/>
              <a:cxnLst/>
              <a:rect l="l" t="t" r="r" b="b"/>
              <a:pathLst>
                <a:path w="10510057" h="11756196">
                  <a:moveTo>
                    <a:pt x="10510057" y="281923"/>
                  </a:moveTo>
                  <a:lnTo>
                    <a:pt x="10510057" y="11474272"/>
                  </a:lnTo>
                  <a:cubicBezTo>
                    <a:pt x="10510057" y="11630034"/>
                    <a:pt x="10431276" y="11756196"/>
                    <a:pt x="10334009" y="11756196"/>
                  </a:cubicBezTo>
                  <a:lnTo>
                    <a:pt x="176048" y="11756196"/>
                  </a:lnTo>
                  <a:cubicBezTo>
                    <a:pt x="78781" y="11756196"/>
                    <a:pt x="0" y="11630034"/>
                    <a:pt x="0" y="11474272"/>
                  </a:cubicBezTo>
                  <a:lnTo>
                    <a:pt x="0" y="281923"/>
                  </a:lnTo>
                  <a:cubicBezTo>
                    <a:pt x="0" y="126161"/>
                    <a:pt x="78781" y="0"/>
                    <a:pt x="176048" y="0"/>
                  </a:cubicBezTo>
                  <a:lnTo>
                    <a:pt x="10334009" y="0"/>
                  </a:lnTo>
                  <a:cubicBezTo>
                    <a:pt x="10431276" y="0"/>
                    <a:pt x="10510057" y="126161"/>
                    <a:pt x="10510057" y="281923"/>
                  </a:cubicBezTo>
                  <a:close/>
                </a:path>
              </a:pathLst>
            </a:custGeom>
            <a:blipFill>
              <a:blip r:embed="rId3"/>
              <a:stretch>
                <a:fillRect l="-2533" t="-10234" r="-6613" b="-1460"/>
              </a:stretch>
            </a:blipFill>
            <a:ln w="9525" cap="sq">
              <a:solidFill>
                <a:srgbClr val="41B8D5"/>
              </a:solidFill>
              <a:prstDash val="solid"/>
              <a:miter/>
            </a:ln>
          </p:spPr>
        </p:sp>
      </p:grpSp>
      <p:grpSp>
        <p:nvGrpSpPr>
          <p:cNvPr id="8" name="Group 8"/>
          <p:cNvGrpSpPr/>
          <p:nvPr/>
        </p:nvGrpSpPr>
        <p:grpSpPr>
          <a:xfrm>
            <a:off x="4722941" y="1654739"/>
            <a:ext cx="4585769" cy="5090873"/>
            <a:chOff x="0" y="0"/>
            <a:chExt cx="13837571" cy="15361725"/>
          </a:xfrm>
        </p:grpSpPr>
        <p:sp>
          <p:nvSpPr>
            <p:cNvPr id="9" name="Freeform 9"/>
            <p:cNvSpPr/>
            <p:nvPr/>
          </p:nvSpPr>
          <p:spPr>
            <a:xfrm>
              <a:off x="0" y="0"/>
              <a:ext cx="13837571" cy="15361726"/>
            </a:xfrm>
            <a:custGeom>
              <a:avLst/>
              <a:gdLst/>
              <a:ahLst/>
              <a:cxnLst/>
              <a:rect l="l" t="t" r="r" b="b"/>
              <a:pathLst>
                <a:path w="13837571" h="15361726">
                  <a:moveTo>
                    <a:pt x="13837571" y="368387"/>
                  </a:moveTo>
                  <a:lnTo>
                    <a:pt x="13837571" y="14993339"/>
                  </a:lnTo>
                  <a:cubicBezTo>
                    <a:pt x="13837571" y="15196872"/>
                    <a:pt x="13733847" y="15361726"/>
                    <a:pt x="13605785" y="15361726"/>
                  </a:cubicBezTo>
                  <a:lnTo>
                    <a:pt x="231785" y="15361726"/>
                  </a:lnTo>
                  <a:cubicBezTo>
                    <a:pt x="103724" y="15361726"/>
                    <a:pt x="0" y="15196872"/>
                    <a:pt x="0" y="14993339"/>
                  </a:cubicBezTo>
                  <a:lnTo>
                    <a:pt x="0" y="368387"/>
                  </a:lnTo>
                  <a:cubicBezTo>
                    <a:pt x="0" y="164853"/>
                    <a:pt x="103724" y="0"/>
                    <a:pt x="231785" y="0"/>
                  </a:cubicBezTo>
                  <a:lnTo>
                    <a:pt x="13605785" y="0"/>
                  </a:lnTo>
                  <a:cubicBezTo>
                    <a:pt x="13733847" y="0"/>
                    <a:pt x="13837571" y="164853"/>
                    <a:pt x="13837571" y="368387"/>
                  </a:cubicBezTo>
                  <a:close/>
                </a:path>
              </a:pathLst>
            </a:custGeom>
            <a:blipFill>
              <a:blip r:embed="rId4"/>
              <a:stretch>
                <a:fillRect l="-638" t="-2888" r="-2093" b="-148"/>
              </a:stretch>
            </a:blipFill>
            <a:ln w="9525" cap="sq">
              <a:solidFill>
                <a:srgbClr val="41B8D5"/>
              </a:solidFill>
              <a:prstDash val="solid"/>
              <a:miter/>
            </a:ln>
          </p:spPr>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98939"/>
            <a:chOff x="0" y="0"/>
            <a:chExt cx="4993886" cy="1076764"/>
          </a:xfrm>
        </p:grpSpPr>
        <p:sp>
          <p:nvSpPr>
            <p:cNvPr id="3" name="Freeform 3"/>
            <p:cNvSpPr/>
            <p:nvPr/>
          </p:nvSpPr>
          <p:spPr>
            <a:xfrm>
              <a:off x="0" y="0"/>
              <a:ext cx="4993885" cy="1076764"/>
            </a:xfrm>
            <a:custGeom>
              <a:avLst/>
              <a:gdLst/>
              <a:ahLst/>
              <a:cxnLst/>
              <a:rect l="l" t="t" r="r" b="b"/>
              <a:pathLst>
                <a:path w="4993885" h="1076764">
                  <a:moveTo>
                    <a:pt x="0" y="0"/>
                  </a:moveTo>
                  <a:lnTo>
                    <a:pt x="4993885" y="0"/>
                  </a:lnTo>
                  <a:lnTo>
                    <a:pt x="4993885" y="1076764"/>
                  </a:lnTo>
                  <a:lnTo>
                    <a:pt x="0" y="1076764"/>
                  </a:lnTo>
                  <a:close/>
                </a:path>
              </a:pathLst>
            </a:custGeom>
            <a:solidFill>
              <a:srgbClr val="052F59"/>
            </a:solidFill>
          </p:spPr>
        </p:sp>
      </p:grpSp>
      <p:sp>
        <p:nvSpPr>
          <p:cNvPr id="4" name="Freeform 4"/>
          <p:cNvSpPr/>
          <p:nvPr/>
        </p:nvSpPr>
        <p:spPr>
          <a:xfrm>
            <a:off x="0" y="0"/>
            <a:ext cx="9753600" cy="2098939"/>
          </a:xfrm>
          <a:custGeom>
            <a:avLst/>
            <a:gdLst/>
            <a:ahLst/>
            <a:cxnLst/>
            <a:rect l="l" t="t" r="r" b="b"/>
            <a:pathLst>
              <a:path w="9753600" h="2098939">
                <a:moveTo>
                  <a:pt x="0" y="0"/>
                </a:moveTo>
                <a:lnTo>
                  <a:pt x="9753600" y="0"/>
                </a:lnTo>
                <a:lnTo>
                  <a:pt x="9753600" y="2098939"/>
                </a:lnTo>
                <a:lnTo>
                  <a:pt x="0" y="2098939"/>
                </a:lnTo>
                <a:lnTo>
                  <a:pt x="0" y="0"/>
                </a:lnTo>
                <a:close/>
              </a:path>
            </a:pathLst>
          </a:custGeom>
          <a:blipFill>
            <a:blip r:embed="rId2">
              <a:alphaModFix amt="9999"/>
            </a:blip>
            <a:stretch>
              <a:fillRect t="-87540" b="-109862"/>
            </a:stretch>
          </a:blipFill>
        </p:spPr>
      </p:sp>
      <p:sp>
        <p:nvSpPr>
          <p:cNvPr id="5" name="TextBox 5"/>
          <p:cNvSpPr txBox="1"/>
          <p:nvPr/>
        </p:nvSpPr>
        <p:spPr>
          <a:xfrm>
            <a:off x="1090019" y="618610"/>
            <a:ext cx="7573562" cy="1156970"/>
          </a:xfrm>
          <a:prstGeom prst="rect">
            <a:avLst/>
          </a:prstGeom>
        </p:spPr>
        <p:txBody>
          <a:bodyPr lIns="0" tIns="0" rIns="0" bIns="0" rtlCol="0" anchor="t">
            <a:spAutoFit/>
          </a:bodyPr>
          <a:lstStyle/>
          <a:p>
            <a:pPr algn="ctr">
              <a:lnSpc>
                <a:spcPts val="4510"/>
              </a:lnSpc>
            </a:pPr>
            <a:r>
              <a:rPr lang="en-US" sz="4100">
                <a:solidFill>
                  <a:srgbClr val="FFFFFF"/>
                </a:solidFill>
                <a:latin typeface="Nunito Sans"/>
              </a:rPr>
              <a:t>Zionist movement </a:t>
            </a:r>
          </a:p>
          <a:p>
            <a:pPr algn="ctr">
              <a:lnSpc>
                <a:spcPts val="4510"/>
              </a:lnSpc>
            </a:pPr>
            <a:r>
              <a:rPr lang="en-US" sz="4100">
                <a:solidFill>
                  <a:srgbClr val="41B8D5"/>
                </a:solidFill>
                <a:latin typeface="Nunito Sans Bold"/>
              </a:rPr>
              <a:t>before the Holocaust</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610607" y="2508295"/>
            <a:ext cx="8532387" cy="4218305"/>
          </a:xfrm>
          <a:prstGeom prst="rect">
            <a:avLst/>
          </a:prstGeom>
        </p:spPr>
        <p:txBody>
          <a:bodyPr lIns="0" tIns="0" rIns="0" bIns="0" rtlCol="0" anchor="t">
            <a:spAutoFit/>
          </a:bodyPr>
          <a:lstStyle/>
          <a:p>
            <a:pPr marL="431797" lvl="1" indent="-215899" algn="just">
              <a:lnSpc>
                <a:spcPts val="2559"/>
              </a:lnSpc>
              <a:buFont typeface="Arial"/>
              <a:buChar char="•"/>
            </a:pPr>
            <a:r>
              <a:rPr lang="en-US" sz="1999">
                <a:solidFill>
                  <a:srgbClr val="000000"/>
                </a:solidFill>
                <a:latin typeface="Abhaya Libre"/>
              </a:rPr>
              <a:t>The Zionist movement began long before the Jewish Holocaust, with individuals and groups advocating the establishment of a Jewish homeland in Palestine.</a:t>
            </a:r>
          </a:p>
          <a:p>
            <a:pPr marL="431797" lvl="1" indent="-215899" algn="just">
              <a:lnSpc>
                <a:spcPts val="2559"/>
              </a:lnSpc>
              <a:buFont typeface="Arial"/>
              <a:buChar char="•"/>
            </a:pPr>
            <a:r>
              <a:rPr lang="en-US" sz="1999">
                <a:solidFill>
                  <a:srgbClr val="000000"/>
                </a:solidFill>
                <a:latin typeface="Abhaya Libre"/>
              </a:rPr>
              <a:t>There were political interests and agendas among certain groups to settle Jews in Palestine long before the Holocaust.</a:t>
            </a:r>
          </a:p>
          <a:p>
            <a:pPr marL="431797" lvl="1" indent="-215899" algn="just">
              <a:lnSpc>
                <a:spcPts val="2559"/>
              </a:lnSpc>
              <a:buFont typeface="Arial"/>
              <a:buChar char="•"/>
            </a:pPr>
            <a:r>
              <a:rPr lang="en-US" sz="1999">
                <a:solidFill>
                  <a:srgbClr val="000000"/>
                </a:solidFill>
                <a:latin typeface="Abhaya Libre"/>
              </a:rPr>
              <a:t>The idea of Jewish settlement in Palestine was driven by political, ideological and strategic motives.</a:t>
            </a:r>
          </a:p>
          <a:p>
            <a:pPr marL="431797" lvl="1" indent="-215899" algn="just">
              <a:lnSpc>
                <a:spcPts val="2559"/>
              </a:lnSpc>
              <a:buFont typeface="Arial"/>
              <a:buChar char="•"/>
            </a:pPr>
            <a:r>
              <a:rPr lang="en-US" sz="1999">
                <a:solidFill>
                  <a:srgbClr val="000000"/>
                </a:solidFill>
                <a:latin typeface="Abhaya Libre"/>
              </a:rPr>
              <a:t>Various factors, including historical ties to the land, religious beliefs and geopolitical considerations, contributed to the early development of the Zionist movement.</a:t>
            </a:r>
          </a:p>
          <a:p>
            <a:pPr marL="431797" lvl="1" indent="-215899" algn="just">
              <a:lnSpc>
                <a:spcPts val="2559"/>
              </a:lnSpc>
              <a:buFont typeface="Arial"/>
              <a:buChar char="•"/>
            </a:pPr>
            <a:r>
              <a:rPr lang="en-US" sz="1999">
                <a:solidFill>
                  <a:srgbClr val="000000"/>
                </a:solidFill>
                <a:latin typeface="Abhaya Libre"/>
              </a:rPr>
              <a:t>The roots of the Zionist movement can be traced back to the late 19th century, with the formalization of Zionist ideology by figures such as Theodor Herzl and the convening of the First Zionist Congress in 1897.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567479"/>
            <a:chOff x="0" y="0"/>
            <a:chExt cx="4993886" cy="1317126"/>
          </a:xfrm>
        </p:grpSpPr>
        <p:sp>
          <p:nvSpPr>
            <p:cNvPr id="3" name="Freeform 3"/>
            <p:cNvSpPr/>
            <p:nvPr/>
          </p:nvSpPr>
          <p:spPr>
            <a:xfrm>
              <a:off x="0" y="0"/>
              <a:ext cx="4993885" cy="1317126"/>
            </a:xfrm>
            <a:custGeom>
              <a:avLst/>
              <a:gdLst/>
              <a:ahLst/>
              <a:cxnLst/>
              <a:rect l="l" t="t" r="r" b="b"/>
              <a:pathLst>
                <a:path w="4993885" h="1317126">
                  <a:moveTo>
                    <a:pt x="0" y="0"/>
                  </a:moveTo>
                  <a:lnTo>
                    <a:pt x="4993885" y="0"/>
                  </a:lnTo>
                  <a:lnTo>
                    <a:pt x="4993885" y="1317126"/>
                  </a:lnTo>
                  <a:lnTo>
                    <a:pt x="0" y="1317126"/>
                  </a:lnTo>
                  <a:close/>
                </a:path>
              </a:pathLst>
            </a:custGeom>
            <a:solidFill>
              <a:srgbClr val="052F59"/>
            </a:solidFill>
          </p:spPr>
        </p:sp>
      </p:grpSp>
      <p:sp>
        <p:nvSpPr>
          <p:cNvPr id="4" name="Freeform 4"/>
          <p:cNvSpPr/>
          <p:nvPr/>
        </p:nvSpPr>
        <p:spPr>
          <a:xfrm>
            <a:off x="0" y="0"/>
            <a:ext cx="9753600" cy="2567479"/>
          </a:xfrm>
          <a:custGeom>
            <a:avLst/>
            <a:gdLst/>
            <a:ahLst/>
            <a:cxnLst/>
            <a:rect l="l" t="t" r="r" b="b"/>
            <a:pathLst>
              <a:path w="9753600" h="2567479">
                <a:moveTo>
                  <a:pt x="0" y="0"/>
                </a:moveTo>
                <a:lnTo>
                  <a:pt x="9753600" y="0"/>
                </a:lnTo>
                <a:lnTo>
                  <a:pt x="9753600" y="2567479"/>
                </a:lnTo>
                <a:lnTo>
                  <a:pt x="0" y="2567479"/>
                </a:lnTo>
                <a:lnTo>
                  <a:pt x="0" y="0"/>
                </a:lnTo>
                <a:close/>
              </a:path>
            </a:pathLst>
          </a:custGeom>
          <a:blipFill>
            <a:blip r:embed="rId3">
              <a:alphaModFix amt="9999"/>
            </a:blip>
            <a:stretch>
              <a:fillRect t="-71564" b="-71564"/>
            </a:stretch>
          </a:blipFill>
        </p:spPr>
      </p:sp>
      <p:sp>
        <p:nvSpPr>
          <p:cNvPr id="5" name="TextBox 5"/>
          <p:cNvSpPr txBox="1"/>
          <p:nvPr/>
        </p:nvSpPr>
        <p:spPr>
          <a:xfrm>
            <a:off x="1090019" y="1030497"/>
            <a:ext cx="7573562" cy="826298"/>
          </a:xfrm>
          <a:prstGeom prst="rect">
            <a:avLst/>
          </a:prstGeom>
        </p:spPr>
        <p:txBody>
          <a:bodyPr lIns="0" tIns="0" rIns="0" bIns="0" rtlCol="0" anchor="t">
            <a:spAutoFit/>
          </a:bodyPr>
          <a:lstStyle/>
          <a:p>
            <a:pPr algn="ctr">
              <a:lnSpc>
                <a:spcPts val="6394"/>
              </a:lnSpc>
            </a:pPr>
            <a:r>
              <a:rPr lang="en-US" sz="5812">
                <a:solidFill>
                  <a:srgbClr val="FFFFFF"/>
                </a:solidFill>
                <a:latin typeface="Nunito Sans"/>
              </a:rPr>
              <a:t>Timeline </a:t>
            </a:r>
            <a:r>
              <a:rPr lang="en-US" sz="5812">
                <a:solidFill>
                  <a:srgbClr val="41B8D5"/>
                </a:solidFill>
                <a:latin typeface="Nunito Sans Bold"/>
              </a:rPr>
              <a:t>1</a:t>
            </a:r>
          </a:p>
        </p:txBody>
      </p:sp>
      <p:sp>
        <p:nvSpPr>
          <p:cNvPr id="6" name="TextBox 6"/>
          <p:cNvSpPr txBox="1"/>
          <p:nvPr/>
        </p:nvSpPr>
        <p:spPr>
          <a:xfrm>
            <a:off x="620108" y="2795085"/>
            <a:ext cx="8532387" cy="3570605"/>
          </a:xfrm>
          <a:prstGeom prst="rect">
            <a:avLst/>
          </a:prstGeom>
        </p:spPr>
        <p:txBody>
          <a:bodyPr lIns="0" tIns="0" rIns="0" bIns="0" rtlCol="0" anchor="t">
            <a:spAutoFit/>
          </a:bodyPr>
          <a:lstStyle/>
          <a:p>
            <a:pPr marL="431797" lvl="1" indent="-215899" algn="l">
              <a:lnSpc>
                <a:spcPts val="2559"/>
              </a:lnSpc>
              <a:buFont typeface="Arial"/>
              <a:buChar char="•"/>
            </a:pPr>
            <a:r>
              <a:rPr lang="en-US" sz="1999">
                <a:solidFill>
                  <a:srgbClr val="000000"/>
                </a:solidFill>
                <a:latin typeface="Abhaya Libre"/>
              </a:rPr>
              <a:t>1799 - Napoleon offers Palestine to Jews.</a:t>
            </a:r>
          </a:p>
          <a:p>
            <a:pPr marL="431797" lvl="1" indent="-215899" algn="l">
              <a:lnSpc>
                <a:spcPts val="2559"/>
              </a:lnSpc>
              <a:buFont typeface="Arial"/>
              <a:buChar char="•"/>
            </a:pPr>
            <a:r>
              <a:rPr lang="en-US" sz="1999">
                <a:solidFill>
                  <a:srgbClr val="000000"/>
                </a:solidFill>
                <a:latin typeface="Abhaya Libre"/>
              </a:rPr>
              <a:t>1885 - The term Zionist is coined.</a:t>
            </a:r>
          </a:p>
          <a:p>
            <a:pPr marL="431797" lvl="1" indent="-215899" algn="l">
              <a:lnSpc>
                <a:spcPts val="2559"/>
              </a:lnSpc>
              <a:buFont typeface="Arial"/>
              <a:buChar char="•"/>
            </a:pPr>
            <a:r>
              <a:rPr lang="en-US" sz="1999">
                <a:solidFill>
                  <a:srgbClr val="000000"/>
                </a:solidFill>
                <a:latin typeface="Abhaya Libre"/>
              </a:rPr>
              <a:t>1896 - Theodor Herzl, calls for the creation of a Jewish state, becoming the father of Zionism.</a:t>
            </a:r>
          </a:p>
          <a:p>
            <a:pPr marL="431797" lvl="1" indent="-215899" algn="l">
              <a:lnSpc>
                <a:spcPts val="2559"/>
              </a:lnSpc>
              <a:buFont typeface="Arial"/>
              <a:buChar char="•"/>
            </a:pPr>
            <a:r>
              <a:rPr lang="en-US" sz="1999">
                <a:solidFill>
                  <a:srgbClr val="000000"/>
                </a:solidFill>
                <a:latin typeface="Abhaya Libre"/>
              </a:rPr>
              <a:t>1897 - The first Zionist congress is held in Switzerland.</a:t>
            </a:r>
          </a:p>
          <a:p>
            <a:pPr marL="431797" lvl="1" indent="-215899" algn="l">
              <a:lnSpc>
                <a:spcPts val="2559"/>
              </a:lnSpc>
              <a:buFont typeface="Arial"/>
              <a:buChar char="•"/>
            </a:pPr>
            <a:r>
              <a:rPr lang="en-US" sz="1999">
                <a:solidFill>
                  <a:srgbClr val="000000"/>
                </a:solidFill>
                <a:latin typeface="Abhaya Libre"/>
              </a:rPr>
              <a:t>1901 - Theodore Herzl asks Sultan Abdulhamid for Jews to buy land in Palestine and is refused. </a:t>
            </a:r>
          </a:p>
          <a:p>
            <a:pPr marL="431797" lvl="1" indent="-215899" algn="l">
              <a:lnSpc>
                <a:spcPts val="2559"/>
              </a:lnSpc>
              <a:buFont typeface="Arial"/>
              <a:buChar char="•"/>
            </a:pPr>
            <a:r>
              <a:rPr lang="en-US" sz="1999">
                <a:solidFill>
                  <a:srgbClr val="000000"/>
                </a:solidFill>
                <a:latin typeface="Abhaya Libre"/>
              </a:rPr>
              <a:t>1907 - First visit to Palestine by Zionist leader Chaim Weizmann. </a:t>
            </a:r>
          </a:p>
          <a:p>
            <a:pPr marL="431797" lvl="1" indent="-215899" algn="l">
              <a:lnSpc>
                <a:spcPts val="2559"/>
              </a:lnSpc>
              <a:buFont typeface="Arial"/>
              <a:buChar char="•"/>
            </a:pPr>
            <a:r>
              <a:rPr lang="en-US" sz="1999">
                <a:solidFill>
                  <a:srgbClr val="000000"/>
                </a:solidFill>
                <a:latin typeface="Abhaya Libre"/>
              </a:rPr>
              <a:t>1908 - Palestinian writer Najib Nassar publishes Al Karmel Newspaper and opposes the Zionist colonization. </a:t>
            </a:r>
          </a:p>
          <a:p>
            <a:pPr marL="431797" lvl="1" indent="-215899" algn="l">
              <a:lnSpc>
                <a:spcPts val="2559"/>
              </a:lnSpc>
              <a:buFont typeface="Arial"/>
              <a:buChar char="•"/>
            </a:pPr>
            <a:r>
              <a:rPr lang="en-US" sz="1999">
                <a:solidFill>
                  <a:srgbClr val="000000"/>
                </a:solidFill>
                <a:latin typeface="Abhaya Libre"/>
              </a:rPr>
              <a:t>1909 - Sultan Abdulhamid is sent to exile by the Young Turks.</a:t>
            </a:r>
          </a:p>
        </p:txBody>
      </p:sp>
      <p:sp>
        <p:nvSpPr>
          <p:cNvPr id="7" name="Freeform 7"/>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98939"/>
            <a:chOff x="0" y="0"/>
            <a:chExt cx="4993886" cy="1076764"/>
          </a:xfrm>
        </p:grpSpPr>
        <p:sp>
          <p:nvSpPr>
            <p:cNvPr id="3" name="Freeform 3"/>
            <p:cNvSpPr/>
            <p:nvPr/>
          </p:nvSpPr>
          <p:spPr>
            <a:xfrm>
              <a:off x="0" y="0"/>
              <a:ext cx="4993885" cy="1076764"/>
            </a:xfrm>
            <a:custGeom>
              <a:avLst/>
              <a:gdLst/>
              <a:ahLst/>
              <a:cxnLst/>
              <a:rect l="l" t="t" r="r" b="b"/>
              <a:pathLst>
                <a:path w="4993885" h="1076764">
                  <a:moveTo>
                    <a:pt x="0" y="0"/>
                  </a:moveTo>
                  <a:lnTo>
                    <a:pt x="4993885" y="0"/>
                  </a:lnTo>
                  <a:lnTo>
                    <a:pt x="4993885" y="1076764"/>
                  </a:lnTo>
                  <a:lnTo>
                    <a:pt x="0" y="1076764"/>
                  </a:lnTo>
                  <a:close/>
                </a:path>
              </a:pathLst>
            </a:custGeom>
            <a:solidFill>
              <a:srgbClr val="052F59"/>
            </a:solidFill>
          </p:spPr>
        </p:sp>
      </p:grpSp>
      <p:sp>
        <p:nvSpPr>
          <p:cNvPr id="4" name="Freeform 4"/>
          <p:cNvSpPr/>
          <p:nvPr/>
        </p:nvSpPr>
        <p:spPr>
          <a:xfrm>
            <a:off x="0" y="0"/>
            <a:ext cx="9753600" cy="2098939"/>
          </a:xfrm>
          <a:custGeom>
            <a:avLst/>
            <a:gdLst/>
            <a:ahLst/>
            <a:cxnLst/>
            <a:rect l="l" t="t" r="r" b="b"/>
            <a:pathLst>
              <a:path w="9753600" h="2098939">
                <a:moveTo>
                  <a:pt x="0" y="0"/>
                </a:moveTo>
                <a:lnTo>
                  <a:pt x="9753600" y="0"/>
                </a:lnTo>
                <a:lnTo>
                  <a:pt x="9753600" y="2098939"/>
                </a:lnTo>
                <a:lnTo>
                  <a:pt x="0" y="2098939"/>
                </a:lnTo>
                <a:lnTo>
                  <a:pt x="0" y="0"/>
                </a:lnTo>
                <a:close/>
              </a:path>
            </a:pathLst>
          </a:custGeom>
          <a:blipFill>
            <a:blip r:embed="rId2">
              <a:alphaModFix amt="9999"/>
            </a:blip>
            <a:stretch>
              <a:fillRect t="-87540" b="-109862"/>
            </a:stretch>
          </a:blipFill>
        </p:spPr>
      </p:sp>
      <p:sp>
        <p:nvSpPr>
          <p:cNvPr id="5" name="TextBox 5"/>
          <p:cNvSpPr txBox="1"/>
          <p:nvPr/>
        </p:nvSpPr>
        <p:spPr>
          <a:xfrm>
            <a:off x="1090019" y="618610"/>
            <a:ext cx="7573562" cy="1156970"/>
          </a:xfrm>
          <a:prstGeom prst="rect">
            <a:avLst/>
          </a:prstGeom>
        </p:spPr>
        <p:txBody>
          <a:bodyPr lIns="0" tIns="0" rIns="0" bIns="0" rtlCol="0" anchor="t">
            <a:spAutoFit/>
          </a:bodyPr>
          <a:lstStyle/>
          <a:p>
            <a:pPr algn="ctr">
              <a:lnSpc>
                <a:spcPts val="4510"/>
              </a:lnSpc>
            </a:pPr>
            <a:r>
              <a:rPr lang="en-US" sz="4100">
                <a:solidFill>
                  <a:srgbClr val="FFFFFF"/>
                </a:solidFill>
                <a:latin typeface="Nunito Sans"/>
              </a:rPr>
              <a:t>Roots of Zionism and </a:t>
            </a:r>
          </a:p>
          <a:p>
            <a:pPr algn="ctr">
              <a:lnSpc>
                <a:spcPts val="4510"/>
              </a:lnSpc>
            </a:pPr>
            <a:r>
              <a:rPr lang="en-US" sz="4100">
                <a:solidFill>
                  <a:srgbClr val="41B8D5"/>
                </a:solidFill>
                <a:latin typeface="Nunito Sans Bold"/>
              </a:rPr>
              <a:t>the First  Zionist Settlements</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Freeform 7"/>
          <p:cNvSpPr/>
          <p:nvPr/>
        </p:nvSpPr>
        <p:spPr>
          <a:xfrm>
            <a:off x="7752663" y="4909378"/>
            <a:ext cx="1390330" cy="1914396"/>
          </a:xfrm>
          <a:custGeom>
            <a:avLst/>
            <a:gdLst/>
            <a:ahLst/>
            <a:cxnLst/>
            <a:rect l="l" t="t" r="r" b="b"/>
            <a:pathLst>
              <a:path w="1390330" h="1914396">
                <a:moveTo>
                  <a:pt x="0" y="0"/>
                </a:moveTo>
                <a:lnTo>
                  <a:pt x="1390330" y="0"/>
                </a:lnTo>
                <a:lnTo>
                  <a:pt x="1390330" y="1914397"/>
                </a:lnTo>
                <a:lnTo>
                  <a:pt x="0" y="1914397"/>
                </a:lnTo>
                <a:lnTo>
                  <a:pt x="0" y="0"/>
                </a:lnTo>
                <a:close/>
              </a:path>
            </a:pathLst>
          </a:custGeom>
          <a:blipFill>
            <a:blip r:embed="rId4"/>
            <a:stretch>
              <a:fillRect/>
            </a:stretch>
          </a:blipFill>
        </p:spPr>
      </p:sp>
      <p:sp>
        <p:nvSpPr>
          <p:cNvPr id="8" name="TextBox 8"/>
          <p:cNvSpPr txBox="1"/>
          <p:nvPr/>
        </p:nvSpPr>
        <p:spPr>
          <a:xfrm>
            <a:off x="610607" y="2275994"/>
            <a:ext cx="8532387" cy="1935353"/>
          </a:xfrm>
          <a:prstGeom prst="rect">
            <a:avLst/>
          </a:prstGeom>
        </p:spPr>
        <p:txBody>
          <a:bodyPr lIns="0" tIns="0" rIns="0" bIns="0" rtlCol="0" anchor="t">
            <a:spAutoFit/>
          </a:bodyPr>
          <a:lstStyle/>
          <a:p>
            <a:pPr marL="367029" lvl="1" indent="-183514" algn="just">
              <a:lnSpc>
                <a:spcPts val="2175"/>
              </a:lnSpc>
              <a:buFont typeface="Arial"/>
              <a:buChar char="•"/>
            </a:pPr>
            <a:r>
              <a:rPr lang="en-US" sz="1699">
                <a:solidFill>
                  <a:srgbClr val="000000"/>
                </a:solidFill>
                <a:latin typeface="Abhaya Libre"/>
              </a:rPr>
              <a:t>On 22 May 1799, the French newspaper National Gazette - La Monitor Universal reported Napoleon Bonaparte's appeal for Jewish help in recapturing Old Jerusalem during his campaign at the walls of Acre.</a:t>
            </a:r>
          </a:p>
          <a:p>
            <a:pPr marL="367029" lvl="1" indent="-183514" algn="just">
              <a:lnSpc>
                <a:spcPts val="2175"/>
              </a:lnSpc>
              <a:buFont typeface="Arial"/>
              <a:buChar char="•"/>
            </a:pPr>
            <a:r>
              <a:rPr lang="en-US" sz="1699">
                <a:solidFill>
                  <a:srgbClr val="000000"/>
                </a:solidFill>
                <a:latin typeface="Abhaya Libre"/>
              </a:rPr>
              <a:t>Despite his defeat at Acre, Napoleon's strategic gesture of offering Palestine to the Jews for political gain was of concern.         </a:t>
            </a:r>
          </a:p>
          <a:p>
            <a:pPr marL="367029" lvl="1" indent="-183514" algn="just">
              <a:lnSpc>
                <a:spcPts val="2175"/>
              </a:lnSpc>
              <a:buFont typeface="Arial"/>
              <a:buChar char="•"/>
            </a:pPr>
            <a:r>
              <a:rPr lang="en-US" sz="1699">
                <a:solidFill>
                  <a:srgbClr val="000000"/>
                </a:solidFill>
                <a:latin typeface="Abhaya Libre"/>
              </a:rPr>
              <a:t>In 1840, British Foreign Secretary Palmerston expressed an interest in opening Palestine to Jewish settlement in an attempt to influence the Ottoman Sultan and his government</a:t>
            </a:r>
          </a:p>
        </p:txBody>
      </p:sp>
      <p:sp>
        <p:nvSpPr>
          <p:cNvPr id="9" name="TextBox 9"/>
          <p:cNvSpPr txBox="1"/>
          <p:nvPr/>
        </p:nvSpPr>
        <p:spPr>
          <a:xfrm>
            <a:off x="610607" y="4245699"/>
            <a:ext cx="6894834" cy="2764028"/>
          </a:xfrm>
          <a:prstGeom prst="rect">
            <a:avLst/>
          </a:prstGeom>
        </p:spPr>
        <p:txBody>
          <a:bodyPr lIns="0" tIns="0" rIns="0" bIns="0" rtlCol="0" anchor="t">
            <a:spAutoFit/>
          </a:bodyPr>
          <a:lstStyle/>
          <a:p>
            <a:pPr marL="367031" lvl="1" indent="-183515" algn="just">
              <a:lnSpc>
                <a:spcPts val="2176"/>
              </a:lnSpc>
              <a:buFont typeface="Arial"/>
              <a:buChar char="•"/>
            </a:pPr>
            <a:r>
              <a:rPr lang="en-US" sz="1700">
                <a:solidFill>
                  <a:srgbClr val="000000"/>
                </a:solidFill>
                <a:latin typeface="Abhaya Libre"/>
              </a:rPr>
              <a:t>From 1845 to 1934, the French Jewish banker Edmont James de Rothschild provided significant financial support for Zionist colonies in Palestine, establishing 30 colonies with an investment of over 14 million francs. </a:t>
            </a:r>
          </a:p>
          <a:p>
            <a:pPr marL="367031" lvl="1" indent="-183515" algn="just">
              <a:lnSpc>
                <a:spcPts val="2176"/>
              </a:lnSpc>
              <a:buFont typeface="Arial"/>
              <a:buChar char="•"/>
            </a:pPr>
            <a:r>
              <a:rPr lang="en-US" sz="1700">
                <a:solidFill>
                  <a:srgbClr val="000000"/>
                </a:solidFill>
                <a:latin typeface="Abhaya Libre"/>
              </a:rPr>
              <a:t>Napoleon's brief military adventure in Palestine in 1799 ended in failure and had no significant repercussions. But the military and cultural mobilisation that took place in response reveals the importance of autonomy in Palestine in the context of Ottoman rule. In that year, Shaykh Yusuf Jarrar, the mutasallim of the Jenin district (sanjaq), wrote a poem urging his fellow leaders in Jabal Nablus to unite under one banner against the French forces then besieging Acre.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98939"/>
            <a:chOff x="0" y="0"/>
            <a:chExt cx="4993886" cy="1076764"/>
          </a:xfrm>
        </p:grpSpPr>
        <p:sp>
          <p:nvSpPr>
            <p:cNvPr id="3" name="Freeform 3"/>
            <p:cNvSpPr/>
            <p:nvPr/>
          </p:nvSpPr>
          <p:spPr>
            <a:xfrm>
              <a:off x="0" y="0"/>
              <a:ext cx="4993885" cy="1076764"/>
            </a:xfrm>
            <a:custGeom>
              <a:avLst/>
              <a:gdLst/>
              <a:ahLst/>
              <a:cxnLst/>
              <a:rect l="l" t="t" r="r" b="b"/>
              <a:pathLst>
                <a:path w="4993885" h="1076764">
                  <a:moveTo>
                    <a:pt x="0" y="0"/>
                  </a:moveTo>
                  <a:lnTo>
                    <a:pt x="4993885" y="0"/>
                  </a:lnTo>
                  <a:lnTo>
                    <a:pt x="4993885" y="1076764"/>
                  </a:lnTo>
                  <a:lnTo>
                    <a:pt x="0" y="1076764"/>
                  </a:lnTo>
                  <a:close/>
                </a:path>
              </a:pathLst>
            </a:custGeom>
            <a:solidFill>
              <a:srgbClr val="052F59"/>
            </a:solidFill>
          </p:spPr>
        </p:sp>
      </p:grpSp>
      <p:sp>
        <p:nvSpPr>
          <p:cNvPr id="4" name="Freeform 4"/>
          <p:cNvSpPr/>
          <p:nvPr/>
        </p:nvSpPr>
        <p:spPr>
          <a:xfrm>
            <a:off x="0" y="0"/>
            <a:ext cx="9753600" cy="2098939"/>
          </a:xfrm>
          <a:custGeom>
            <a:avLst/>
            <a:gdLst/>
            <a:ahLst/>
            <a:cxnLst/>
            <a:rect l="l" t="t" r="r" b="b"/>
            <a:pathLst>
              <a:path w="9753600" h="2098939">
                <a:moveTo>
                  <a:pt x="0" y="0"/>
                </a:moveTo>
                <a:lnTo>
                  <a:pt x="9753600" y="0"/>
                </a:lnTo>
                <a:lnTo>
                  <a:pt x="9753600" y="2098939"/>
                </a:lnTo>
                <a:lnTo>
                  <a:pt x="0" y="2098939"/>
                </a:lnTo>
                <a:lnTo>
                  <a:pt x="0" y="0"/>
                </a:lnTo>
                <a:close/>
              </a:path>
            </a:pathLst>
          </a:custGeom>
          <a:blipFill>
            <a:blip r:embed="rId3">
              <a:alphaModFix amt="9999"/>
            </a:blip>
            <a:stretch>
              <a:fillRect t="-87540" b="-109862"/>
            </a:stretch>
          </a:blipFill>
        </p:spPr>
      </p:sp>
      <p:sp>
        <p:nvSpPr>
          <p:cNvPr id="5" name="TextBox 5"/>
          <p:cNvSpPr txBox="1"/>
          <p:nvPr/>
        </p:nvSpPr>
        <p:spPr>
          <a:xfrm>
            <a:off x="1090019" y="618610"/>
            <a:ext cx="7573562" cy="1156970"/>
          </a:xfrm>
          <a:prstGeom prst="rect">
            <a:avLst/>
          </a:prstGeom>
        </p:spPr>
        <p:txBody>
          <a:bodyPr lIns="0" tIns="0" rIns="0" bIns="0" rtlCol="0" anchor="t">
            <a:spAutoFit/>
          </a:bodyPr>
          <a:lstStyle/>
          <a:p>
            <a:pPr algn="ctr">
              <a:lnSpc>
                <a:spcPts val="4510"/>
              </a:lnSpc>
            </a:pPr>
            <a:r>
              <a:rPr lang="en-US" sz="4100">
                <a:solidFill>
                  <a:srgbClr val="FFFFFF"/>
                </a:solidFill>
                <a:latin typeface="Nunito Sans"/>
              </a:rPr>
              <a:t>Roots of Zionism and </a:t>
            </a:r>
          </a:p>
          <a:p>
            <a:pPr algn="ctr">
              <a:lnSpc>
                <a:spcPts val="4510"/>
              </a:lnSpc>
            </a:pPr>
            <a:r>
              <a:rPr lang="en-US" sz="4100">
                <a:solidFill>
                  <a:srgbClr val="41B8D5"/>
                </a:solidFill>
                <a:latin typeface="Nunito Sans Bold"/>
              </a:rPr>
              <a:t>the First  Zionist Settlements</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
        <p:nvSpPr>
          <p:cNvPr id="7" name="Freeform 7"/>
          <p:cNvSpPr/>
          <p:nvPr/>
        </p:nvSpPr>
        <p:spPr>
          <a:xfrm>
            <a:off x="7811925" y="4203497"/>
            <a:ext cx="1585797" cy="2380183"/>
          </a:xfrm>
          <a:custGeom>
            <a:avLst/>
            <a:gdLst/>
            <a:ahLst/>
            <a:cxnLst/>
            <a:rect l="l" t="t" r="r" b="b"/>
            <a:pathLst>
              <a:path w="1585797" h="2380183">
                <a:moveTo>
                  <a:pt x="0" y="0"/>
                </a:moveTo>
                <a:lnTo>
                  <a:pt x="1585797" y="0"/>
                </a:lnTo>
                <a:lnTo>
                  <a:pt x="1585797" y="2380183"/>
                </a:lnTo>
                <a:lnTo>
                  <a:pt x="0" y="2380183"/>
                </a:lnTo>
                <a:lnTo>
                  <a:pt x="0" y="0"/>
                </a:lnTo>
                <a:close/>
              </a:path>
            </a:pathLst>
          </a:custGeom>
          <a:blipFill>
            <a:blip r:embed="rId5"/>
            <a:stretch>
              <a:fillRect/>
            </a:stretch>
          </a:blipFill>
        </p:spPr>
      </p:sp>
      <p:sp>
        <p:nvSpPr>
          <p:cNvPr id="8" name="TextBox 8"/>
          <p:cNvSpPr txBox="1"/>
          <p:nvPr/>
        </p:nvSpPr>
        <p:spPr>
          <a:xfrm>
            <a:off x="489693" y="2567120"/>
            <a:ext cx="8908029" cy="1533271"/>
          </a:xfrm>
          <a:prstGeom prst="rect">
            <a:avLst/>
          </a:prstGeom>
        </p:spPr>
        <p:txBody>
          <a:bodyPr lIns="0" tIns="0" rIns="0" bIns="0" rtlCol="0" anchor="t">
            <a:spAutoFit/>
          </a:bodyPr>
          <a:lstStyle/>
          <a:p>
            <a:pPr marL="410209" lvl="1" indent="-205105" algn="just">
              <a:lnSpc>
                <a:spcPts val="2431"/>
              </a:lnSpc>
              <a:buFont typeface="Arial"/>
              <a:buChar char="•"/>
            </a:pPr>
            <a:r>
              <a:rPr lang="en-US" sz="1899">
                <a:solidFill>
                  <a:srgbClr val="000000"/>
                </a:solidFill>
                <a:latin typeface="Abhaya Libre"/>
              </a:rPr>
              <a:t>In 1885, the Israeli flag was raised in the Zionist colony of Rishon Lezion, 63 years before the Nakba.</a:t>
            </a:r>
          </a:p>
          <a:p>
            <a:pPr marL="410209" lvl="1" indent="-205105" algn="just">
              <a:lnSpc>
                <a:spcPts val="2431"/>
              </a:lnSpc>
              <a:buFont typeface="Arial"/>
              <a:buChar char="•"/>
            </a:pPr>
            <a:r>
              <a:rPr lang="en-US" sz="1899">
                <a:solidFill>
                  <a:srgbClr val="000000"/>
                </a:solidFill>
                <a:latin typeface="Abhaya Libre"/>
              </a:rPr>
              <a:t>Also in 1885, the Israeli writer Natan Birnbaum introduced the term "Zionist movement", inspired by Mount Zion in Jerusalem.</a:t>
            </a:r>
          </a:p>
          <a:p>
            <a:pPr marL="410209" lvl="1" indent="-205105" algn="just">
              <a:lnSpc>
                <a:spcPts val="2431"/>
              </a:lnSpc>
              <a:buFont typeface="Arial"/>
              <a:buChar char="•"/>
            </a:pPr>
            <a:r>
              <a:rPr lang="en-US" sz="1899">
                <a:solidFill>
                  <a:srgbClr val="000000"/>
                </a:solidFill>
                <a:latin typeface="Abhaya Libre"/>
              </a:rPr>
              <a:t>Originating in Europe, the Zionist movement did not have its roots in Palestine.</a:t>
            </a:r>
          </a:p>
        </p:txBody>
      </p:sp>
      <p:sp>
        <p:nvSpPr>
          <p:cNvPr id="9" name="TextBox 9"/>
          <p:cNvSpPr txBox="1"/>
          <p:nvPr/>
        </p:nvSpPr>
        <p:spPr>
          <a:xfrm>
            <a:off x="489693" y="4174922"/>
            <a:ext cx="7022035" cy="2447671"/>
          </a:xfrm>
          <a:prstGeom prst="rect">
            <a:avLst/>
          </a:prstGeom>
        </p:spPr>
        <p:txBody>
          <a:bodyPr lIns="0" tIns="0" rIns="0" bIns="0" rtlCol="0" anchor="t">
            <a:spAutoFit/>
          </a:bodyPr>
          <a:lstStyle/>
          <a:p>
            <a:pPr marL="410209" lvl="1" indent="-205105" algn="just">
              <a:lnSpc>
                <a:spcPts val="2431"/>
              </a:lnSpc>
              <a:buFont typeface="Arial"/>
              <a:buChar char="•"/>
            </a:pPr>
            <a:r>
              <a:rPr lang="en-US" sz="1899">
                <a:solidFill>
                  <a:srgbClr val="000000"/>
                </a:solidFill>
                <a:latin typeface="Abhaya Libre"/>
              </a:rPr>
              <a:t>In 1886, the Hungarian Jewish journalist Theodor Herzl outlined the practical framework of the Zionist project in his book "The Jewish State", and led the World Zionist Organisation until 1904, although he never visited Palestine or spoke Hebrew.</a:t>
            </a:r>
          </a:p>
          <a:p>
            <a:pPr marL="410209" lvl="1" indent="-205105" algn="just">
              <a:lnSpc>
                <a:spcPts val="2431"/>
              </a:lnSpc>
              <a:buFont typeface="Arial"/>
              <a:buChar char="•"/>
            </a:pPr>
            <a:r>
              <a:rPr lang="en-US" sz="1899">
                <a:solidFill>
                  <a:srgbClr val="000000"/>
                </a:solidFill>
                <a:latin typeface="Abhaya Libre"/>
              </a:rPr>
              <a:t>41 years before the Nakba, 60,000 Palestinians were displaced when the Jewish National Fund purchased over 200,000 dunams of land from a Lebanese family in  Europe, marking the beginning of Palestinian expulsion.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98939"/>
            <a:chOff x="0" y="0"/>
            <a:chExt cx="4993886" cy="1076764"/>
          </a:xfrm>
        </p:grpSpPr>
        <p:sp>
          <p:nvSpPr>
            <p:cNvPr id="3" name="Freeform 3"/>
            <p:cNvSpPr/>
            <p:nvPr/>
          </p:nvSpPr>
          <p:spPr>
            <a:xfrm>
              <a:off x="0" y="0"/>
              <a:ext cx="4993885" cy="1076764"/>
            </a:xfrm>
            <a:custGeom>
              <a:avLst/>
              <a:gdLst/>
              <a:ahLst/>
              <a:cxnLst/>
              <a:rect l="l" t="t" r="r" b="b"/>
              <a:pathLst>
                <a:path w="4993885" h="1076764">
                  <a:moveTo>
                    <a:pt x="0" y="0"/>
                  </a:moveTo>
                  <a:lnTo>
                    <a:pt x="4993885" y="0"/>
                  </a:lnTo>
                  <a:lnTo>
                    <a:pt x="4993885" y="1076764"/>
                  </a:lnTo>
                  <a:lnTo>
                    <a:pt x="0" y="1076764"/>
                  </a:lnTo>
                  <a:close/>
                </a:path>
              </a:pathLst>
            </a:custGeom>
            <a:solidFill>
              <a:srgbClr val="052F59"/>
            </a:solidFill>
          </p:spPr>
        </p:sp>
      </p:grpSp>
      <p:sp>
        <p:nvSpPr>
          <p:cNvPr id="4" name="Freeform 4"/>
          <p:cNvSpPr/>
          <p:nvPr/>
        </p:nvSpPr>
        <p:spPr>
          <a:xfrm>
            <a:off x="0" y="0"/>
            <a:ext cx="9753600" cy="2098939"/>
          </a:xfrm>
          <a:custGeom>
            <a:avLst/>
            <a:gdLst/>
            <a:ahLst/>
            <a:cxnLst/>
            <a:rect l="l" t="t" r="r" b="b"/>
            <a:pathLst>
              <a:path w="9753600" h="2098939">
                <a:moveTo>
                  <a:pt x="0" y="0"/>
                </a:moveTo>
                <a:lnTo>
                  <a:pt x="9753600" y="0"/>
                </a:lnTo>
                <a:lnTo>
                  <a:pt x="9753600" y="2098939"/>
                </a:lnTo>
                <a:lnTo>
                  <a:pt x="0" y="2098939"/>
                </a:lnTo>
                <a:lnTo>
                  <a:pt x="0" y="0"/>
                </a:lnTo>
                <a:close/>
              </a:path>
            </a:pathLst>
          </a:custGeom>
          <a:blipFill>
            <a:blip r:embed="rId3">
              <a:alphaModFix amt="9999"/>
            </a:blip>
            <a:stretch>
              <a:fillRect t="-87540" b="-109862"/>
            </a:stretch>
          </a:blipFill>
        </p:spPr>
      </p:sp>
      <p:sp>
        <p:nvSpPr>
          <p:cNvPr id="5" name="TextBox 5"/>
          <p:cNvSpPr txBox="1"/>
          <p:nvPr/>
        </p:nvSpPr>
        <p:spPr>
          <a:xfrm>
            <a:off x="1090019" y="709295"/>
            <a:ext cx="7573562" cy="1156970"/>
          </a:xfrm>
          <a:prstGeom prst="rect">
            <a:avLst/>
          </a:prstGeom>
        </p:spPr>
        <p:txBody>
          <a:bodyPr lIns="0" tIns="0" rIns="0" bIns="0" rtlCol="0" anchor="t">
            <a:spAutoFit/>
          </a:bodyPr>
          <a:lstStyle/>
          <a:p>
            <a:pPr algn="ctr">
              <a:lnSpc>
                <a:spcPts val="4510"/>
              </a:lnSpc>
            </a:pPr>
            <a:r>
              <a:rPr lang="en-US" sz="4100">
                <a:solidFill>
                  <a:srgbClr val="FFFFFF"/>
                </a:solidFill>
                <a:latin typeface="Nunito Sans"/>
              </a:rPr>
              <a:t>Sultan Abdulhamid </a:t>
            </a:r>
          </a:p>
          <a:p>
            <a:pPr algn="ctr">
              <a:lnSpc>
                <a:spcPts val="4510"/>
              </a:lnSpc>
            </a:pPr>
            <a:r>
              <a:rPr lang="en-US" sz="4100">
                <a:solidFill>
                  <a:srgbClr val="41B8D5"/>
                </a:solidFill>
                <a:latin typeface="Nunito Sans Bold"/>
              </a:rPr>
              <a:t>on Palestine</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
        <p:nvSpPr>
          <p:cNvPr id="7" name="Freeform 7"/>
          <p:cNvSpPr/>
          <p:nvPr/>
        </p:nvSpPr>
        <p:spPr>
          <a:xfrm>
            <a:off x="6834176" y="4352356"/>
            <a:ext cx="2496639" cy="2094056"/>
          </a:xfrm>
          <a:custGeom>
            <a:avLst/>
            <a:gdLst/>
            <a:ahLst/>
            <a:cxnLst/>
            <a:rect l="l" t="t" r="r" b="b"/>
            <a:pathLst>
              <a:path w="2496639" h="2094056">
                <a:moveTo>
                  <a:pt x="0" y="0"/>
                </a:moveTo>
                <a:lnTo>
                  <a:pt x="2496638" y="0"/>
                </a:lnTo>
                <a:lnTo>
                  <a:pt x="2496638" y="2094056"/>
                </a:lnTo>
                <a:lnTo>
                  <a:pt x="0" y="2094056"/>
                </a:lnTo>
                <a:lnTo>
                  <a:pt x="0" y="0"/>
                </a:lnTo>
                <a:close/>
              </a:path>
            </a:pathLst>
          </a:custGeom>
          <a:blipFill>
            <a:blip r:embed="rId5"/>
            <a:stretch>
              <a:fillRect/>
            </a:stretch>
          </a:blipFill>
        </p:spPr>
      </p:sp>
      <p:sp>
        <p:nvSpPr>
          <p:cNvPr id="8" name="TextBox 8"/>
          <p:cNvSpPr txBox="1"/>
          <p:nvPr/>
        </p:nvSpPr>
        <p:spPr>
          <a:xfrm>
            <a:off x="422786" y="2410526"/>
            <a:ext cx="8908029" cy="1997964"/>
          </a:xfrm>
          <a:prstGeom prst="rect">
            <a:avLst/>
          </a:prstGeom>
        </p:spPr>
        <p:txBody>
          <a:bodyPr lIns="0" tIns="0" rIns="0" bIns="0" rtlCol="0" anchor="t">
            <a:spAutoFit/>
          </a:bodyPr>
          <a:lstStyle/>
          <a:p>
            <a:pPr marL="453388" lvl="1" indent="-226694" algn="just">
              <a:lnSpc>
                <a:spcPts val="2687"/>
              </a:lnSpc>
              <a:buFont typeface="Arial"/>
              <a:buChar char="•"/>
            </a:pPr>
            <a:r>
              <a:rPr lang="en-US" sz="2099">
                <a:solidFill>
                  <a:srgbClr val="000000"/>
                </a:solidFill>
                <a:latin typeface="Abhaya Libre"/>
              </a:rPr>
              <a:t>The Ottoman government who was governing Palestine at the time, responded to the Zionist movement by declaring 80 percent of Palestine as state property in 1871.</a:t>
            </a:r>
          </a:p>
          <a:p>
            <a:pPr marL="453388" lvl="1" indent="-226694" algn="just">
              <a:lnSpc>
                <a:spcPts val="2687"/>
              </a:lnSpc>
              <a:buFont typeface="Arial"/>
              <a:buChar char="•"/>
            </a:pPr>
            <a:r>
              <a:rPr lang="en-US" sz="2099">
                <a:solidFill>
                  <a:srgbClr val="000000"/>
                </a:solidFill>
                <a:latin typeface="Abhaya Libre"/>
              </a:rPr>
              <a:t>Sultan Abdulhamid II intensified measures against Jewish settlement in Palestine, including restrictions on land acquisition and taking control of strategic areas in 1883.</a:t>
            </a:r>
          </a:p>
        </p:txBody>
      </p:sp>
      <p:sp>
        <p:nvSpPr>
          <p:cNvPr id="9" name="TextBox 9"/>
          <p:cNvSpPr txBox="1"/>
          <p:nvPr/>
        </p:nvSpPr>
        <p:spPr>
          <a:xfrm>
            <a:off x="422786" y="4485619"/>
            <a:ext cx="6145413" cy="1951355"/>
          </a:xfrm>
          <a:prstGeom prst="rect">
            <a:avLst/>
          </a:prstGeom>
        </p:spPr>
        <p:txBody>
          <a:bodyPr lIns="0" tIns="0" rIns="0" bIns="0" rtlCol="0" anchor="t">
            <a:spAutoFit/>
          </a:bodyPr>
          <a:lstStyle/>
          <a:p>
            <a:pPr marL="431799" lvl="1" indent="-215899" algn="just">
              <a:lnSpc>
                <a:spcPts val="2559"/>
              </a:lnSpc>
              <a:buFont typeface="Arial"/>
              <a:buChar char="•"/>
            </a:pPr>
            <a:r>
              <a:rPr lang="en-US" sz="1999">
                <a:solidFill>
                  <a:srgbClr val="000000"/>
                </a:solidFill>
                <a:latin typeface="Abhaya Libre"/>
              </a:rPr>
              <a:t>Recognizing the Zionist agenda to take over Palestine by 1900, Sultan Abdülhamid II limited the stay of Jews in Palestine to 30 days and prohibited foreign Jews in the Ottoman Empire from acquiring land in Palestine.</a:t>
            </a:r>
          </a:p>
          <a:p>
            <a:pPr marL="431799" lvl="1" indent="-215899" algn="just">
              <a:lnSpc>
                <a:spcPts val="2559"/>
              </a:lnSpc>
              <a:buFont typeface="Arial"/>
              <a:buChar char="•"/>
            </a:pPr>
            <a:r>
              <a:rPr lang="en-US" sz="1999">
                <a:solidFill>
                  <a:srgbClr val="000000"/>
                </a:solidFill>
                <a:latin typeface="Abhaya Libre"/>
              </a:rPr>
              <a:t>The Ottoman Empire was declared off-limits as a settlement area for European exiles.</a:t>
            </a:r>
          </a:p>
        </p:txBody>
      </p:sp>
      <p:grpSp>
        <p:nvGrpSpPr>
          <p:cNvPr id="10" name="Group 10"/>
          <p:cNvGrpSpPr/>
          <p:nvPr/>
        </p:nvGrpSpPr>
        <p:grpSpPr>
          <a:xfrm>
            <a:off x="6834176" y="6067316"/>
            <a:ext cx="2496639" cy="388621"/>
            <a:chOff x="0" y="0"/>
            <a:chExt cx="924681" cy="143934"/>
          </a:xfrm>
        </p:grpSpPr>
        <p:sp>
          <p:nvSpPr>
            <p:cNvPr id="11" name="Freeform 11"/>
            <p:cNvSpPr/>
            <p:nvPr/>
          </p:nvSpPr>
          <p:spPr>
            <a:xfrm>
              <a:off x="0" y="0"/>
              <a:ext cx="924681" cy="143934"/>
            </a:xfrm>
            <a:custGeom>
              <a:avLst/>
              <a:gdLst/>
              <a:ahLst/>
              <a:cxnLst/>
              <a:rect l="l" t="t" r="r" b="b"/>
              <a:pathLst>
                <a:path w="924681" h="143934">
                  <a:moveTo>
                    <a:pt x="0" y="0"/>
                  </a:moveTo>
                  <a:lnTo>
                    <a:pt x="924681" y="0"/>
                  </a:lnTo>
                  <a:lnTo>
                    <a:pt x="924681" y="143934"/>
                  </a:lnTo>
                  <a:lnTo>
                    <a:pt x="0" y="143934"/>
                  </a:lnTo>
                  <a:close/>
                </a:path>
              </a:pathLst>
            </a:custGeom>
            <a:solidFill>
              <a:srgbClr val="049250"/>
            </a:solidFill>
          </p:spPr>
        </p:sp>
        <p:sp>
          <p:nvSpPr>
            <p:cNvPr id="12" name="TextBox 12"/>
            <p:cNvSpPr txBox="1"/>
            <p:nvPr/>
          </p:nvSpPr>
          <p:spPr>
            <a:xfrm>
              <a:off x="0" y="19050"/>
              <a:ext cx="924681" cy="124884"/>
            </a:xfrm>
            <a:prstGeom prst="rect">
              <a:avLst/>
            </a:prstGeom>
          </p:spPr>
          <p:txBody>
            <a:bodyPr lIns="50800" tIns="50800" rIns="50800" bIns="50800" rtlCol="0" anchor="ctr"/>
            <a:lstStyle/>
            <a:p>
              <a:pPr algn="ctr">
                <a:lnSpc>
                  <a:spcPts val="1650"/>
                </a:lnSpc>
              </a:pPr>
              <a:r>
                <a:rPr lang="en-US" sz="1500">
                  <a:solidFill>
                    <a:srgbClr val="FFFFFF"/>
                  </a:solidFill>
                  <a:latin typeface="Nunito Sans Bold"/>
                </a:rPr>
                <a:t>Sultan Abdulhamid </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491908"/>
            <a:chOff x="0" y="0"/>
            <a:chExt cx="4993886" cy="1278358"/>
          </a:xfrm>
        </p:grpSpPr>
        <p:sp>
          <p:nvSpPr>
            <p:cNvPr id="3" name="Freeform 3"/>
            <p:cNvSpPr/>
            <p:nvPr/>
          </p:nvSpPr>
          <p:spPr>
            <a:xfrm>
              <a:off x="0" y="0"/>
              <a:ext cx="4993885" cy="1278358"/>
            </a:xfrm>
            <a:custGeom>
              <a:avLst/>
              <a:gdLst/>
              <a:ahLst/>
              <a:cxnLst/>
              <a:rect l="l" t="t" r="r" b="b"/>
              <a:pathLst>
                <a:path w="4993885" h="1278358">
                  <a:moveTo>
                    <a:pt x="0" y="0"/>
                  </a:moveTo>
                  <a:lnTo>
                    <a:pt x="4993885" y="0"/>
                  </a:lnTo>
                  <a:lnTo>
                    <a:pt x="4993885" y="1278358"/>
                  </a:lnTo>
                  <a:lnTo>
                    <a:pt x="0" y="1278358"/>
                  </a:lnTo>
                  <a:close/>
                </a:path>
              </a:pathLst>
            </a:custGeom>
            <a:solidFill>
              <a:srgbClr val="052F59"/>
            </a:solidFill>
          </p:spPr>
        </p:sp>
      </p:grpSp>
      <p:sp>
        <p:nvSpPr>
          <p:cNvPr id="4" name="Freeform 4"/>
          <p:cNvSpPr/>
          <p:nvPr/>
        </p:nvSpPr>
        <p:spPr>
          <a:xfrm>
            <a:off x="0" y="0"/>
            <a:ext cx="9753600" cy="2491908"/>
          </a:xfrm>
          <a:custGeom>
            <a:avLst/>
            <a:gdLst/>
            <a:ahLst/>
            <a:cxnLst/>
            <a:rect l="l" t="t" r="r" b="b"/>
            <a:pathLst>
              <a:path w="9753600" h="2491908">
                <a:moveTo>
                  <a:pt x="0" y="0"/>
                </a:moveTo>
                <a:lnTo>
                  <a:pt x="9753600" y="0"/>
                </a:lnTo>
                <a:lnTo>
                  <a:pt x="9753600" y="2491908"/>
                </a:lnTo>
                <a:lnTo>
                  <a:pt x="0" y="2491908"/>
                </a:lnTo>
                <a:lnTo>
                  <a:pt x="0" y="0"/>
                </a:lnTo>
                <a:close/>
              </a:path>
            </a:pathLst>
          </a:custGeom>
          <a:blipFill>
            <a:blip r:embed="rId2">
              <a:alphaModFix amt="9999"/>
            </a:blip>
            <a:stretch>
              <a:fillRect t="-65850" b="-84652"/>
            </a:stretch>
          </a:blipFill>
        </p:spPr>
      </p:sp>
      <p:sp>
        <p:nvSpPr>
          <p:cNvPr id="5" name="Freeform 5"/>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6" name="Freeform 6"/>
          <p:cNvSpPr/>
          <p:nvPr/>
        </p:nvSpPr>
        <p:spPr>
          <a:xfrm>
            <a:off x="1522430" y="2773145"/>
            <a:ext cx="6708740" cy="4156949"/>
          </a:xfrm>
          <a:custGeom>
            <a:avLst/>
            <a:gdLst/>
            <a:ahLst/>
            <a:cxnLst/>
            <a:rect l="l" t="t" r="r" b="b"/>
            <a:pathLst>
              <a:path w="6708740" h="4156949">
                <a:moveTo>
                  <a:pt x="0" y="0"/>
                </a:moveTo>
                <a:lnTo>
                  <a:pt x="6708740" y="0"/>
                </a:lnTo>
                <a:lnTo>
                  <a:pt x="6708740" y="4156949"/>
                </a:lnTo>
                <a:lnTo>
                  <a:pt x="0" y="4156949"/>
                </a:lnTo>
                <a:lnTo>
                  <a:pt x="0" y="0"/>
                </a:lnTo>
                <a:close/>
              </a:path>
            </a:pathLst>
          </a:custGeom>
          <a:blipFill>
            <a:blip r:embed="rId4"/>
            <a:stretch>
              <a:fillRect/>
            </a:stretch>
          </a:blipFill>
        </p:spPr>
      </p:sp>
      <p:sp>
        <p:nvSpPr>
          <p:cNvPr id="7" name="TextBox 7"/>
          <p:cNvSpPr txBox="1"/>
          <p:nvPr/>
        </p:nvSpPr>
        <p:spPr>
          <a:xfrm>
            <a:off x="1959084" y="636237"/>
            <a:ext cx="5835432" cy="1514475"/>
          </a:xfrm>
          <a:prstGeom prst="rect">
            <a:avLst/>
          </a:prstGeom>
        </p:spPr>
        <p:txBody>
          <a:bodyPr lIns="0" tIns="0" rIns="0" bIns="0" rtlCol="0" anchor="t">
            <a:spAutoFit/>
          </a:bodyPr>
          <a:lstStyle/>
          <a:p>
            <a:pPr algn="ctr">
              <a:lnSpc>
                <a:spcPts val="3740"/>
              </a:lnSpc>
            </a:pPr>
            <a:r>
              <a:rPr lang="en-US" sz="3400">
                <a:solidFill>
                  <a:srgbClr val="FFFFFF"/>
                </a:solidFill>
                <a:latin typeface="Nunito Sans"/>
              </a:rPr>
              <a:t>A group of Ottoman Statesmen and locals at </a:t>
            </a:r>
          </a:p>
          <a:p>
            <a:pPr algn="ctr">
              <a:lnSpc>
                <a:spcPts val="4510"/>
              </a:lnSpc>
            </a:pPr>
            <a:r>
              <a:rPr lang="en-US" sz="4100">
                <a:solidFill>
                  <a:srgbClr val="41B8D5"/>
                </a:solidFill>
                <a:latin typeface="Nunito Sans Bold"/>
              </a:rPr>
              <a:t>Al Aqsa Compound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98939"/>
            <a:chOff x="0" y="0"/>
            <a:chExt cx="4993886" cy="1076764"/>
          </a:xfrm>
        </p:grpSpPr>
        <p:sp>
          <p:nvSpPr>
            <p:cNvPr id="3" name="Freeform 3"/>
            <p:cNvSpPr/>
            <p:nvPr/>
          </p:nvSpPr>
          <p:spPr>
            <a:xfrm>
              <a:off x="0" y="0"/>
              <a:ext cx="4993885" cy="1076764"/>
            </a:xfrm>
            <a:custGeom>
              <a:avLst/>
              <a:gdLst/>
              <a:ahLst/>
              <a:cxnLst/>
              <a:rect l="l" t="t" r="r" b="b"/>
              <a:pathLst>
                <a:path w="4993885" h="1076764">
                  <a:moveTo>
                    <a:pt x="0" y="0"/>
                  </a:moveTo>
                  <a:lnTo>
                    <a:pt x="4993885" y="0"/>
                  </a:lnTo>
                  <a:lnTo>
                    <a:pt x="4993885" y="1076764"/>
                  </a:lnTo>
                  <a:lnTo>
                    <a:pt x="0" y="1076764"/>
                  </a:lnTo>
                  <a:close/>
                </a:path>
              </a:pathLst>
            </a:custGeom>
            <a:solidFill>
              <a:srgbClr val="052F59"/>
            </a:solidFill>
          </p:spPr>
        </p:sp>
      </p:grpSp>
      <p:sp>
        <p:nvSpPr>
          <p:cNvPr id="4" name="Freeform 4"/>
          <p:cNvSpPr/>
          <p:nvPr/>
        </p:nvSpPr>
        <p:spPr>
          <a:xfrm>
            <a:off x="0" y="0"/>
            <a:ext cx="9753600" cy="2098939"/>
          </a:xfrm>
          <a:custGeom>
            <a:avLst/>
            <a:gdLst/>
            <a:ahLst/>
            <a:cxnLst/>
            <a:rect l="l" t="t" r="r" b="b"/>
            <a:pathLst>
              <a:path w="9753600" h="2098939">
                <a:moveTo>
                  <a:pt x="0" y="0"/>
                </a:moveTo>
                <a:lnTo>
                  <a:pt x="9753600" y="0"/>
                </a:lnTo>
                <a:lnTo>
                  <a:pt x="9753600" y="2098939"/>
                </a:lnTo>
                <a:lnTo>
                  <a:pt x="0" y="2098939"/>
                </a:lnTo>
                <a:lnTo>
                  <a:pt x="0" y="0"/>
                </a:lnTo>
                <a:close/>
              </a:path>
            </a:pathLst>
          </a:custGeom>
          <a:blipFill>
            <a:blip r:embed="rId2">
              <a:alphaModFix amt="9999"/>
            </a:blip>
            <a:stretch>
              <a:fillRect t="-87540" b="-109862"/>
            </a:stretch>
          </a:blipFill>
        </p:spPr>
      </p:sp>
      <p:sp>
        <p:nvSpPr>
          <p:cNvPr id="5" name="TextBox 5"/>
          <p:cNvSpPr txBox="1"/>
          <p:nvPr/>
        </p:nvSpPr>
        <p:spPr>
          <a:xfrm>
            <a:off x="1090019" y="709295"/>
            <a:ext cx="7573562" cy="1156970"/>
          </a:xfrm>
          <a:prstGeom prst="rect">
            <a:avLst/>
          </a:prstGeom>
        </p:spPr>
        <p:txBody>
          <a:bodyPr lIns="0" tIns="0" rIns="0" bIns="0" rtlCol="0" anchor="t">
            <a:spAutoFit/>
          </a:bodyPr>
          <a:lstStyle/>
          <a:p>
            <a:pPr algn="ctr">
              <a:lnSpc>
                <a:spcPts val="4510"/>
              </a:lnSpc>
            </a:pPr>
            <a:r>
              <a:rPr lang="en-US" sz="4100">
                <a:solidFill>
                  <a:srgbClr val="FFFFFF"/>
                </a:solidFill>
                <a:latin typeface="Nunito Sans"/>
              </a:rPr>
              <a:t>Herzl's Offer to </a:t>
            </a:r>
          </a:p>
          <a:p>
            <a:pPr algn="ctr">
              <a:lnSpc>
                <a:spcPts val="4510"/>
              </a:lnSpc>
            </a:pPr>
            <a:r>
              <a:rPr lang="en-US" sz="4100">
                <a:solidFill>
                  <a:srgbClr val="41B8D5"/>
                </a:solidFill>
                <a:latin typeface="Nunito Sans Bold"/>
              </a:rPr>
              <a:t>Sultan Abdulhamid</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22786" y="2476572"/>
            <a:ext cx="8908029" cy="3719957"/>
          </a:xfrm>
          <a:prstGeom prst="rect">
            <a:avLst/>
          </a:prstGeom>
        </p:spPr>
        <p:txBody>
          <a:bodyPr lIns="0" tIns="0" rIns="0" bIns="0" rtlCol="0" anchor="t">
            <a:spAutoFit/>
          </a:bodyPr>
          <a:lstStyle/>
          <a:p>
            <a:pPr marL="496567" lvl="1" indent="-248284" algn="just">
              <a:lnSpc>
                <a:spcPts val="2943"/>
              </a:lnSpc>
              <a:buFont typeface="Arial"/>
              <a:buChar char="•"/>
            </a:pPr>
            <a:r>
              <a:rPr lang="en-US" sz="2299">
                <a:solidFill>
                  <a:srgbClr val="000000"/>
                </a:solidFill>
                <a:latin typeface="Abhaya Libre"/>
              </a:rPr>
              <a:t>Theodor Herzl, leader of the Zionist movement, attempted to negotiate with Sultan Abdülhamid II to open Palestinian land for Jewish settlement.</a:t>
            </a:r>
          </a:p>
          <a:p>
            <a:pPr marL="496567" lvl="1" indent="-248284" algn="just">
              <a:lnSpc>
                <a:spcPts val="2943"/>
              </a:lnSpc>
              <a:buFont typeface="Arial"/>
              <a:buChar char="•"/>
            </a:pPr>
            <a:r>
              <a:rPr lang="en-US" sz="2299">
                <a:solidFill>
                  <a:srgbClr val="000000"/>
                </a:solidFill>
                <a:latin typeface="Abhaya Libre"/>
              </a:rPr>
              <a:t>Herzl's proposal, made through an agent in 1901, involved paying off Ottoman debts and promoting the Sultan's image in Europe in exchange for the transfer of land and government to the Jewish people.</a:t>
            </a:r>
          </a:p>
          <a:p>
            <a:pPr marL="496567" lvl="1" indent="-248284" algn="just">
              <a:lnSpc>
                <a:spcPts val="2943"/>
              </a:lnSpc>
              <a:buFont typeface="Arial"/>
              <a:buChar char="•"/>
            </a:pPr>
            <a:r>
              <a:rPr lang="en-US" sz="2299">
                <a:solidFill>
                  <a:srgbClr val="000000"/>
                </a:solidFill>
                <a:latin typeface="Abhaya Libre"/>
              </a:rPr>
              <a:t>The Sultan rejected the offer, he famously said, “I won't sell anything, not even an inch of this territory.”</a:t>
            </a:r>
          </a:p>
          <a:p>
            <a:pPr marL="496567" lvl="1" indent="-248284" algn="just">
              <a:lnSpc>
                <a:spcPts val="2943"/>
              </a:lnSpc>
              <a:buFont typeface="Arial"/>
              <a:buChar char="•"/>
            </a:pPr>
            <a:r>
              <a:rPr lang="en-US" sz="2299">
                <a:solidFill>
                  <a:srgbClr val="000000"/>
                </a:solidFill>
                <a:latin typeface="Abhaya Libre"/>
              </a:rPr>
              <a:t>Despite Herzl's repeated attempts, including a second offer the following year, the Sultan maintained his refusal.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98939"/>
            <a:chOff x="0" y="0"/>
            <a:chExt cx="4993886" cy="1076764"/>
          </a:xfrm>
        </p:grpSpPr>
        <p:sp>
          <p:nvSpPr>
            <p:cNvPr id="3" name="Freeform 3"/>
            <p:cNvSpPr/>
            <p:nvPr/>
          </p:nvSpPr>
          <p:spPr>
            <a:xfrm>
              <a:off x="0" y="0"/>
              <a:ext cx="4993885" cy="1076764"/>
            </a:xfrm>
            <a:custGeom>
              <a:avLst/>
              <a:gdLst/>
              <a:ahLst/>
              <a:cxnLst/>
              <a:rect l="l" t="t" r="r" b="b"/>
              <a:pathLst>
                <a:path w="4993885" h="1076764">
                  <a:moveTo>
                    <a:pt x="0" y="0"/>
                  </a:moveTo>
                  <a:lnTo>
                    <a:pt x="4993885" y="0"/>
                  </a:lnTo>
                  <a:lnTo>
                    <a:pt x="4993885" y="1076764"/>
                  </a:lnTo>
                  <a:lnTo>
                    <a:pt x="0" y="1076764"/>
                  </a:lnTo>
                  <a:close/>
                </a:path>
              </a:pathLst>
            </a:custGeom>
            <a:solidFill>
              <a:srgbClr val="052F59"/>
            </a:solidFill>
          </p:spPr>
        </p:sp>
      </p:grpSp>
      <p:sp>
        <p:nvSpPr>
          <p:cNvPr id="4" name="Freeform 4"/>
          <p:cNvSpPr/>
          <p:nvPr/>
        </p:nvSpPr>
        <p:spPr>
          <a:xfrm>
            <a:off x="0" y="0"/>
            <a:ext cx="9753600" cy="2098939"/>
          </a:xfrm>
          <a:custGeom>
            <a:avLst/>
            <a:gdLst/>
            <a:ahLst/>
            <a:cxnLst/>
            <a:rect l="l" t="t" r="r" b="b"/>
            <a:pathLst>
              <a:path w="9753600" h="2098939">
                <a:moveTo>
                  <a:pt x="0" y="0"/>
                </a:moveTo>
                <a:lnTo>
                  <a:pt x="9753600" y="0"/>
                </a:lnTo>
                <a:lnTo>
                  <a:pt x="9753600" y="2098939"/>
                </a:lnTo>
                <a:lnTo>
                  <a:pt x="0" y="2098939"/>
                </a:lnTo>
                <a:lnTo>
                  <a:pt x="0" y="0"/>
                </a:lnTo>
                <a:close/>
              </a:path>
            </a:pathLst>
          </a:custGeom>
          <a:blipFill>
            <a:blip r:embed="rId2">
              <a:alphaModFix amt="9999"/>
            </a:blip>
            <a:stretch>
              <a:fillRect t="-87540" b="-109862"/>
            </a:stretch>
          </a:blipFill>
        </p:spPr>
      </p:sp>
      <p:sp>
        <p:nvSpPr>
          <p:cNvPr id="5" name="TextBox 5"/>
          <p:cNvSpPr txBox="1"/>
          <p:nvPr/>
        </p:nvSpPr>
        <p:spPr>
          <a:xfrm>
            <a:off x="1138735" y="652774"/>
            <a:ext cx="6992476" cy="1097280"/>
          </a:xfrm>
          <a:prstGeom prst="rect">
            <a:avLst/>
          </a:prstGeom>
        </p:spPr>
        <p:txBody>
          <a:bodyPr lIns="0" tIns="0" rIns="0" bIns="0" rtlCol="0" anchor="t">
            <a:spAutoFit/>
          </a:bodyPr>
          <a:lstStyle/>
          <a:p>
            <a:pPr algn="ctr">
              <a:lnSpc>
                <a:spcPts val="4070"/>
              </a:lnSpc>
            </a:pPr>
            <a:r>
              <a:rPr lang="en-US" sz="3700">
                <a:solidFill>
                  <a:srgbClr val="FFFFFF"/>
                </a:solidFill>
                <a:latin typeface="Nunito Sans"/>
              </a:rPr>
              <a:t>End of Ottoman </a:t>
            </a:r>
          </a:p>
          <a:p>
            <a:pPr algn="ctr">
              <a:lnSpc>
                <a:spcPts val="4510"/>
              </a:lnSpc>
            </a:pPr>
            <a:r>
              <a:rPr lang="en-US" sz="4100">
                <a:solidFill>
                  <a:srgbClr val="41B8D5"/>
                </a:solidFill>
                <a:latin typeface="Nunito Sans Bold"/>
              </a:rPr>
              <a:t>Protection of Palestine</a:t>
            </a:r>
          </a:p>
        </p:txBody>
      </p:sp>
      <p:sp>
        <p:nvSpPr>
          <p:cNvPr id="6" name="Freeform 6"/>
          <p:cNvSpPr/>
          <p:nvPr/>
        </p:nvSpPr>
        <p:spPr>
          <a:xfrm>
            <a:off x="253318" y="194310"/>
            <a:ext cx="1464529" cy="1074421"/>
          </a:xfrm>
          <a:custGeom>
            <a:avLst/>
            <a:gdLst/>
            <a:ahLst/>
            <a:cxnLst/>
            <a:rect l="l" t="t" r="r" b="b"/>
            <a:pathLst>
              <a:path w="1464529" h="1074421">
                <a:moveTo>
                  <a:pt x="0" y="0"/>
                </a:moveTo>
                <a:lnTo>
                  <a:pt x="1464528" y="0"/>
                </a:lnTo>
                <a:lnTo>
                  <a:pt x="1464528" y="1074420"/>
                </a:lnTo>
                <a:lnTo>
                  <a:pt x="0" y="1074420"/>
                </a:lnTo>
                <a:lnTo>
                  <a:pt x="0" y="0"/>
                </a:lnTo>
                <a:close/>
              </a:path>
            </a:pathLst>
          </a:custGeom>
          <a:blipFill>
            <a:blip r:embed="rId3"/>
            <a:stretch>
              <a:fillRect r="-10320"/>
            </a:stretch>
          </a:blipFill>
        </p:spPr>
      </p:sp>
      <p:sp>
        <p:nvSpPr>
          <p:cNvPr id="7" name="Freeform 7"/>
          <p:cNvSpPr/>
          <p:nvPr/>
        </p:nvSpPr>
        <p:spPr>
          <a:xfrm>
            <a:off x="7587101" y="424295"/>
            <a:ext cx="1740211" cy="2651519"/>
          </a:xfrm>
          <a:custGeom>
            <a:avLst/>
            <a:gdLst/>
            <a:ahLst/>
            <a:cxnLst/>
            <a:rect l="l" t="t" r="r" b="b"/>
            <a:pathLst>
              <a:path w="1740211" h="2651519">
                <a:moveTo>
                  <a:pt x="0" y="0"/>
                </a:moveTo>
                <a:lnTo>
                  <a:pt x="1740211" y="0"/>
                </a:lnTo>
                <a:lnTo>
                  <a:pt x="1740211" y="2651519"/>
                </a:lnTo>
                <a:lnTo>
                  <a:pt x="0" y="2651519"/>
                </a:lnTo>
                <a:lnTo>
                  <a:pt x="0" y="0"/>
                </a:lnTo>
                <a:close/>
              </a:path>
            </a:pathLst>
          </a:custGeom>
          <a:blipFill>
            <a:blip r:embed="rId4"/>
            <a:stretch>
              <a:fillRect/>
            </a:stretch>
          </a:blipFill>
        </p:spPr>
      </p:sp>
      <p:grpSp>
        <p:nvGrpSpPr>
          <p:cNvPr id="8" name="Group 8"/>
          <p:cNvGrpSpPr/>
          <p:nvPr/>
        </p:nvGrpSpPr>
        <p:grpSpPr>
          <a:xfrm>
            <a:off x="7587101" y="2687194"/>
            <a:ext cx="1740211" cy="388621"/>
            <a:chOff x="0" y="0"/>
            <a:chExt cx="644523" cy="143934"/>
          </a:xfrm>
        </p:grpSpPr>
        <p:sp>
          <p:nvSpPr>
            <p:cNvPr id="9" name="Freeform 9"/>
            <p:cNvSpPr/>
            <p:nvPr/>
          </p:nvSpPr>
          <p:spPr>
            <a:xfrm>
              <a:off x="0" y="0"/>
              <a:ext cx="644523" cy="143934"/>
            </a:xfrm>
            <a:custGeom>
              <a:avLst/>
              <a:gdLst/>
              <a:ahLst/>
              <a:cxnLst/>
              <a:rect l="l" t="t" r="r" b="b"/>
              <a:pathLst>
                <a:path w="644523" h="143934">
                  <a:moveTo>
                    <a:pt x="0" y="0"/>
                  </a:moveTo>
                  <a:lnTo>
                    <a:pt x="644523" y="0"/>
                  </a:lnTo>
                  <a:lnTo>
                    <a:pt x="644523" y="143934"/>
                  </a:lnTo>
                  <a:lnTo>
                    <a:pt x="0" y="143934"/>
                  </a:lnTo>
                  <a:close/>
                </a:path>
              </a:pathLst>
            </a:custGeom>
            <a:solidFill>
              <a:srgbClr val="049250"/>
            </a:solidFill>
          </p:spPr>
        </p:sp>
        <p:sp>
          <p:nvSpPr>
            <p:cNvPr id="10" name="TextBox 10"/>
            <p:cNvSpPr txBox="1"/>
            <p:nvPr/>
          </p:nvSpPr>
          <p:spPr>
            <a:xfrm>
              <a:off x="0" y="19050"/>
              <a:ext cx="644523" cy="124884"/>
            </a:xfrm>
            <a:prstGeom prst="rect">
              <a:avLst/>
            </a:prstGeom>
          </p:spPr>
          <p:txBody>
            <a:bodyPr lIns="50800" tIns="50800" rIns="50800" bIns="50800" rtlCol="0" anchor="ctr"/>
            <a:lstStyle/>
            <a:p>
              <a:pPr algn="ctr">
                <a:lnSpc>
                  <a:spcPts val="1650"/>
                </a:lnSpc>
              </a:pPr>
              <a:r>
                <a:rPr lang="en-US" sz="1500">
                  <a:solidFill>
                    <a:srgbClr val="FFFFFF"/>
                  </a:solidFill>
                  <a:latin typeface="Nunito Sans Bold"/>
                </a:rPr>
                <a:t>Emanuel Karasu</a:t>
              </a:r>
            </a:p>
          </p:txBody>
        </p:sp>
      </p:grpSp>
      <p:sp>
        <p:nvSpPr>
          <p:cNvPr id="11" name="TextBox 11"/>
          <p:cNvSpPr txBox="1"/>
          <p:nvPr/>
        </p:nvSpPr>
        <p:spPr>
          <a:xfrm>
            <a:off x="478911" y="2432709"/>
            <a:ext cx="6800708" cy="858012"/>
          </a:xfrm>
          <a:prstGeom prst="rect">
            <a:avLst/>
          </a:prstGeom>
        </p:spPr>
        <p:txBody>
          <a:bodyPr lIns="0" tIns="0" rIns="0" bIns="0" rtlCol="0" anchor="t">
            <a:spAutoFit/>
          </a:bodyPr>
          <a:lstStyle/>
          <a:p>
            <a:pPr marL="388620" lvl="1" indent="-194310" algn="just">
              <a:lnSpc>
                <a:spcPts val="2304"/>
              </a:lnSpc>
              <a:buFont typeface="Arial"/>
              <a:buChar char="•"/>
            </a:pPr>
            <a:r>
              <a:rPr lang="en-US" sz="1800">
                <a:solidFill>
                  <a:srgbClr val="000000"/>
                </a:solidFill>
                <a:latin typeface="Abhaya Libre"/>
              </a:rPr>
              <a:t>The Western backed political group, Young Turks, overthrew Sultan Abdülhamid II in 1909, exiled him to Thessaloniki and imprisoned him in the house of a Jewish banker named Allatini.</a:t>
            </a:r>
          </a:p>
        </p:txBody>
      </p:sp>
      <p:sp>
        <p:nvSpPr>
          <p:cNvPr id="12" name="TextBox 12"/>
          <p:cNvSpPr txBox="1"/>
          <p:nvPr/>
        </p:nvSpPr>
        <p:spPr>
          <a:xfrm>
            <a:off x="478911" y="3271671"/>
            <a:ext cx="8732687" cy="3715512"/>
          </a:xfrm>
          <a:prstGeom prst="rect">
            <a:avLst/>
          </a:prstGeom>
        </p:spPr>
        <p:txBody>
          <a:bodyPr lIns="0" tIns="0" rIns="0" bIns="0" rtlCol="0" anchor="t">
            <a:spAutoFit/>
          </a:bodyPr>
          <a:lstStyle/>
          <a:p>
            <a:pPr marL="388620" lvl="1" indent="-194310" algn="just">
              <a:lnSpc>
                <a:spcPts val="2304"/>
              </a:lnSpc>
              <a:buFont typeface="Arial"/>
              <a:buChar char="•"/>
            </a:pPr>
            <a:r>
              <a:rPr lang="en-US" sz="1800">
                <a:solidFill>
                  <a:srgbClr val="000000"/>
                </a:solidFill>
                <a:latin typeface="Abhaya Libre"/>
              </a:rPr>
              <a:t>Under the Young Turks, all the Sultan's lands were nationalised and Jews were allowed to settle in Palestine as part of their policy.</a:t>
            </a:r>
          </a:p>
          <a:p>
            <a:pPr marL="388620" lvl="1" indent="-194310" algn="just">
              <a:lnSpc>
                <a:spcPts val="2304"/>
              </a:lnSpc>
              <a:buFont typeface="Arial"/>
              <a:buChar char="•"/>
            </a:pPr>
            <a:r>
              <a:rPr lang="en-US" sz="1800">
                <a:solidFill>
                  <a:srgbClr val="000000"/>
                </a:solidFill>
                <a:latin typeface="Abhaya Libre"/>
              </a:rPr>
              <a:t>The Jewish banker and Freemason Emmanuel Karasu (Carasso), played a key role in the dethronement of Sultan Abdülhamid II and organised Jewish Migration to Palestine.</a:t>
            </a:r>
          </a:p>
          <a:p>
            <a:pPr marL="388620" lvl="1" indent="-194310" algn="just">
              <a:lnSpc>
                <a:spcPts val="2304"/>
              </a:lnSpc>
              <a:buFont typeface="Arial"/>
              <a:buChar char="•"/>
            </a:pPr>
            <a:r>
              <a:rPr lang="en-US" sz="1800">
                <a:solidFill>
                  <a:srgbClr val="000000"/>
                </a:solidFill>
                <a:latin typeface="Abhaya Libre"/>
              </a:rPr>
              <a:t>In 1917, the Young Turks struck a deal with British Foreign.</a:t>
            </a:r>
          </a:p>
          <a:p>
            <a:pPr marL="388620" lvl="1" indent="-194310" algn="just">
              <a:lnSpc>
                <a:spcPts val="2304"/>
              </a:lnSpc>
              <a:buFont typeface="Arial"/>
              <a:buChar char="•"/>
            </a:pPr>
            <a:r>
              <a:rPr lang="en-US" sz="1800">
                <a:solidFill>
                  <a:srgbClr val="000000"/>
                </a:solidFill>
                <a:latin typeface="Abhaya Libre"/>
              </a:rPr>
              <a:t>Secretary Arthur Balfour that led to the Balfour Declaration and the British Empire's support for a Jewish state in Palestine. </a:t>
            </a:r>
          </a:p>
          <a:p>
            <a:pPr marL="388620" lvl="1" indent="-194310" algn="just">
              <a:lnSpc>
                <a:spcPts val="2304"/>
              </a:lnSpc>
              <a:buFont typeface="Arial"/>
              <a:buChar char="•"/>
            </a:pPr>
            <a:r>
              <a:rPr lang="en-US" sz="1800">
                <a:solidFill>
                  <a:srgbClr val="000000"/>
                </a:solidFill>
                <a:latin typeface="Abhaya Libre"/>
              </a:rPr>
              <a:t> Signed in 1916 during World War I, the Sykes-Picot Agreement was a secret British-French agreement to divide the Middle East into spheres of influence. </a:t>
            </a:r>
          </a:p>
          <a:p>
            <a:pPr marL="388620" lvl="1" indent="-194310" algn="just">
              <a:lnSpc>
                <a:spcPts val="2304"/>
              </a:lnSpc>
              <a:buFont typeface="Arial"/>
              <a:buChar char="•"/>
            </a:pPr>
            <a:r>
              <a:rPr lang="en-US" sz="1800">
                <a:solidFill>
                  <a:srgbClr val="000000"/>
                </a:solidFill>
                <a:latin typeface="Abhaya Libre"/>
              </a:rPr>
              <a:t>The Sykes-Picot Agreement, coupled with duplicitous promises made to Arab leaders by Britons such as McMahon, led to the Arab Revolt against the </a:t>
            </a:r>
          </a:p>
          <a:p>
            <a:pPr marL="388620" lvl="1" indent="-194310" algn="just">
              <a:lnSpc>
                <a:spcPts val="2304"/>
              </a:lnSpc>
              <a:buFont typeface="Arial"/>
              <a:buChar char="•"/>
            </a:pPr>
            <a:r>
              <a:rPr lang="en-US" sz="1800">
                <a:solidFill>
                  <a:srgbClr val="000000"/>
                </a:solidFill>
                <a:latin typeface="Abhaya Libre"/>
              </a:rPr>
              <a:t>Ottomans and ultimately contributed to the collapse of the Ottoman Empire and the Khilafah.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918817"/>
            <a:chOff x="0" y="0"/>
            <a:chExt cx="4993886" cy="984360"/>
          </a:xfrm>
        </p:grpSpPr>
        <p:sp>
          <p:nvSpPr>
            <p:cNvPr id="3" name="Freeform 3"/>
            <p:cNvSpPr/>
            <p:nvPr/>
          </p:nvSpPr>
          <p:spPr>
            <a:xfrm>
              <a:off x="0" y="0"/>
              <a:ext cx="4993885" cy="984360"/>
            </a:xfrm>
            <a:custGeom>
              <a:avLst/>
              <a:gdLst/>
              <a:ahLst/>
              <a:cxnLst/>
              <a:rect l="l" t="t" r="r" b="b"/>
              <a:pathLst>
                <a:path w="4993885" h="984360">
                  <a:moveTo>
                    <a:pt x="0" y="0"/>
                  </a:moveTo>
                  <a:lnTo>
                    <a:pt x="4993885" y="0"/>
                  </a:lnTo>
                  <a:lnTo>
                    <a:pt x="4993885" y="984360"/>
                  </a:lnTo>
                  <a:lnTo>
                    <a:pt x="0" y="984360"/>
                  </a:lnTo>
                  <a:close/>
                </a:path>
              </a:pathLst>
            </a:custGeom>
            <a:solidFill>
              <a:srgbClr val="052F59"/>
            </a:solidFill>
          </p:spPr>
        </p:sp>
      </p:grpSp>
      <p:sp>
        <p:nvSpPr>
          <p:cNvPr id="4" name="Freeform 4"/>
          <p:cNvSpPr/>
          <p:nvPr/>
        </p:nvSpPr>
        <p:spPr>
          <a:xfrm>
            <a:off x="0" y="0"/>
            <a:ext cx="9753600" cy="1918817"/>
          </a:xfrm>
          <a:custGeom>
            <a:avLst/>
            <a:gdLst/>
            <a:ahLst/>
            <a:cxnLst/>
            <a:rect l="l" t="t" r="r" b="b"/>
            <a:pathLst>
              <a:path w="9753600" h="1918817">
                <a:moveTo>
                  <a:pt x="0" y="0"/>
                </a:moveTo>
                <a:lnTo>
                  <a:pt x="9753600" y="0"/>
                </a:lnTo>
                <a:lnTo>
                  <a:pt x="9753600" y="1918817"/>
                </a:lnTo>
                <a:lnTo>
                  <a:pt x="0" y="1918817"/>
                </a:lnTo>
                <a:lnTo>
                  <a:pt x="0" y="0"/>
                </a:lnTo>
                <a:close/>
              </a:path>
            </a:pathLst>
          </a:custGeom>
          <a:blipFill>
            <a:blip r:embed="rId2">
              <a:alphaModFix amt="9999"/>
            </a:blip>
            <a:stretch>
              <a:fillRect t="-100451" b="-124869"/>
            </a:stretch>
          </a:blipFill>
        </p:spPr>
      </p:sp>
      <p:sp>
        <p:nvSpPr>
          <p:cNvPr id="5" name="TextBox 5"/>
          <p:cNvSpPr txBox="1"/>
          <p:nvPr/>
        </p:nvSpPr>
        <p:spPr>
          <a:xfrm>
            <a:off x="1380562" y="565604"/>
            <a:ext cx="6992476" cy="1097280"/>
          </a:xfrm>
          <a:prstGeom prst="rect">
            <a:avLst/>
          </a:prstGeom>
        </p:spPr>
        <p:txBody>
          <a:bodyPr lIns="0" tIns="0" rIns="0" bIns="0" rtlCol="0" anchor="t">
            <a:spAutoFit/>
          </a:bodyPr>
          <a:lstStyle/>
          <a:p>
            <a:pPr algn="ctr">
              <a:lnSpc>
                <a:spcPts val="4070"/>
              </a:lnSpc>
            </a:pPr>
            <a:r>
              <a:rPr lang="en-US" sz="3700">
                <a:solidFill>
                  <a:srgbClr val="FFFFFF"/>
                </a:solidFill>
                <a:latin typeface="Nunito Sans"/>
              </a:rPr>
              <a:t>The 79th Ottoman  </a:t>
            </a:r>
          </a:p>
          <a:p>
            <a:pPr algn="ctr">
              <a:lnSpc>
                <a:spcPts val="4510"/>
              </a:lnSpc>
            </a:pPr>
            <a:r>
              <a:rPr lang="en-US" sz="4100">
                <a:solidFill>
                  <a:srgbClr val="41B8D5"/>
                </a:solidFill>
                <a:latin typeface="Nunito Sans Bold"/>
              </a:rPr>
              <a:t>Regiment</a:t>
            </a:r>
          </a:p>
        </p:txBody>
      </p:sp>
      <p:sp>
        <p:nvSpPr>
          <p:cNvPr id="6" name="Freeform 6"/>
          <p:cNvSpPr/>
          <p:nvPr/>
        </p:nvSpPr>
        <p:spPr>
          <a:xfrm>
            <a:off x="5879738" y="2423930"/>
            <a:ext cx="3456898" cy="4150225"/>
          </a:xfrm>
          <a:custGeom>
            <a:avLst/>
            <a:gdLst/>
            <a:ahLst/>
            <a:cxnLst/>
            <a:rect l="l" t="t" r="r" b="b"/>
            <a:pathLst>
              <a:path w="3456898" h="4150225">
                <a:moveTo>
                  <a:pt x="0" y="0"/>
                </a:moveTo>
                <a:lnTo>
                  <a:pt x="3456898" y="0"/>
                </a:lnTo>
                <a:lnTo>
                  <a:pt x="3456898" y="4150225"/>
                </a:lnTo>
                <a:lnTo>
                  <a:pt x="0" y="4150225"/>
                </a:lnTo>
                <a:lnTo>
                  <a:pt x="0" y="0"/>
                </a:lnTo>
                <a:close/>
              </a:path>
            </a:pathLst>
          </a:custGeom>
          <a:blipFill>
            <a:blip r:embed="rId3"/>
            <a:stretch>
              <a:fillRect l="-2171" t="-1446" r="-3039" b="-2758"/>
            </a:stretch>
          </a:blipFill>
        </p:spPr>
      </p:sp>
      <p:sp>
        <p:nvSpPr>
          <p:cNvPr id="7" name="TextBox 7"/>
          <p:cNvSpPr txBox="1"/>
          <p:nvPr/>
        </p:nvSpPr>
        <p:spPr>
          <a:xfrm>
            <a:off x="388410" y="2203136"/>
            <a:ext cx="5224634" cy="4572762"/>
          </a:xfrm>
          <a:prstGeom prst="rect">
            <a:avLst/>
          </a:prstGeom>
        </p:spPr>
        <p:txBody>
          <a:bodyPr lIns="0" tIns="0" rIns="0" bIns="0" rtlCol="0" anchor="t">
            <a:spAutoFit/>
          </a:bodyPr>
          <a:lstStyle/>
          <a:p>
            <a:pPr algn="just">
              <a:lnSpc>
                <a:spcPts val="2304"/>
              </a:lnSpc>
            </a:pPr>
            <a:r>
              <a:rPr lang="en-US" sz="1800">
                <a:solidFill>
                  <a:srgbClr val="000000"/>
                </a:solidFill>
                <a:latin typeface="Abhaya Libre"/>
              </a:rPr>
              <a:t>The Ottoman standard of Gaza was given to the 79th Infantry Regiment, which defended Gaza in Ottoman Palestine during World War I around 1917.</a:t>
            </a:r>
          </a:p>
          <a:p>
            <a:pPr algn="just">
              <a:lnSpc>
                <a:spcPts val="1536"/>
              </a:lnSpc>
            </a:pPr>
            <a:endParaRPr lang="en-US" sz="1800">
              <a:solidFill>
                <a:srgbClr val="000000"/>
              </a:solidFill>
              <a:latin typeface="Abhaya Libre"/>
            </a:endParaRPr>
          </a:p>
          <a:p>
            <a:pPr algn="just">
              <a:lnSpc>
                <a:spcPts val="2304"/>
              </a:lnSpc>
            </a:pPr>
            <a:r>
              <a:rPr lang="en-US" sz="1800">
                <a:solidFill>
                  <a:srgbClr val="000000"/>
                </a:solidFill>
                <a:latin typeface="Abhaya Libre"/>
              </a:rPr>
              <a:t>The First Battle of Gaza took place on March 26, 1917. The Ottomans successfully defended the city.</a:t>
            </a:r>
          </a:p>
          <a:p>
            <a:pPr algn="just">
              <a:lnSpc>
                <a:spcPts val="1536"/>
              </a:lnSpc>
            </a:pPr>
            <a:endParaRPr lang="en-US" sz="1800">
              <a:solidFill>
                <a:srgbClr val="000000"/>
              </a:solidFill>
              <a:latin typeface="Abhaya Libre"/>
            </a:endParaRPr>
          </a:p>
          <a:p>
            <a:pPr algn="just">
              <a:lnSpc>
                <a:spcPts val="2304"/>
              </a:lnSpc>
            </a:pPr>
            <a:r>
              <a:rPr lang="en-US" sz="1800">
                <a:solidFill>
                  <a:srgbClr val="000000"/>
                </a:solidFill>
                <a:latin typeface="Abhaya Libre"/>
              </a:rPr>
              <a:t>The Second Battle of Gaza occurred from April 17-19, 1917, with the Ottomans again repelling the British assault.</a:t>
            </a:r>
          </a:p>
          <a:p>
            <a:pPr algn="just">
              <a:lnSpc>
                <a:spcPts val="1536"/>
              </a:lnSpc>
            </a:pPr>
            <a:endParaRPr lang="en-US" sz="1800">
              <a:solidFill>
                <a:srgbClr val="000000"/>
              </a:solidFill>
              <a:latin typeface="Abhaya Libre"/>
            </a:endParaRPr>
          </a:p>
          <a:p>
            <a:pPr algn="just">
              <a:lnSpc>
                <a:spcPts val="2304"/>
              </a:lnSpc>
            </a:pPr>
            <a:r>
              <a:rPr lang="en-US" sz="1800">
                <a:solidFill>
                  <a:srgbClr val="000000"/>
                </a:solidFill>
                <a:latin typeface="Abhaya Libre"/>
              </a:rPr>
              <a:t>However, the Ottomans lost Gaza after their defeat in the Third Battle of Gaza. On November 7, 1917, General Allenby's troops entered Gaza unopposed, marking a significant turning point in the campaign. This capture opened the way for the British advance into Palestine, leading to the capture of Jerusalem in December 1917.</a:t>
            </a:r>
          </a:p>
        </p:txBody>
      </p:sp>
      <p:sp>
        <p:nvSpPr>
          <p:cNvPr id="8" name="Freeform 8"/>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507947" y="1362451"/>
            <a:ext cx="2648914" cy="1348462"/>
            <a:chOff x="0" y="0"/>
            <a:chExt cx="5959776" cy="3033896"/>
          </a:xfrm>
        </p:grpSpPr>
        <p:sp>
          <p:nvSpPr>
            <p:cNvPr id="3" name="Freeform 3"/>
            <p:cNvSpPr/>
            <p:nvPr/>
          </p:nvSpPr>
          <p:spPr>
            <a:xfrm>
              <a:off x="0" y="0"/>
              <a:ext cx="5959776" cy="3033896"/>
            </a:xfrm>
            <a:custGeom>
              <a:avLst/>
              <a:gdLst/>
              <a:ahLst/>
              <a:cxnLst/>
              <a:rect l="l" t="t" r="r" b="b"/>
              <a:pathLst>
                <a:path w="5959776" h="3033896">
                  <a:moveTo>
                    <a:pt x="496570" y="0"/>
                  </a:moveTo>
                  <a:lnTo>
                    <a:pt x="496570" y="3033896"/>
                  </a:lnTo>
                  <a:lnTo>
                    <a:pt x="4213526" y="3033896"/>
                  </a:lnTo>
                  <a:lnTo>
                    <a:pt x="4213526" y="0"/>
                  </a:lnTo>
                  <a:cubicBezTo>
                    <a:pt x="4213526" y="0"/>
                    <a:pt x="496570" y="0"/>
                    <a:pt x="496570" y="0"/>
                  </a:cubicBezTo>
                  <a:close/>
                  <a:moveTo>
                    <a:pt x="4710096" y="485006"/>
                  </a:moveTo>
                  <a:lnTo>
                    <a:pt x="4710096" y="455887"/>
                  </a:lnTo>
                  <a:cubicBezTo>
                    <a:pt x="4710096" y="222250"/>
                    <a:pt x="4487846" y="0"/>
                    <a:pt x="4213526" y="0"/>
                  </a:cubicBezTo>
                  <a:lnTo>
                    <a:pt x="4213526" y="3033896"/>
                  </a:lnTo>
                  <a:cubicBezTo>
                    <a:pt x="4487846" y="3033896"/>
                    <a:pt x="4710096" y="2811646"/>
                    <a:pt x="4710096" y="2537326"/>
                  </a:cubicBezTo>
                  <a:lnTo>
                    <a:pt x="4710096" y="957446"/>
                  </a:lnTo>
                  <a:cubicBezTo>
                    <a:pt x="5218096" y="972686"/>
                    <a:pt x="5722286" y="948556"/>
                    <a:pt x="5959776" y="991736"/>
                  </a:cubicBezTo>
                  <a:cubicBezTo>
                    <a:pt x="5555916" y="805046"/>
                    <a:pt x="5121576" y="669156"/>
                    <a:pt x="4710096"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4" name="Group 4"/>
          <p:cNvGrpSpPr/>
          <p:nvPr/>
        </p:nvGrpSpPr>
        <p:grpSpPr>
          <a:xfrm rot="-5400000">
            <a:off x="2088323" y="1463106"/>
            <a:ext cx="2850223" cy="1348462"/>
            <a:chOff x="0" y="0"/>
            <a:chExt cx="6412700" cy="3033896"/>
          </a:xfrm>
        </p:grpSpPr>
        <p:sp>
          <p:nvSpPr>
            <p:cNvPr id="5" name="Freeform 5"/>
            <p:cNvSpPr/>
            <p:nvPr/>
          </p:nvSpPr>
          <p:spPr>
            <a:xfrm>
              <a:off x="0" y="0"/>
              <a:ext cx="6412700" cy="3033896"/>
            </a:xfrm>
            <a:custGeom>
              <a:avLst/>
              <a:gdLst/>
              <a:ahLst/>
              <a:cxnLst/>
              <a:rect l="l" t="t" r="r" b="b"/>
              <a:pathLst>
                <a:path w="6412700" h="3033896">
                  <a:moveTo>
                    <a:pt x="496570" y="0"/>
                  </a:moveTo>
                  <a:lnTo>
                    <a:pt x="496570" y="3033896"/>
                  </a:lnTo>
                  <a:lnTo>
                    <a:pt x="4666450" y="3033896"/>
                  </a:lnTo>
                  <a:lnTo>
                    <a:pt x="4666450" y="0"/>
                  </a:lnTo>
                  <a:cubicBezTo>
                    <a:pt x="4666450" y="0"/>
                    <a:pt x="496570" y="0"/>
                    <a:pt x="496570" y="0"/>
                  </a:cubicBezTo>
                  <a:close/>
                  <a:moveTo>
                    <a:pt x="5163020" y="485006"/>
                  </a:moveTo>
                  <a:lnTo>
                    <a:pt x="5163020" y="455887"/>
                  </a:lnTo>
                  <a:cubicBezTo>
                    <a:pt x="5163020" y="222250"/>
                    <a:pt x="4940770" y="0"/>
                    <a:pt x="4666450" y="0"/>
                  </a:cubicBezTo>
                  <a:lnTo>
                    <a:pt x="4666450" y="3033896"/>
                  </a:lnTo>
                  <a:cubicBezTo>
                    <a:pt x="4940770" y="3033896"/>
                    <a:pt x="5163020" y="2811646"/>
                    <a:pt x="5163020" y="2537326"/>
                  </a:cubicBezTo>
                  <a:lnTo>
                    <a:pt x="5163020" y="957446"/>
                  </a:lnTo>
                  <a:cubicBezTo>
                    <a:pt x="5671020" y="972686"/>
                    <a:pt x="6175210" y="948556"/>
                    <a:pt x="6412700" y="991736"/>
                  </a:cubicBezTo>
                  <a:cubicBezTo>
                    <a:pt x="6008840" y="805046"/>
                    <a:pt x="5574500" y="669156"/>
                    <a:pt x="5163020"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 name="Group 6"/>
          <p:cNvGrpSpPr/>
          <p:nvPr/>
        </p:nvGrpSpPr>
        <p:grpSpPr>
          <a:xfrm rot="-5400000">
            <a:off x="4882445" y="1362451"/>
            <a:ext cx="2648914" cy="1348462"/>
            <a:chOff x="0" y="0"/>
            <a:chExt cx="5959776" cy="3033896"/>
          </a:xfrm>
        </p:grpSpPr>
        <p:sp>
          <p:nvSpPr>
            <p:cNvPr id="7" name="Freeform 7"/>
            <p:cNvSpPr/>
            <p:nvPr/>
          </p:nvSpPr>
          <p:spPr>
            <a:xfrm>
              <a:off x="0" y="0"/>
              <a:ext cx="5959776" cy="3033896"/>
            </a:xfrm>
            <a:custGeom>
              <a:avLst/>
              <a:gdLst/>
              <a:ahLst/>
              <a:cxnLst/>
              <a:rect l="l" t="t" r="r" b="b"/>
              <a:pathLst>
                <a:path w="5959776" h="3033896">
                  <a:moveTo>
                    <a:pt x="496570" y="0"/>
                  </a:moveTo>
                  <a:lnTo>
                    <a:pt x="496570" y="3033896"/>
                  </a:lnTo>
                  <a:lnTo>
                    <a:pt x="4213526" y="3033896"/>
                  </a:lnTo>
                  <a:lnTo>
                    <a:pt x="4213526" y="0"/>
                  </a:lnTo>
                  <a:cubicBezTo>
                    <a:pt x="4213526" y="0"/>
                    <a:pt x="496570" y="0"/>
                    <a:pt x="496570" y="0"/>
                  </a:cubicBezTo>
                  <a:close/>
                  <a:moveTo>
                    <a:pt x="4710096" y="485006"/>
                  </a:moveTo>
                  <a:lnTo>
                    <a:pt x="4710096" y="455887"/>
                  </a:lnTo>
                  <a:cubicBezTo>
                    <a:pt x="4710096" y="222250"/>
                    <a:pt x="4487846" y="0"/>
                    <a:pt x="4213526" y="0"/>
                  </a:cubicBezTo>
                  <a:lnTo>
                    <a:pt x="4213526" y="3033896"/>
                  </a:lnTo>
                  <a:cubicBezTo>
                    <a:pt x="4487846" y="3033896"/>
                    <a:pt x="4710096" y="2811646"/>
                    <a:pt x="4710096" y="2537326"/>
                  </a:cubicBezTo>
                  <a:lnTo>
                    <a:pt x="4710096" y="957446"/>
                  </a:lnTo>
                  <a:cubicBezTo>
                    <a:pt x="5218096" y="972686"/>
                    <a:pt x="5722286" y="948556"/>
                    <a:pt x="5959776" y="991736"/>
                  </a:cubicBezTo>
                  <a:cubicBezTo>
                    <a:pt x="5555916" y="805046"/>
                    <a:pt x="5121576" y="669156"/>
                    <a:pt x="4710096"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sp>
        <p:nvSpPr>
          <p:cNvPr id="8" name="TextBox 8"/>
          <p:cNvSpPr txBox="1"/>
          <p:nvPr/>
        </p:nvSpPr>
        <p:spPr>
          <a:xfrm>
            <a:off x="6743567" y="1781832"/>
            <a:ext cx="1087500" cy="335280"/>
          </a:xfrm>
          <a:prstGeom prst="rect">
            <a:avLst/>
          </a:prstGeom>
        </p:spPr>
        <p:txBody>
          <a:bodyPr lIns="0" tIns="0" rIns="0" bIns="0" rtlCol="0" anchor="t">
            <a:spAutoFit/>
          </a:bodyPr>
          <a:lstStyle/>
          <a:p>
            <a:pPr algn="ctr">
              <a:lnSpc>
                <a:spcPts val="2640"/>
              </a:lnSpc>
            </a:pPr>
            <a:r>
              <a:rPr lang="en-US" sz="2400">
                <a:solidFill>
                  <a:srgbClr val="FFFFFF"/>
                </a:solidFill>
                <a:latin typeface="Nunito Sans Bold"/>
              </a:rPr>
              <a:t>1920</a:t>
            </a:r>
          </a:p>
        </p:txBody>
      </p:sp>
      <p:grpSp>
        <p:nvGrpSpPr>
          <p:cNvPr id="9" name="Group 9"/>
          <p:cNvGrpSpPr/>
          <p:nvPr/>
        </p:nvGrpSpPr>
        <p:grpSpPr>
          <a:xfrm rot="-5400000">
            <a:off x="7529686" y="1480814"/>
            <a:ext cx="2814808" cy="1348462"/>
            <a:chOff x="0" y="0"/>
            <a:chExt cx="6333018" cy="3033896"/>
          </a:xfrm>
        </p:grpSpPr>
        <p:sp>
          <p:nvSpPr>
            <p:cNvPr id="10" name="Freeform 10"/>
            <p:cNvSpPr/>
            <p:nvPr/>
          </p:nvSpPr>
          <p:spPr>
            <a:xfrm>
              <a:off x="0" y="0"/>
              <a:ext cx="6333018" cy="3033896"/>
            </a:xfrm>
            <a:custGeom>
              <a:avLst/>
              <a:gdLst/>
              <a:ahLst/>
              <a:cxnLst/>
              <a:rect l="l" t="t" r="r" b="b"/>
              <a:pathLst>
                <a:path w="6333018" h="3033896">
                  <a:moveTo>
                    <a:pt x="496570" y="0"/>
                  </a:moveTo>
                  <a:lnTo>
                    <a:pt x="496570" y="3033896"/>
                  </a:lnTo>
                  <a:lnTo>
                    <a:pt x="4586768" y="3033896"/>
                  </a:lnTo>
                  <a:lnTo>
                    <a:pt x="4586768" y="0"/>
                  </a:lnTo>
                  <a:cubicBezTo>
                    <a:pt x="4586768" y="0"/>
                    <a:pt x="496570" y="0"/>
                    <a:pt x="496570" y="0"/>
                  </a:cubicBezTo>
                  <a:close/>
                  <a:moveTo>
                    <a:pt x="5083338" y="485006"/>
                  </a:moveTo>
                  <a:lnTo>
                    <a:pt x="5083338" y="455887"/>
                  </a:lnTo>
                  <a:cubicBezTo>
                    <a:pt x="5083338" y="222250"/>
                    <a:pt x="4861088" y="0"/>
                    <a:pt x="4586768" y="0"/>
                  </a:cubicBezTo>
                  <a:lnTo>
                    <a:pt x="4586768" y="3033896"/>
                  </a:lnTo>
                  <a:cubicBezTo>
                    <a:pt x="4861088" y="3033896"/>
                    <a:pt x="5083338" y="2811646"/>
                    <a:pt x="5083338" y="2537326"/>
                  </a:cubicBezTo>
                  <a:lnTo>
                    <a:pt x="5083338" y="957446"/>
                  </a:lnTo>
                  <a:cubicBezTo>
                    <a:pt x="5591338" y="972686"/>
                    <a:pt x="6095528" y="948556"/>
                    <a:pt x="6333018" y="991736"/>
                  </a:cubicBezTo>
                  <a:cubicBezTo>
                    <a:pt x="5929158" y="805046"/>
                    <a:pt x="5494818" y="669156"/>
                    <a:pt x="5083338"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11" name="Group 11"/>
          <p:cNvGrpSpPr/>
          <p:nvPr/>
        </p:nvGrpSpPr>
        <p:grpSpPr>
          <a:xfrm>
            <a:off x="0" y="-1315229"/>
            <a:ext cx="9753600" cy="3432341"/>
            <a:chOff x="0" y="0"/>
            <a:chExt cx="5003634" cy="1760804"/>
          </a:xfrm>
        </p:grpSpPr>
        <p:sp>
          <p:nvSpPr>
            <p:cNvPr id="12" name="Freeform 12"/>
            <p:cNvSpPr/>
            <p:nvPr/>
          </p:nvSpPr>
          <p:spPr>
            <a:xfrm>
              <a:off x="0" y="0"/>
              <a:ext cx="5003634" cy="1760804"/>
            </a:xfrm>
            <a:custGeom>
              <a:avLst/>
              <a:gdLst/>
              <a:ahLst/>
              <a:cxnLst/>
              <a:rect l="l" t="t" r="r" b="b"/>
              <a:pathLst>
                <a:path w="5003634" h="1760804">
                  <a:moveTo>
                    <a:pt x="0" y="0"/>
                  </a:moveTo>
                  <a:lnTo>
                    <a:pt x="5003634" y="0"/>
                  </a:lnTo>
                  <a:lnTo>
                    <a:pt x="5003634" y="1760804"/>
                  </a:lnTo>
                  <a:lnTo>
                    <a:pt x="0" y="1760804"/>
                  </a:lnTo>
                  <a:close/>
                </a:path>
              </a:pathLst>
            </a:custGeom>
            <a:solidFill>
              <a:srgbClr val="052F59"/>
            </a:solidFill>
          </p:spPr>
        </p:sp>
      </p:grpSp>
      <p:sp>
        <p:nvSpPr>
          <p:cNvPr id="13" name="Freeform 13"/>
          <p:cNvSpPr/>
          <p:nvPr/>
        </p:nvSpPr>
        <p:spPr>
          <a:xfrm>
            <a:off x="0" y="-1315229"/>
            <a:ext cx="9753600" cy="3432341"/>
          </a:xfrm>
          <a:custGeom>
            <a:avLst/>
            <a:gdLst/>
            <a:ahLst/>
            <a:cxnLst/>
            <a:rect l="l" t="t" r="r" b="b"/>
            <a:pathLst>
              <a:path w="9753600" h="3432341">
                <a:moveTo>
                  <a:pt x="0" y="0"/>
                </a:moveTo>
                <a:lnTo>
                  <a:pt x="9753600" y="0"/>
                </a:lnTo>
                <a:lnTo>
                  <a:pt x="9753600" y="3432341"/>
                </a:lnTo>
                <a:lnTo>
                  <a:pt x="0" y="3432341"/>
                </a:lnTo>
                <a:lnTo>
                  <a:pt x="0" y="0"/>
                </a:lnTo>
                <a:close/>
              </a:path>
            </a:pathLst>
          </a:custGeom>
          <a:blipFill>
            <a:blip r:embed="rId2">
              <a:alphaModFix amt="9999"/>
            </a:blip>
            <a:stretch>
              <a:fillRect t="-40756" b="-40756"/>
            </a:stretch>
          </a:blipFill>
        </p:spPr>
      </p:sp>
      <p:grpSp>
        <p:nvGrpSpPr>
          <p:cNvPr id="14" name="Group 14"/>
          <p:cNvGrpSpPr/>
          <p:nvPr/>
        </p:nvGrpSpPr>
        <p:grpSpPr>
          <a:xfrm>
            <a:off x="5716741" y="1265456"/>
            <a:ext cx="980323" cy="980323"/>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16" name="Group 16"/>
          <p:cNvGrpSpPr/>
          <p:nvPr/>
        </p:nvGrpSpPr>
        <p:grpSpPr>
          <a:xfrm>
            <a:off x="5753132" y="1301847"/>
            <a:ext cx="907541" cy="907541"/>
            <a:chOff x="0" y="0"/>
            <a:chExt cx="6350000" cy="6350000"/>
          </a:xfrm>
        </p:grpSpPr>
        <p:sp>
          <p:nvSpPr>
            <p:cNvPr id="17" name="Freeform 1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18" name="Group 18"/>
          <p:cNvGrpSpPr/>
          <p:nvPr/>
        </p:nvGrpSpPr>
        <p:grpSpPr>
          <a:xfrm>
            <a:off x="326349" y="1265456"/>
            <a:ext cx="980323" cy="980323"/>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20" name="Group 20"/>
          <p:cNvGrpSpPr/>
          <p:nvPr/>
        </p:nvGrpSpPr>
        <p:grpSpPr>
          <a:xfrm>
            <a:off x="362740" y="1301847"/>
            <a:ext cx="907541" cy="907541"/>
            <a:chOff x="0" y="0"/>
            <a:chExt cx="6350000" cy="6350000"/>
          </a:xfrm>
        </p:grpSpPr>
        <p:sp>
          <p:nvSpPr>
            <p:cNvPr id="21" name="Freeform 2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22" name="Group 22"/>
          <p:cNvGrpSpPr/>
          <p:nvPr/>
        </p:nvGrpSpPr>
        <p:grpSpPr>
          <a:xfrm>
            <a:off x="1674811" y="1265456"/>
            <a:ext cx="980323" cy="980323"/>
            <a:chOff x="0" y="0"/>
            <a:chExt cx="6350000" cy="6350000"/>
          </a:xfrm>
        </p:grpSpPr>
        <p:sp>
          <p:nvSpPr>
            <p:cNvPr id="23" name="Freeform 2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24" name="Group 24"/>
          <p:cNvGrpSpPr/>
          <p:nvPr/>
        </p:nvGrpSpPr>
        <p:grpSpPr>
          <a:xfrm>
            <a:off x="1711202" y="1301847"/>
            <a:ext cx="907541" cy="907541"/>
            <a:chOff x="0" y="0"/>
            <a:chExt cx="6350000" cy="6350000"/>
          </a:xfrm>
        </p:grpSpPr>
        <p:sp>
          <p:nvSpPr>
            <p:cNvPr id="25" name="Freeform 2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grpSp>
        <p:nvGrpSpPr>
          <p:cNvPr id="26" name="Group 26"/>
          <p:cNvGrpSpPr/>
          <p:nvPr/>
        </p:nvGrpSpPr>
        <p:grpSpPr>
          <a:xfrm>
            <a:off x="3023273" y="1265456"/>
            <a:ext cx="980323" cy="980323"/>
            <a:chOff x="0" y="0"/>
            <a:chExt cx="6350000" cy="6350000"/>
          </a:xfrm>
        </p:grpSpPr>
        <p:sp>
          <p:nvSpPr>
            <p:cNvPr id="27" name="Freeform 2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28" name="Group 28"/>
          <p:cNvGrpSpPr/>
          <p:nvPr/>
        </p:nvGrpSpPr>
        <p:grpSpPr>
          <a:xfrm>
            <a:off x="3059664" y="1301847"/>
            <a:ext cx="907541" cy="907541"/>
            <a:chOff x="0" y="0"/>
            <a:chExt cx="6350000" cy="6350000"/>
          </a:xfrm>
        </p:grpSpPr>
        <p:sp>
          <p:nvSpPr>
            <p:cNvPr id="29" name="Freeform 2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30" name="Group 30"/>
          <p:cNvGrpSpPr/>
          <p:nvPr/>
        </p:nvGrpSpPr>
        <p:grpSpPr>
          <a:xfrm>
            <a:off x="4371735" y="1265456"/>
            <a:ext cx="980323" cy="980323"/>
            <a:chOff x="0" y="0"/>
            <a:chExt cx="6350000" cy="6350000"/>
          </a:xfrm>
        </p:grpSpPr>
        <p:sp>
          <p:nvSpPr>
            <p:cNvPr id="31" name="Freeform 3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32" name="Group 32"/>
          <p:cNvGrpSpPr/>
          <p:nvPr/>
        </p:nvGrpSpPr>
        <p:grpSpPr>
          <a:xfrm>
            <a:off x="4408125" y="1301847"/>
            <a:ext cx="907541" cy="907541"/>
            <a:chOff x="0" y="0"/>
            <a:chExt cx="6350000" cy="6350000"/>
          </a:xfrm>
        </p:grpSpPr>
        <p:sp>
          <p:nvSpPr>
            <p:cNvPr id="33" name="Freeform 3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34" name="TextBox 34"/>
          <p:cNvSpPr txBox="1"/>
          <p:nvPr/>
        </p:nvSpPr>
        <p:spPr>
          <a:xfrm>
            <a:off x="2698416" y="357482"/>
            <a:ext cx="4326960" cy="679374"/>
          </a:xfrm>
          <a:prstGeom prst="rect">
            <a:avLst/>
          </a:prstGeom>
        </p:spPr>
        <p:txBody>
          <a:bodyPr lIns="0" tIns="0" rIns="0" bIns="0" rtlCol="0" anchor="t">
            <a:spAutoFit/>
          </a:bodyPr>
          <a:lstStyle/>
          <a:p>
            <a:pPr algn="ctr">
              <a:lnSpc>
                <a:spcPts val="5218"/>
              </a:lnSpc>
            </a:pPr>
            <a:r>
              <a:rPr lang="en-US" sz="4744">
                <a:solidFill>
                  <a:srgbClr val="FFFFFF"/>
                </a:solidFill>
                <a:latin typeface="Nunito Sans"/>
              </a:rPr>
              <a:t>TIMELINE </a:t>
            </a:r>
            <a:r>
              <a:rPr lang="en-US" sz="4744">
                <a:solidFill>
                  <a:srgbClr val="41B8D5"/>
                </a:solidFill>
                <a:latin typeface="Nunito Sans Bold"/>
              </a:rPr>
              <a:t>2</a:t>
            </a:r>
          </a:p>
        </p:txBody>
      </p:sp>
      <p:sp>
        <p:nvSpPr>
          <p:cNvPr id="35" name="TextBox 35"/>
          <p:cNvSpPr txBox="1"/>
          <p:nvPr/>
        </p:nvSpPr>
        <p:spPr>
          <a:xfrm>
            <a:off x="332949" y="1623062"/>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1914</a:t>
            </a:r>
          </a:p>
        </p:txBody>
      </p:sp>
      <p:sp>
        <p:nvSpPr>
          <p:cNvPr id="36" name="TextBox 36"/>
          <p:cNvSpPr txBox="1"/>
          <p:nvPr/>
        </p:nvSpPr>
        <p:spPr>
          <a:xfrm>
            <a:off x="384958" y="2460709"/>
            <a:ext cx="894342" cy="571500"/>
          </a:xfrm>
          <a:prstGeom prst="rect">
            <a:avLst/>
          </a:prstGeom>
        </p:spPr>
        <p:txBody>
          <a:bodyPr lIns="0" tIns="0" rIns="0" bIns="0" rtlCol="0" anchor="t">
            <a:spAutoFit/>
          </a:bodyPr>
          <a:lstStyle/>
          <a:p>
            <a:pPr algn="ctr">
              <a:lnSpc>
                <a:spcPts val="1559"/>
              </a:lnSpc>
            </a:pPr>
            <a:r>
              <a:rPr lang="en-US" sz="1299">
                <a:solidFill>
                  <a:srgbClr val="000000"/>
                </a:solidFill>
                <a:latin typeface="Nunito Sans"/>
              </a:rPr>
              <a:t>Beginning of World War 1 </a:t>
            </a:r>
          </a:p>
        </p:txBody>
      </p:sp>
      <p:sp>
        <p:nvSpPr>
          <p:cNvPr id="37" name="TextBox 37"/>
          <p:cNvSpPr txBox="1"/>
          <p:nvPr/>
        </p:nvSpPr>
        <p:spPr>
          <a:xfrm>
            <a:off x="1681411" y="1623062"/>
            <a:ext cx="947371"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1916</a:t>
            </a:r>
          </a:p>
        </p:txBody>
      </p:sp>
      <p:sp>
        <p:nvSpPr>
          <p:cNvPr id="38" name="TextBox 38"/>
          <p:cNvSpPr txBox="1"/>
          <p:nvPr/>
        </p:nvSpPr>
        <p:spPr>
          <a:xfrm>
            <a:off x="1599334" y="2424514"/>
            <a:ext cx="1131278" cy="918845"/>
          </a:xfrm>
          <a:prstGeom prst="rect">
            <a:avLst/>
          </a:prstGeom>
        </p:spPr>
        <p:txBody>
          <a:bodyPr lIns="0" tIns="0" rIns="0" bIns="0" rtlCol="0" anchor="t">
            <a:spAutoFit/>
          </a:bodyPr>
          <a:lstStyle/>
          <a:p>
            <a:pPr algn="ctr">
              <a:lnSpc>
                <a:spcPts val="1210"/>
              </a:lnSpc>
            </a:pPr>
            <a:r>
              <a:rPr lang="en-US" sz="1100">
                <a:solidFill>
                  <a:srgbClr val="000000"/>
                </a:solidFill>
                <a:latin typeface="Nunito Sans"/>
              </a:rPr>
              <a:t>Sykes Picot </a:t>
            </a:r>
          </a:p>
          <a:p>
            <a:pPr algn="ctr">
              <a:lnSpc>
                <a:spcPts val="1210"/>
              </a:lnSpc>
            </a:pPr>
            <a:r>
              <a:rPr lang="en-US" sz="1100">
                <a:solidFill>
                  <a:srgbClr val="000000"/>
                </a:solidFill>
                <a:latin typeface="Nunito Sans"/>
              </a:rPr>
              <a:t>Agreement divides the Middle East Between the French and the British  </a:t>
            </a:r>
          </a:p>
        </p:txBody>
      </p:sp>
      <p:sp>
        <p:nvSpPr>
          <p:cNvPr id="39" name="TextBox 39"/>
          <p:cNvSpPr txBox="1"/>
          <p:nvPr/>
        </p:nvSpPr>
        <p:spPr>
          <a:xfrm>
            <a:off x="3029873" y="1623062"/>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1917</a:t>
            </a:r>
          </a:p>
        </p:txBody>
      </p:sp>
      <p:sp>
        <p:nvSpPr>
          <p:cNvPr id="40" name="TextBox 40"/>
          <p:cNvSpPr txBox="1"/>
          <p:nvPr/>
        </p:nvSpPr>
        <p:spPr>
          <a:xfrm>
            <a:off x="4378334" y="1623062"/>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1918</a:t>
            </a:r>
          </a:p>
        </p:txBody>
      </p:sp>
      <p:grpSp>
        <p:nvGrpSpPr>
          <p:cNvPr id="41" name="Group 41"/>
          <p:cNvGrpSpPr/>
          <p:nvPr/>
        </p:nvGrpSpPr>
        <p:grpSpPr>
          <a:xfrm>
            <a:off x="7102796" y="1301847"/>
            <a:ext cx="980323" cy="980323"/>
            <a:chOff x="0" y="0"/>
            <a:chExt cx="6350000" cy="6350000"/>
          </a:xfrm>
        </p:grpSpPr>
        <p:sp>
          <p:nvSpPr>
            <p:cNvPr id="42" name="Freeform 4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43" name="Group 43"/>
          <p:cNvGrpSpPr/>
          <p:nvPr/>
        </p:nvGrpSpPr>
        <p:grpSpPr>
          <a:xfrm>
            <a:off x="7139187" y="1338238"/>
            <a:ext cx="907541" cy="907541"/>
            <a:chOff x="0" y="0"/>
            <a:chExt cx="6350000" cy="6350000"/>
          </a:xfrm>
        </p:grpSpPr>
        <p:sp>
          <p:nvSpPr>
            <p:cNvPr id="44" name="Freeform 4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45" name="TextBox 45"/>
          <p:cNvSpPr txBox="1"/>
          <p:nvPr/>
        </p:nvSpPr>
        <p:spPr>
          <a:xfrm>
            <a:off x="7109396" y="1623062"/>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1922</a:t>
            </a:r>
          </a:p>
        </p:txBody>
      </p:sp>
      <p:sp>
        <p:nvSpPr>
          <p:cNvPr id="46" name="TextBox 46"/>
          <p:cNvSpPr txBox="1"/>
          <p:nvPr/>
        </p:nvSpPr>
        <p:spPr>
          <a:xfrm>
            <a:off x="5716741" y="1617862"/>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1920</a:t>
            </a:r>
          </a:p>
        </p:txBody>
      </p:sp>
      <p:grpSp>
        <p:nvGrpSpPr>
          <p:cNvPr id="47" name="Group 47"/>
          <p:cNvGrpSpPr/>
          <p:nvPr/>
        </p:nvGrpSpPr>
        <p:grpSpPr>
          <a:xfrm>
            <a:off x="8446928" y="1300872"/>
            <a:ext cx="980323" cy="980323"/>
            <a:chOff x="0" y="0"/>
            <a:chExt cx="6350000" cy="6350000"/>
          </a:xfrm>
        </p:grpSpPr>
        <p:sp>
          <p:nvSpPr>
            <p:cNvPr id="48" name="Freeform 4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49" name="Group 49"/>
          <p:cNvGrpSpPr/>
          <p:nvPr/>
        </p:nvGrpSpPr>
        <p:grpSpPr>
          <a:xfrm>
            <a:off x="8483319" y="1337263"/>
            <a:ext cx="907541" cy="907541"/>
            <a:chOff x="0" y="0"/>
            <a:chExt cx="6350000" cy="6350000"/>
          </a:xfrm>
        </p:grpSpPr>
        <p:sp>
          <p:nvSpPr>
            <p:cNvPr id="50" name="Freeform 5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51" name="TextBox 51"/>
          <p:cNvSpPr txBox="1"/>
          <p:nvPr/>
        </p:nvSpPr>
        <p:spPr>
          <a:xfrm>
            <a:off x="8446928" y="1653278"/>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1929</a:t>
            </a:r>
          </a:p>
        </p:txBody>
      </p:sp>
      <p:sp>
        <p:nvSpPr>
          <p:cNvPr id="52" name="TextBox 52"/>
          <p:cNvSpPr txBox="1"/>
          <p:nvPr/>
        </p:nvSpPr>
        <p:spPr>
          <a:xfrm>
            <a:off x="2974236" y="2357825"/>
            <a:ext cx="1048605" cy="1137934"/>
          </a:xfrm>
          <a:prstGeom prst="rect">
            <a:avLst/>
          </a:prstGeom>
        </p:spPr>
        <p:txBody>
          <a:bodyPr lIns="0" tIns="0" rIns="0" bIns="0" rtlCol="0" anchor="t">
            <a:spAutoFit/>
          </a:bodyPr>
          <a:lstStyle/>
          <a:p>
            <a:pPr marL="237490" lvl="1" indent="-118745" algn="l">
              <a:lnSpc>
                <a:spcPts val="1209"/>
              </a:lnSpc>
              <a:buFont typeface="Arial"/>
              <a:buChar char="•"/>
            </a:pPr>
            <a:r>
              <a:rPr lang="en-US" sz="1099">
                <a:solidFill>
                  <a:srgbClr val="000000"/>
                </a:solidFill>
                <a:latin typeface="Nunito Sans"/>
              </a:rPr>
              <a:t>Balfour Declaration </a:t>
            </a:r>
          </a:p>
          <a:p>
            <a:pPr algn="l">
              <a:lnSpc>
                <a:spcPts val="770"/>
              </a:lnSpc>
            </a:pPr>
            <a:endParaRPr lang="en-US" sz="1099">
              <a:solidFill>
                <a:srgbClr val="000000"/>
              </a:solidFill>
              <a:latin typeface="Nunito Sans"/>
            </a:endParaRPr>
          </a:p>
          <a:p>
            <a:pPr marL="237490" lvl="1" indent="-118745" algn="l">
              <a:lnSpc>
                <a:spcPts val="1209"/>
              </a:lnSpc>
              <a:buFont typeface="Arial"/>
              <a:buChar char="•"/>
            </a:pPr>
            <a:r>
              <a:rPr lang="en-US" sz="1099">
                <a:solidFill>
                  <a:srgbClr val="000000"/>
                </a:solidFill>
                <a:latin typeface="Nunito Sans"/>
              </a:rPr>
              <a:t>End of Ottoman/ Islamic Rule over Palestine</a:t>
            </a:r>
          </a:p>
        </p:txBody>
      </p:sp>
      <p:sp>
        <p:nvSpPr>
          <p:cNvPr id="53" name="TextBox 53"/>
          <p:cNvSpPr txBox="1"/>
          <p:nvPr/>
        </p:nvSpPr>
        <p:spPr>
          <a:xfrm>
            <a:off x="4414725" y="2424514"/>
            <a:ext cx="894342" cy="579755"/>
          </a:xfrm>
          <a:prstGeom prst="rect">
            <a:avLst/>
          </a:prstGeom>
        </p:spPr>
        <p:txBody>
          <a:bodyPr lIns="0" tIns="0" rIns="0" bIns="0" rtlCol="0" anchor="t">
            <a:spAutoFit/>
          </a:bodyPr>
          <a:lstStyle/>
          <a:p>
            <a:pPr algn="ctr">
              <a:lnSpc>
                <a:spcPts val="1539"/>
              </a:lnSpc>
            </a:pPr>
            <a:r>
              <a:rPr lang="en-US" sz="1399">
                <a:solidFill>
                  <a:srgbClr val="000000"/>
                </a:solidFill>
                <a:latin typeface="Nunito Sans"/>
              </a:rPr>
              <a:t>End of World War 1</a:t>
            </a:r>
          </a:p>
        </p:txBody>
      </p:sp>
      <p:sp>
        <p:nvSpPr>
          <p:cNvPr id="54" name="TextBox 54"/>
          <p:cNvSpPr txBox="1"/>
          <p:nvPr/>
        </p:nvSpPr>
        <p:spPr>
          <a:xfrm>
            <a:off x="5759731" y="2434039"/>
            <a:ext cx="894342" cy="643890"/>
          </a:xfrm>
          <a:prstGeom prst="rect">
            <a:avLst/>
          </a:prstGeom>
        </p:spPr>
        <p:txBody>
          <a:bodyPr lIns="0" tIns="0" rIns="0" bIns="0" rtlCol="0" anchor="t">
            <a:spAutoFit/>
          </a:bodyPr>
          <a:lstStyle/>
          <a:p>
            <a:pPr algn="ctr">
              <a:lnSpc>
                <a:spcPts val="1320"/>
              </a:lnSpc>
            </a:pPr>
            <a:r>
              <a:rPr lang="en-US" sz="1200">
                <a:solidFill>
                  <a:srgbClr val="000000"/>
                </a:solidFill>
                <a:latin typeface="Nunito Sans"/>
              </a:rPr>
              <a:t>Beginning of the British Mandate of Palestine</a:t>
            </a:r>
          </a:p>
        </p:txBody>
      </p:sp>
      <p:sp>
        <p:nvSpPr>
          <p:cNvPr id="55" name="TextBox 55"/>
          <p:cNvSpPr txBox="1"/>
          <p:nvPr/>
        </p:nvSpPr>
        <p:spPr>
          <a:xfrm>
            <a:off x="7019526" y="2357825"/>
            <a:ext cx="1117072" cy="1071245"/>
          </a:xfrm>
          <a:prstGeom prst="rect">
            <a:avLst/>
          </a:prstGeom>
        </p:spPr>
        <p:txBody>
          <a:bodyPr lIns="0" tIns="0" rIns="0" bIns="0" rtlCol="0" anchor="t">
            <a:spAutoFit/>
          </a:bodyPr>
          <a:lstStyle/>
          <a:p>
            <a:pPr algn="ctr">
              <a:lnSpc>
                <a:spcPts val="1210"/>
              </a:lnSpc>
            </a:pPr>
            <a:r>
              <a:rPr lang="en-US" sz="1100">
                <a:solidFill>
                  <a:srgbClr val="000000"/>
                </a:solidFill>
                <a:latin typeface="Nunito Sans"/>
              </a:rPr>
              <a:t>The League of Nations the British Mandate for Palestine and its aim to help establish a Jewish state in Palestine</a:t>
            </a:r>
          </a:p>
        </p:txBody>
      </p:sp>
      <p:sp>
        <p:nvSpPr>
          <p:cNvPr id="56" name="TextBox 56"/>
          <p:cNvSpPr txBox="1"/>
          <p:nvPr/>
        </p:nvSpPr>
        <p:spPr>
          <a:xfrm>
            <a:off x="8468423" y="2393399"/>
            <a:ext cx="894342" cy="967740"/>
          </a:xfrm>
          <a:prstGeom prst="rect">
            <a:avLst/>
          </a:prstGeom>
        </p:spPr>
        <p:txBody>
          <a:bodyPr lIns="0" tIns="0" rIns="0" bIns="0" rtlCol="0" anchor="t">
            <a:spAutoFit/>
          </a:bodyPr>
          <a:lstStyle/>
          <a:p>
            <a:pPr algn="ctr">
              <a:lnSpc>
                <a:spcPts val="1320"/>
              </a:lnSpc>
            </a:pPr>
            <a:r>
              <a:rPr lang="en-US" sz="1200">
                <a:solidFill>
                  <a:srgbClr val="000000"/>
                </a:solidFill>
                <a:latin typeface="Nunito Sans"/>
              </a:rPr>
              <a:t>The first mass protest against rising Jewish immigration to Palestine</a:t>
            </a:r>
          </a:p>
        </p:txBody>
      </p:sp>
      <p:grpSp>
        <p:nvGrpSpPr>
          <p:cNvPr id="57" name="Group 57"/>
          <p:cNvGrpSpPr/>
          <p:nvPr/>
        </p:nvGrpSpPr>
        <p:grpSpPr>
          <a:xfrm rot="-5400000">
            <a:off x="-507947" y="4978675"/>
            <a:ext cx="2648914" cy="1348462"/>
            <a:chOff x="0" y="0"/>
            <a:chExt cx="5959776" cy="3033896"/>
          </a:xfrm>
        </p:grpSpPr>
        <p:sp>
          <p:nvSpPr>
            <p:cNvPr id="58" name="Freeform 58"/>
            <p:cNvSpPr/>
            <p:nvPr/>
          </p:nvSpPr>
          <p:spPr>
            <a:xfrm>
              <a:off x="0" y="0"/>
              <a:ext cx="5959776" cy="3033896"/>
            </a:xfrm>
            <a:custGeom>
              <a:avLst/>
              <a:gdLst/>
              <a:ahLst/>
              <a:cxnLst/>
              <a:rect l="l" t="t" r="r" b="b"/>
              <a:pathLst>
                <a:path w="5959776" h="3033896">
                  <a:moveTo>
                    <a:pt x="496570" y="0"/>
                  </a:moveTo>
                  <a:lnTo>
                    <a:pt x="496570" y="3033896"/>
                  </a:lnTo>
                  <a:lnTo>
                    <a:pt x="4213526" y="3033896"/>
                  </a:lnTo>
                  <a:lnTo>
                    <a:pt x="4213526" y="0"/>
                  </a:lnTo>
                  <a:cubicBezTo>
                    <a:pt x="4213526" y="0"/>
                    <a:pt x="496570" y="0"/>
                    <a:pt x="496570" y="0"/>
                  </a:cubicBezTo>
                  <a:close/>
                  <a:moveTo>
                    <a:pt x="4710096" y="485006"/>
                  </a:moveTo>
                  <a:lnTo>
                    <a:pt x="4710096" y="455887"/>
                  </a:lnTo>
                  <a:cubicBezTo>
                    <a:pt x="4710096" y="222250"/>
                    <a:pt x="4487846" y="0"/>
                    <a:pt x="4213526" y="0"/>
                  </a:cubicBezTo>
                  <a:lnTo>
                    <a:pt x="4213526" y="3033896"/>
                  </a:lnTo>
                  <a:cubicBezTo>
                    <a:pt x="4487846" y="3033896"/>
                    <a:pt x="4710096" y="2811646"/>
                    <a:pt x="4710096" y="2537326"/>
                  </a:cubicBezTo>
                  <a:lnTo>
                    <a:pt x="4710096" y="957446"/>
                  </a:lnTo>
                  <a:cubicBezTo>
                    <a:pt x="5218096" y="972686"/>
                    <a:pt x="5722286" y="948556"/>
                    <a:pt x="5959776" y="991736"/>
                  </a:cubicBezTo>
                  <a:cubicBezTo>
                    <a:pt x="5555916" y="805046"/>
                    <a:pt x="5121576" y="669156"/>
                    <a:pt x="4710096"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59" name="Group 59"/>
          <p:cNvGrpSpPr/>
          <p:nvPr/>
        </p:nvGrpSpPr>
        <p:grpSpPr>
          <a:xfrm rot="-5400000">
            <a:off x="2188977" y="4978675"/>
            <a:ext cx="2648914" cy="1348462"/>
            <a:chOff x="0" y="0"/>
            <a:chExt cx="5959776" cy="3033896"/>
          </a:xfrm>
        </p:grpSpPr>
        <p:sp>
          <p:nvSpPr>
            <p:cNvPr id="60" name="Freeform 60"/>
            <p:cNvSpPr/>
            <p:nvPr/>
          </p:nvSpPr>
          <p:spPr>
            <a:xfrm>
              <a:off x="0" y="0"/>
              <a:ext cx="5959776" cy="3033896"/>
            </a:xfrm>
            <a:custGeom>
              <a:avLst/>
              <a:gdLst/>
              <a:ahLst/>
              <a:cxnLst/>
              <a:rect l="l" t="t" r="r" b="b"/>
              <a:pathLst>
                <a:path w="5959776" h="3033896">
                  <a:moveTo>
                    <a:pt x="496570" y="0"/>
                  </a:moveTo>
                  <a:lnTo>
                    <a:pt x="496570" y="3033896"/>
                  </a:lnTo>
                  <a:lnTo>
                    <a:pt x="4213526" y="3033896"/>
                  </a:lnTo>
                  <a:lnTo>
                    <a:pt x="4213526" y="0"/>
                  </a:lnTo>
                  <a:cubicBezTo>
                    <a:pt x="4213526" y="0"/>
                    <a:pt x="496570" y="0"/>
                    <a:pt x="496570" y="0"/>
                  </a:cubicBezTo>
                  <a:close/>
                  <a:moveTo>
                    <a:pt x="4710096" y="485006"/>
                  </a:moveTo>
                  <a:lnTo>
                    <a:pt x="4710096" y="455887"/>
                  </a:lnTo>
                  <a:cubicBezTo>
                    <a:pt x="4710096" y="222250"/>
                    <a:pt x="4487846" y="0"/>
                    <a:pt x="4213526" y="0"/>
                  </a:cubicBezTo>
                  <a:lnTo>
                    <a:pt x="4213526" y="3033896"/>
                  </a:lnTo>
                  <a:cubicBezTo>
                    <a:pt x="4487846" y="3033896"/>
                    <a:pt x="4710096" y="2811646"/>
                    <a:pt x="4710096" y="2537326"/>
                  </a:cubicBezTo>
                  <a:lnTo>
                    <a:pt x="4710096" y="957446"/>
                  </a:lnTo>
                  <a:cubicBezTo>
                    <a:pt x="5218096" y="972686"/>
                    <a:pt x="5722286" y="948556"/>
                    <a:pt x="5959776" y="991736"/>
                  </a:cubicBezTo>
                  <a:cubicBezTo>
                    <a:pt x="5555916" y="805046"/>
                    <a:pt x="5121576" y="669156"/>
                    <a:pt x="4710096"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1" name="Group 61"/>
          <p:cNvGrpSpPr/>
          <p:nvPr/>
        </p:nvGrpSpPr>
        <p:grpSpPr>
          <a:xfrm rot="-5400000">
            <a:off x="4882445" y="4978675"/>
            <a:ext cx="2648914" cy="1348462"/>
            <a:chOff x="0" y="0"/>
            <a:chExt cx="5959776" cy="3033896"/>
          </a:xfrm>
        </p:grpSpPr>
        <p:sp>
          <p:nvSpPr>
            <p:cNvPr id="62" name="Freeform 62"/>
            <p:cNvSpPr/>
            <p:nvPr/>
          </p:nvSpPr>
          <p:spPr>
            <a:xfrm>
              <a:off x="0" y="0"/>
              <a:ext cx="5959776" cy="3033896"/>
            </a:xfrm>
            <a:custGeom>
              <a:avLst/>
              <a:gdLst/>
              <a:ahLst/>
              <a:cxnLst/>
              <a:rect l="l" t="t" r="r" b="b"/>
              <a:pathLst>
                <a:path w="5959776" h="3033896">
                  <a:moveTo>
                    <a:pt x="496570" y="0"/>
                  </a:moveTo>
                  <a:lnTo>
                    <a:pt x="496570" y="3033896"/>
                  </a:lnTo>
                  <a:lnTo>
                    <a:pt x="4213526" y="3033896"/>
                  </a:lnTo>
                  <a:lnTo>
                    <a:pt x="4213526" y="0"/>
                  </a:lnTo>
                  <a:cubicBezTo>
                    <a:pt x="4213526" y="0"/>
                    <a:pt x="496570" y="0"/>
                    <a:pt x="496570" y="0"/>
                  </a:cubicBezTo>
                  <a:close/>
                  <a:moveTo>
                    <a:pt x="4710096" y="485006"/>
                  </a:moveTo>
                  <a:lnTo>
                    <a:pt x="4710096" y="455887"/>
                  </a:lnTo>
                  <a:cubicBezTo>
                    <a:pt x="4710096" y="222250"/>
                    <a:pt x="4487846" y="0"/>
                    <a:pt x="4213526" y="0"/>
                  </a:cubicBezTo>
                  <a:lnTo>
                    <a:pt x="4213526" y="3033896"/>
                  </a:lnTo>
                  <a:cubicBezTo>
                    <a:pt x="4487846" y="3033896"/>
                    <a:pt x="4710096" y="2811646"/>
                    <a:pt x="4710096" y="2537326"/>
                  </a:cubicBezTo>
                  <a:lnTo>
                    <a:pt x="4710096" y="957446"/>
                  </a:lnTo>
                  <a:cubicBezTo>
                    <a:pt x="5218096" y="972686"/>
                    <a:pt x="5722286" y="948556"/>
                    <a:pt x="5959776" y="991736"/>
                  </a:cubicBezTo>
                  <a:cubicBezTo>
                    <a:pt x="5555916" y="805046"/>
                    <a:pt x="5121576" y="669156"/>
                    <a:pt x="4710096"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sp>
        <p:nvSpPr>
          <p:cNvPr id="63" name="TextBox 63"/>
          <p:cNvSpPr txBox="1"/>
          <p:nvPr/>
        </p:nvSpPr>
        <p:spPr>
          <a:xfrm>
            <a:off x="6743567" y="5398056"/>
            <a:ext cx="1087500" cy="335280"/>
          </a:xfrm>
          <a:prstGeom prst="rect">
            <a:avLst/>
          </a:prstGeom>
        </p:spPr>
        <p:txBody>
          <a:bodyPr lIns="0" tIns="0" rIns="0" bIns="0" rtlCol="0" anchor="t">
            <a:spAutoFit/>
          </a:bodyPr>
          <a:lstStyle/>
          <a:p>
            <a:pPr algn="ctr">
              <a:lnSpc>
                <a:spcPts val="2640"/>
              </a:lnSpc>
            </a:pPr>
            <a:r>
              <a:rPr lang="en-US" sz="2400">
                <a:solidFill>
                  <a:srgbClr val="FFFFFF"/>
                </a:solidFill>
                <a:latin typeface="Nunito Sans Bold"/>
              </a:rPr>
              <a:t>1920</a:t>
            </a:r>
          </a:p>
        </p:txBody>
      </p:sp>
      <p:grpSp>
        <p:nvGrpSpPr>
          <p:cNvPr id="64" name="Group 64"/>
          <p:cNvGrpSpPr/>
          <p:nvPr/>
        </p:nvGrpSpPr>
        <p:grpSpPr>
          <a:xfrm rot="-5400000">
            <a:off x="7529686" y="5097037"/>
            <a:ext cx="2814808" cy="1348462"/>
            <a:chOff x="0" y="0"/>
            <a:chExt cx="6333018" cy="3033896"/>
          </a:xfrm>
        </p:grpSpPr>
        <p:sp>
          <p:nvSpPr>
            <p:cNvPr id="65" name="Freeform 65"/>
            <p:cNvSpPr/>
            <p:nvPr/>
          </p:nvSpPr>
          <p:spPr>
            <a:xfrm>
              <a:off x="0" y="0"/>
              <a:ext cx="6333018" cy="3033896"/>
            </a:xfrm>
            <a:custGeom>
              <a:avLst/>
              <a:gdLst/>
              <a:ahLst/>
              <a:cxnLst/>
              <a:rect l="l" t="t" r="r" b="b"/>
              <a:pathLst>
                <a:path w="6333018" h="3033896">
                  <a:moveTo>
                    <a:pt x="496570" y="0"/>
                  </a:moveTo>
                  <a:lnTo>
                    <a:pt x="496570" y="3033896"/>
                  </a:lnTo>
                  <a:lnTo>
                    <a:pt x="4586768" y="3033896"/>
                  </a:lnTo>
                  <a:lnTo>
                    <a:pt x="4586768" y="0"/>
                  </a:lnTo>
                  <a:cubicBezTo>
                    <a:pt x="4586768" y="0"/>
                    <a:pt x="496570" y="0"/>
                    <a:pt x="496570" y="0"/>
                  </a:cubicBezTo>
                  <a:close/>
                  <a:moveTo>
                    <a:pt x="5083338" y="485006"/>
                  </a:moveTo>
                  <a:lnTo>
                    <a:pt x="5083338" y="455887"/>
                  </a:lnTo>
                  <a:cubicBezTo>
                    <a:pt x="5083338" y="222250"/>
                    <a:pt x="4861088" y="0"/>
                    <a:pt x="4586768" y="0"/>
                  </a:cubicBezTo>
                  <a:lnTo>
                    <a:pt x="4586768" y="3033896"/>
                  </a:lnTo>
                  <a:cubicBezTo>
                    <a:pt x="4861088" y="3033896"/>
                    <a:pt x="5083338" y="2811646"/>
                    <a:pt x="5083338" y="2537326"/>
                  </a:cubicBezTo>
                  <a:lnTo>
                    <a:pt x="5083338" y="957446"/>
                  </a:lnTo>
                  <a:cubicBezTo>
                    <a:pt x="5591338" y="972686"/>
                    <a:pt x="6095528" y="948556"/>
                    <a:pt x="6333018" y="991736"/>
                  </a:cubicBezTo>
                  <a:cubicBezTo>
                    <a:pt x="5929158" y="805046"/>
                    <a:pt x="5494818" y="669156"/>
                    <a:pt x="5083338"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6" name="Group 66"/>
          <p:cNvGrpSpPr/>
          <p:nvPr/>
        </p:nvGrpSpPr>
        <p:grpSpPr>
          <a:xfrm>
            <a:off x="0" y="3907261"/>
            <a:ext cx="9753600" cy="1826075"/>
            <a:chOff x="0" y="0"/>
            <a:chExt cx="5003634" cy="936783"/>
          </a:xfrm>
        </p:grpSpPr>
        <p:sp>
          <p:nvSpPr>
            <p:cNvPr id="67" name="Freeform 67"/>
            <p:cNvSpPr/>
            <p:nvPr/>
          </p:nvSpPr>
          <p:spPr>
            <a:xfrm>
              <a:off x="0" y="0"/>
              <a:ext cx="5003634" cy="936783"/>
            </a:xfrm>
            <a:custGeom>
              <a:avLst/>
              <a:gdLst/>
              <a:ahLst/>
              <a:cxnLst/>
              <a:rect l="l" t="t" r="r" b="b"/>
              <a:pathLst>
                <a:path w="5003634" h="936783">
                  <a:moveTo>
                    <a:pt x="0" y="0"/>
                  </a:moveTo>
                  <a:lnTo>
                    <a:pt x="5003634" y="0"/>
                  </a:lnTo>
                  <a:lnTo>
                    <a:pt x="5003634" y="936783"/>
                  </a:lnTo>
                  <a:lnTo>
                    <a:pt x="0" y="936783"/>
                  </a:lnTo>
                  <a:close/>
                </a:path>
              </a:pathLst>
            </a:custGeom>
            <a:solidFill>
              <a:srgbClr val="052F59"/>
            </a:solidFill>
          </p:spPr>
        </p:sp>
      </p:grpSp>
      <p:sp>
        <p:nvSpPr>
          <p:cNvPr id="68" name="Freeform 68"/>
          <p:cNvSpPr/>
          <p:nvPr/>
        </p:nvSpPr>
        <p:spPr>
          <a:xfrm>
            <a:off x="0" y="3907261"/>
            <a:ext cx="9753600" cy="1826075"/>
          </a:xfrm>
          <a:custGeom>
            <a:avLst/>
            <a:gdLst/>
            <a:ahLst/>
            <a:cxnLst/>
            <a:rect l="l" t="t" r="r" b="b"/>
            <a:pathLst>
              <a:path w="9753600" h="1826075">
                <a:moveTo>
                  <a:pt x="0" y="0"/>
                </a:moveTo>
                <a:lnTo>
                  <a:pt x="9753600" y="0"/>
                </a:lnTo>
                <a:lnTo>
                  <a:pt x="9753600" y="1826075"/>
                </a:lnTo>
                <a:lnTo>
                  <a:pt x="0" y="1826075"/>
                </a:lnTo>
                <a:lnTo>
                  <a:pt x="0" y="0"/>
                </a:lnTo>
                <a:close/>
              </a:path>
            </a:pathLst>
          </a:custGeom>
          <a:blipFill>
            <a:blip r:embed="rId2">
              <a:alphaModFix amt="9999"/>
            </a:blip>
            <a:stretch>
              <a:fillRect t="-120587" b="-120587"/>
            </a:stretch>
          </a:blipFill>
        </p:spPr>
      </p:sp>
      <p:grpSp>
        <p:nvGrpSpPr>
          <p:cNvPr id="69" name="Group 69"/>
          <p:cNvGrpSpPr/>
          <p:nvPr/>
        </p:nvGrpSpPr>
        <p:grpSpPr>
          <a:xfrm>
            <a:off x="5716741" y="4881680"/>
            <a:ext cx="980323" cy="980323"/>
            <a:chOff x="0" y="0"/>
            <a:chExt cx="6350000" cy="6350000"/>
          </a:xfrm>
        </p:grpSpPr>
        <p:sp>
          <p:nvSpPr>
            <p:cNvPr id="70" name="Freeform 7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71" name="Group 71"/>
          <p:cNvGrpSpPr/>
          <p:nvPr/>
        </p:nvGrpSpPr>
        <p:grpSpPr>
          <a:xfrm>
            <a:off x="5753132" y="4918071"/>
            <a:ext cx="907541" cy="907541"/>
            <a:chOff x="0" y="0"/>
            <a:chExt cx="6350000" cy="6350000"/>
          </a:xfrm>
        </p:grpSpPr>
        <p:sp>
          <p:nvSpPr>
            <p:cNvPr id="72" name="Freeform 7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73" name="Group 73"/>
          <p:cNvGrpSpPr/>
          <p:nvPr/>
        </p:nvGrpSpPr>
        <p:grpSpPr>
          <a:xfrm>
            <a:off x="326349" y="4881680"/>
            <a:ext cx="980323" cy="980323"/>
            <a:chOff x="0" y="0"/>
            <a:chExt cx="6350000" cy="6350000"/>
          </a:xfrm>
        </p:grpSpPr>
        <p:sp>
          <p:nvSpPr>
            <p:cNvPr id="74" name="Freeform 7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75" name="Group 75"/>
          <p:cNvGrpSpPr/>
          <p:nvPr/>
        </p:nvGrpSpPr>
        <p:grpSpPr>
          <a:xfrm>
            <a:off x="362740" y="4918071"/>
            <a:ext cx="907541" cy="907541"/>
            <a:chOff x="0" y="0"/>
            <a:chExt cx="6350000" cy="6350000"/>
          </a:xfrm>
        </p:grpSpPr>
        <p:sp>
          <p:nvSpPr>
            <p:cNvPr id="76" name="Freeform 7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77" name="Group 77"/>
          <p:cNvGrpSpPr/>
          <p:nvPr/>
        </p:nvGrpSpPr>
        <p:grpSpPr>
          <a:xfrm>
            <a:off x="1674811" y="4881680"/>
            <a:ext cx="980323" cy="980323"/>
            <a:chOff x="0" y="0"/>
            <a:chExt cx="6350000" cy="6350000"/>
          </a:xfrm>
        </p:grpSpPr>
        <p:sp>
          <p:nvSpPr>
            <p:cNvPr id="78" name="Freeform 7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79" name="Group 79"/>
          <p:cNvGrpSpPr/>
          <p:nvPr/>
        </p:nvGrpSpPr>
        <p:grpSpPr>
          <a:xfrm>
            <a:off x="1711202" y="4918071"/>
            <a:ext cx="907541" cy="907541"/>
            <a:chOff x="0" y="0"/>
            <a:chExt cx="6350000" cy="6350000"/>
          </a:xfrm>
        </p:grpSpPr>
        <p:sp>
          <p:nvSpPr>
            <p:cNvPr id="80" name="Freeform 8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grpSp>
        <p:nvGrpSpPr>
          <p:cNvPr id="81" name="Group 81"/>
          <p:cNvGrpSpPr/>
          <p:nvPr/>
        </p:nvGrpSpPr>
        <p:grpSpPr>
          <a:xfrm>
            <a:off x="3023273" y="4881680"/>
            <a:ext cx="980323" cy="980323"/>
            <a:chOff x="0" y="0"/>
            <a:chExt cx="6350000" cy="6350000"/>
          </a:xfrm>
        </p:grpSpPr>
        <p:sp>
          <p:nvSpPr>
            <p:cNvPr id="82" name="Freeform 8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83" name="Group 83"/>
          <p:cNvGrpSpPr/>
          <p:nvPr/>
        </p:nvGrpSpPr>
        <p:grpSpPr>
          <a:xfrm>
            <a:off x="3059664" y="4918071"/>
            <a:ext cx="907541" cy="907541"/>
            <a:chOff x="0" y="0"/>
            <a:chExt cx="6350000" cy="6350000"/>
          </a:xfrm>
        </p:grpSpPr>
        <p:sp>
          <p:nvSpPr>
            <p:cNvPr id="84" name="Freeform 8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85" name="Group 85"/>
          <p:cNvGrpSpPr/>
          <p:nvPr/>
        </p:nvGrpSpPr>
        <p:grpSpPr>
          <a:xfrm>
            <a:off x="4371735" y="4881680"/>
            <a:ext cx="980323" cy="980323"/>
            <a:chOff x="0" y="0"/>
            <a:chExt cx="6350000" cy="6350000"/>
          </a:xfrm>
        </p:grpSpPr>
        <p:sp>
          <p:nvSpPr>
            <p:cNvPr id="86" name="Freeform 8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87" name="Group 87"/>
          <p:cNvGrpSpPr/>
          <p:nvPr/>
        </p:nvGrpSpPr>
        <p:grpSpPr>
          <a:xfrm>
            <a:off x="4408125" y="4918071"/>
            <a:ext cx="907541" cy="907541"/>
            <a:chOff x="0" y="0"/>
            <a:chExt cx="6350000" cy="6350000"/>
          </a:xfrm>
        </p:grpSpPr>
        <p:sp>
          <p:nvSpPr>
            <p:cNvPr id="88" name="Freeform 8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89" name="TextBox 89"/>
          <p:cNvSpPr txBox="1"/>
          <p:nvPr/>
        </p:nvSpPr>
        <p:spPr>
          <a:xfrm>
            <a:off x="2554173" y="4105373"/>
            <a:ext cx="4326960" cy="679374"/>
          </a:xfrm>
          <a:prstGeom prst="rect">
            <a:avLst/>
          </a:prstGeom>
        </p:spPr>
        <p:txBody>
          <a:bodyPr lIns="0" tIns="0" rIns="0" bIns="0" rtlCol="0" anchor="t">
            <a:spAutoFit/>
          </a:bodyPr>
          <a:lstStyle/>
          <a:p>
            <a:pPr algn="ctr">
              <a:lnSpc>
                <a:spcPts val="5218"/>
              </a:lnSpc>
            </a:pPr>
            <a:r>
              <a:rPr lang="en-US" sz="4744">
                <a:solidFill>
                  <a:srgbClr val="FFFFFF"/>
                </a:solidFill>
                <a:latin typeface="Nunito Sans"/>
              </a:rPr>
              <a:t>TIMELINE </a:t>
            </a:r>
            <a:r>
              <a:rPr lang="en-US" sz="4744">
                <a:solidFill>
                  <a:srgbClr val="41B8D5"/>
                </a:solidFill>
                <a:latin typeface="Nunito Sans Bold"/>
              </a:rPr>
              <a:t>3</a:t>
            </a:r>
          </a:p>
        </p:txBody>
      </p:sp>
      <p:sp>
        <p:nvSpPr>
          <p:cNvPr id="90" name="TextBox 90"/>
          <p:cNvSpPr txBox="1"/>
          <p:nvPr/>
        </p:nvSpPr>
        <p:spPr>
          <a:xfrm>
            <a:off x="332949" y="5239285"/>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1933</a:t>
            </a:r>
          </a:p>
        </p:txBody>
      </p:sp>
      <p:sp>
        <p:nvSpPr>
          <p:cNvPr id="91" name="TextBox 91"/>
          <p:cNvSpPr txBox="1"/>
          <p:nvPr/>
        </p:nvSpPr>
        <p:spPr>
          <a:xfrm>
            <a:off x="256340" y="5957870"/>
            <a:ext cx="1090550" cy="809625"/>
          </a:xfrm>
          <a:prstGeom prst="rect">
            <a:avLst/>
          </a:prstGeom>
        </p:spPr>
        <p:txBody>
          <a:bodyPr lIns="0" tIns="0" rIns="0" bIns="0" rtlCol="0" anchor="t">
            <a:spAutoFit/>
          </a:bodyPr>
          <a:lstStyle/>
          <a:p>
            <a:pPr algn="ctr">
              <a:lnSpc>
                <a:spcPts val="1319"/>
              </a:lnSpc>
            </a:pPr>
            <a:r>
              <a:rPr lang="en-US" sz="1099">
                <a:solidFill>
                  <a:srgbClr val="000000"/>
                </a:solidFill>
                <a:latin typeface="Nunito Sans"/>
              </a:rPr>
              <a:t>Mass Protests Against Increased Jewish Immigration to Palestine </a:t>
            </a:r>
          </a:p>
        </p:txBody>
      </p:sp>
      <p:sp>
        <p:nvSpPr>
          <p:cNvPr id="92" name="TextBox 92"/>
          <p:cNvSpPr txBox="1"/>
          <p:nvPr/>
        </p:nvSpPr>
        <p:spPr>
          <a:xfrm>
            <a:off x="1681411" y="5239285"/>
            <a:ext cx="947371"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1936</a:t>
            </a:r>
          </a:p>
        </p:txBody>
      </p:sp>
      <p:sp>
        <p:nvSpPr>
          <p:cNvPr id="93" name="TextBox 93"/>
          <p:cNvSpPr txBox="1"/>
          <p:nvPr/>
        </p:nvSpPr>
        <p:spPr>
          <a:xfrm>
            <a:off x="1589458" y="5967395"/>
            <a:ext cx="1131278" cy="1071245"/>
          </a:xfrm>
          <a:prstGeom prst="rect">
            <a:avLst/>
          </a:prstGeom>
        </p:spPr>
        <p:txBody>
          <a:bodyPr lIns="0" tIns="0" rIns="0" bIns="0" rtlCol="0" anchor="t">
            <a:spAutoFit/>
          </a:bodyPr>
          <a:lstStyle/>
          <a:p>
            <a:pPr algn="ctr">
              <a:lnSpc>
                <a:spcPts val="1210"/>
              </a:lnSpc>
            </a:pPr>
            <a:r>
              <a:rPr lang="en-US" sz="1100">
                <a:solidFill>
                  <a:srgbClr val="000000"/>
                </a:solidFill>
                <a:latin typeface="Nunito Sans"/>
              </a:rPr>
              <a:t>Six month long general strike throughout Palestine protesting the mass immigration of Jewish people</a:t>
            </a:r>
          </a:p>
        </p:txBody>
      </p:sp>
      <p:sp>
        <p:nvSpPr>
          <p:cNvPr id="94" name="TextBox 94"/>
          <p:cNvSpPr txBox="1"/>
          <p:nvPr/>
        </p:nvSpPr>
        <p:spPr>
          <a:xfrm>
            <a:off x="3029873" y="5239285"/>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1937</a:t>
            </a:r>
          </a:p>
        </p:txBody>
      </p:sp>
      <p:sp>
        <p:nvSpPr>
          <p:cNvPr id="95" name="TextBox 95"/>
          <p:cNvSpPr txBox="1"/>
          <p:nvPr/>
        </p:nvSpPr>
        <p:spPr>
          <a:xfrm>
            <a:off x="4378334" y="5239285"/>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1938</a:t>
            </a:r>
          </a:p>
        </p:txBody>
      </p:sp>
      <p:grpSp>
        <p:nvGrpSpPr>
          <p:cNvPr id="96" name="Group 96"/>
          <p:cNvGrpSpPr/>
          <p:nvPr/>
        </p:nvGrpSpPr>
        <p:grpSpPr>
          <a:xfrm>
            <a:off x="7102796" y="4918071"/>
            <a:ext cx="980323" cy="980323"/>
            <a:chOff x="0" y="0"/>
            <a:chExt cx="6350000" cy="6350000"/>
          </a:xfrm>
        </p:grpSpPr>
        <p:sp>
          <p:nvSpPr>
            <p:cNvPr id="97" name="Freeform 9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98" name="Group 98"/>
          <p:cNvGrpSpPr/>
          <p:nvPr/>
        </p:nvGrpSpPr>
        <p:grpSpPr>
          <a:xfrm>
            <a:off x="7139187" y="4954461"/>
            <a:ext cx="907541" cy="907541"/>
            <a:chOff x="0" y="0"/>
            <a:chExt cx="6350000" cy="6350000"/>
          </a:xfrm>
        </p:grpSpPr>
        <p:sp>
          <p:nvSpPr>
            <p:cNvPr id="99" name="Freeform 9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100" name="TextBox 100"/>
          <p:cNvSpPr txBox="1"/>
          <p:nvPr/>
        </p:nvSpPr>
        <p:spPr>
          <a:xfrm>
            <a:off x="7109396" y="5239285"/>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1945</a:t>
            </a:r>
          </a:p>
        </p:txBody>
      </p:sp>
      <p:sp>
        <p:nvSpPr>
          <p:cNvPr id="101" name="TextBox 101"/>
          <p:cNvSpPr txBox="1"/>
          <p:nvPr/>
        </p:nvSpPr>
        <p:spPr>
          <a:xfrm>
            <a:off x="5716741" y="5234085"/>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1939</a:t>
            </a:r>
          </a:p>
        </p:txBody>
      </p:sp>
      <p:grpSp>
        <p:nvGrpSpPr>
          <p:cNvPr id="102" name="Group 102"/>
          <p:cNvGrpSpPr/>
          <p:nvPr/>
        </p:nvGrpSpPr>
        <p:grpSpPr>
          <a:xfrm>
            <a:off x="8446928" y="4917096"/>
            <a:ext cx="980323" cy="980323"/>
            <a:chOff x="0" y="0"/>
            <a:chExt cx="6350000" cy="6350000"/>
          </a:xfrm>
        </p:grpSpPr>
        <p:sp>
          <p:nvSpPr>
            <p:cNvPr id="103" name="Freeform 10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104" name="Group 104"/>
          <p:cNvGrpSpPr/>
          <p:nvPr/>
        </p:nvGrpSpPr>
        <p:grpSpPr>
          <a:xfrm>
            <a:off x="8483319" y="4953486"/>
            <a:ext cx="907541" cy="907541"/>
            <a:chOff x="0" y="0"/>
            <a:chExt cx="6350000" cy="6350000"/>
          </a:xfrm>
        </p:grpSpPr>
        <p:sp>
          <p:nvSpPr>
            <p:cNvPr id="105" name="Freeform 10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106" name="TextBox 106"/>
          <p:cNvSpPr txBox="1"/>
          <p:nvPr/>
        </p:nvSpPr>
        <p:spPr>
          <a:xfrm>
            <a:off x="8446928" y="5269501"/>
            <a:ext cx="937332" cy="294562"/>
          </a:xfrm>
          <a:prstGeom prst="rect">
            <a:avLst/>
          </a:prstGeom>
        </p:spPr>
        <p:txBody>
          <a:bodyPr lIns="0" tIns="0" rIns="0" bIns="0" rtlCol="0" anchor="t">
            <a:spAutoFit/>
          </a:bodyPr>
          <a:lstStyle/>
          <a:p>
            <a:pPr algn="ctr">
              <a:lnSpc>
                <a:spcPts val="2275"/>
              </a:lnSpc>
            </a:pPr>
            <a:r>
              <a:rPr lang="en-US" sz="2068">
                <a:solidFill>
                  <a:srgbClr val="FFFFFF"/>
                </a:solidFill>
                <a:latin typeface="Nunito Sans Bold"/>
              </a:rPr>
              <a:t>1947</a:t>
            </a:r>
          </a:p>
        </p:txBody>
      </p:sp>
      <p:sp>
        <p:nvSpPr>
          <p:cNvPr id="107" name="TextBox 107"/>
          <p:cNvSpPr txBox="1"/>
          <p:nvPr/>
        </p:nvSpPr>
        <p:spPr>
          <a:xfrm>
            <a:off x="2974236" y="5967395"/>
            <a:ext cx="1048605" cy="918845"/>
          </a:xfrm>
          <a:prstGeom prst="rect">
            <a:avLst/>
          </a:prstGeom>
        </p:spPr>
        <p:txBody>
          <a:bodyPr lIns="0" tIns="0" rIns="0" bIns="0" rtlCol="0" anchor="t">
            <a:spAutoFit/>
          </a:bodyPr>
          <a:lstStyle/>
          <a:p>
            <a:pPr algn="ctr">
              <a:lnSpc>
                <a:spcPts val="1210"/>
              </a:lnSpc>
            </a:pPr>
            <a:r>
              <a:rPr lang="en-US" sz="1100">
                <a:solidFill>
                  <a:srgbClr val="000000"/>
                </a:solidFill>
                <a:latin typeface="Nunito Sans"/>
              </a:rPr>
              <a:t>The Peels commission recommends partition and relocation of Palestinians</a:t>
            </a:r>
          </a:p>
        </p:txBody>
      </p:sp>
      <p:sp>
        <p:nvSpPr>
          <p:cNvPr id="108" name="TextBox 108"/>
          <p:cNvSpPr txBox="1"/>
          <p:nvPr/>
        </p:nvSpPr>
        <p:spPr>
          <a:xfrm>
            <a:off x="4414725" y="5976920"/>
            <a:ext cx="894342" cy="967740"/>
          </a:xfrm>
          <a:prstGeom prst="rect">
            <a:avLst/>
          </a:prstGeom>
        </p:spPr>
        <p:txBody>
          <a:bodyPr lIns="0" tIns="0" rIns="0" bIns="0" rtlCol="0" anchor="t">
            <a:spAutoFit/>
          </a:bodyPr>
          <a:lstStyle/>
          <a:p>
            <a:pPr algn="ctr">
              <a:lnSpc>
                <a:spcPts val="1320"/>
              </a:lnSpc>
            </a:pPr>
            <a:r>
              <a:rPr lang="en-US" sz="1200">
                <a:solidFill>
                  <a:srgbClr val="000000"/>
                </a:solidFill>
                <a:latin typeface="Nunito Sans"/>
              </a:rPr>
              <a:t>Zionist militia Irgun starts attacks against Palestinians  </a:t>
            </a:r>
          </a:p>
        </p:txBody>
      </p:sp>
      <p:sp>
        <p:nvSpPr>
          <p:cNvPr id="109" name="TextBox 109"/>
          <p:cNvSpPr txBox="1"/>
          <p:nvPr/>
        </p:nvSpPr>
        <p:spPr>
          <a:xfrm>
            <a:off x="5759731" y="6050263"/>
            <a:ext cx="894342" cy="643890"/>
          </a:xfrm>
          <a:prstGeom prst="rect">
            <a:avLst/>
          </a:prstGeom>
        </p:spPr>
        <p:txBody>
          <a:bodyPr lIns="0" tIns="0" rIns="0" bIns="0" rtlCol="0" anchor="t">
            <a:spAutoFit/>
          </a:bodyPr>
          <a:lstStyle/>
          <a:p>
            <a:pPr algn="ctr">
              <a:lnSpc>
                <a:spcPts val="1320"/>
              </a:lnSpc>
            </a:pPr>
            <a:r>
              <a:rPr lang="en-US" sz="1200">
                <a:solidFill>
                  <a:srgbClr val="000000"/>
                </a:solidFill>
                <a:latin typeface="Nunito Sans"/>
              </a:rPr>
              <a:t>Britain smashes the 3 year long Arab revolt</a:t>
            </a:r>
          </a:p>
        </p:txBody>
      </p:sp>
      <p:sp>
        <p:nvSpPr>
          <p:cNvPr id="110" name="TextBox 110"/>
          <p:cNvSpPr txBox="1"/>
          <p:nvPr/>
        </p:nvSpPr>
        <p:spPr>
          <a:xfrm>
            <a:off x="7019526" y="5974049"/>
            <a:ext cx="1117072" cy="461645"/>
          </a:xfrm>
          <a:prstGeom prst="rect">
            <a:avLst/>
          </a:prstGeom>
        </p:spPr>
        <p:txBody>
          <a:bodyPr lIns="0" tIns="0" rIns="0" bIns="0" rtlCol="0" anchor="t">
            <a:spAutoFit/>
          </a:bodyPr>
          <a:lstStyle/>
          <a:p>
            <a:pPr algn="ctr">
              <a:lnSpc>
                <a:spcPts val="1210"/>
              </a:lnSpc>
            </a:pPr>
            <a:r>
              <a:rPr lang="en-US" sz="1100">
                <a:solidFill>
                  <a:srgbClr val="000000"/>
                </a:solidFill>
                <a:latin typeface="Nunito Sans"/>
              </a:rPr>
              <a:t>End of WW2 -</a:t>
            </a:r>
          </a:p>
          <a:p>
            <a:pPr algn="ctr">
              <a:lnSpc>
                <a:spcPts val="1210"/>
              </a:lnSpc>
            </a:pPr>
            <a:r>
              <a:rPr lang="en-US" sz="1100">
                <a:solidFill>
                  <a:srgbClr val="000000"/>
                </a:solidFill>
                <a:latin typeface="Nunito Sans"/>
              </a:rPr>
              <a:t>United Nations is Established</a:t>
            </a:r>
          </a:p>
        </p:txBody>
      </p:sp>
      <p:sp>
        <p:nvSpPr>
          <p:cNvPr id="111" name="TextBox 111"/>
          <p:cNvSpPr txBox="1"/>
          <p:nvPr/>
        </p:nvSpPr>
        <p:spPr>
          <a:xfrm>
            <a:off x="8412607" y="5967395"/>
            <a:ext cx="1048965" cy="1071245"/>
          </a:xfrm>
          <a:prstGeom prst="rect">
            <a:avLst/>
          </a:prstGeom>
        </p:spPr>
        <p:txBody>
          <a:bodyPr lIns="0" tIns="0" rIns="0" bIns="0" rtlCol="0" anchor="t">
            <a:spAutoFit/>
          </a:bodyPr>
          <a:lstStyle/>
          <a:p>
            <a:pPr algn="ctr">
              <a:lnSpc>
                <a:spcPts val="1210"/>
              </a:lnSpc>
            </a:pPr>
            <a:r>
              <a:rPr lang="en-US" sz="1100">
                <a:solidFill>
                  <a:srgbClr val="000000"/>
                </a:solidFill>
                <a:latin typeface="Nunito Sans"/>
              </a:rPr>
              <a:t>Irgun bombs the King David Hotel in Jerusalem killing 91 people including British officers. </a:t>
            </a:r>
          </a:p>
        </p:txBody>
      </p:sp>
      <p:sp>
        <p:nvSpPr>
          <p:cNvPr id="112" name="Freeform 112"/>
          <p:cNvSpPr/>
          <p:nvPr/>
        </p:nvSpPr>
        <p:spPr>
          <a:xfrm>
            <a:off x="8151037" y="197396"/>
            <a:ext cx="1310535" cy="961447"/>
          </a:xfrm>
          <a:custGeom>
            <a:avLst/>
            <a:gdLst/>
            <a:ahLst/>
            <a:cxnLst/>
            <a:rect l="l" t="t" r="r" b="b"/>
            <a:pathLst>
              <a:path w="1310535" h="961447">
                <a:moveTo>
                  <a:pt x="0" y="0"/>
                </a:moveTo>
                <a:lnTo>
                  <a:pt x="1310535" y="0"/>
                </a:lnTo>
                <a:lnTo>
                  <a:pt x="1310535" y="961447"/>
                </a:lnTo>
                <a:lnTo>
                  <a:pt x="0" y="961447"/>
                </a:lnTo>
                <a:lnTo>
                  <a:pt x="0" y="0"/>
                </a:lnTo>
                <a:close/>
              </a:path>
            </a:pathLst>
          </a:custGeom>
          <a:blipFill>
            <a:blip r:embed="rId3"/>
            <a:stretch>
              <a:fillRect r="-10320"/>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918817"/>
            <a:chOff x="0" y="0"/>
            <a:chExt cx="4993886" cy="984360"/>
          </a:xfrm>
        </p:grpSpPr>
        <p:sp>
          <p:nvSpPr>
            <p:cNvPr id="3" name="Freeform 3"/>
            <p:cNvSpPr/>
            <p:nvPr/>
          </p:nvSpPr>
          <p:spPr>
            <a:xfrm>
              <a:off x="0" y="0"/>
              <a:ext cx="4993885" cy="984360"/>
            </a:xfrm>
            <a:custGeom>
              <a:avLst/>
              <a:gdLst/>
              <a:ahLst/>
              <a:cxnLst/>
              <a:rect l="l" t="t" r="r" b="b"/>
              <a:pathLst>
                <a:path w="4993885" h="984360">
                  <a:moveTo>
                    <a:pt x="0" y="0"/>
                  </a:moveTo>
                  <a:lnTo>
                    <a:pt x="4993885" y="0"/>
                  </a:lnTo>
                  <a:lnTo>
                    <a:pt x="4993885" y="984360"/>
                  </a:lnTo>
                  <a:lnTo>
                    <a:pt x="0" y="984360"/>
                  </a:lnTo>
                  <a:close/>
                </a:path>
              </a:pathLst>
            </a:custGeom>
            <a:solidFill>
              <a:srgbClr val="052F59"/>
            </a:solidFill>
          </p:spPr>
        </p:sp>
      </p:grpSp>
      <p:sp>
        <p:nvSpPr>
          <p:cNvPr id="4" name="Freeform 4"/>
          <p:cNvSpPr/>
          <p:nvPr/>
        </p:nvSpPr>
        <p:spPr>
          <a:xfrm>
            <a:off x="0" y="0"/>
            <a:ext cx="9753600" cy="1918817"/>
          </a:xfrm>
          <a:custGeom>
            <a:avLst/>
            <a:gdLst/>
            <a:ahLst/>
            <a:cxnLst/>
            <a:rect l="l" t="t" r="r" b="b"/>
            <a:pathLst>
              <a:path w="9753600" h="1918817">
                <a:moveTo>
                  <a:pt x="0" y="0"/>
                </a:moveTo>
                <a:lnTo>
                  <a:pt x="9753600" y="0"/>
                </a:lnTo>
                <a:lnTo>
                  <a:pt x="9753600" y="1918817"/>
                </a:lnTo>
                <a:lnTo>
                  <a:pt x="0" y="1918817"/>
                </a:lnTo>
                <a:lnTo>
                  <a:pt x="0" y="0"/>
                </a:lnTo>
                <a:close/>
              </a:path>
            </a:pathLst>
          </a:custGeom>
          <a:blipFill>
            <a:blip r:embed="rId2">
              <a:alphaModFix amt="9999"/>
            </a:blip>
            <a:stretch>
              <a:fillRect t="-100451" b="-124869"/>
            </a:stretch>
          </a:blipFill>
        </p:spPr>
      </p:sp>
      <p:sp>
        <p:nvSpPr>
          <p:cNvPr id="5" name="TextBox 5"/>
          <p:cNvSpPr txBox="1"/>
          <p:nvPr/>
        </p:nvSpPr>
        <p:spPr>
          <a:xfrm>
            <a:off x="1380562" y="565604"/>
            <a:ext cx="6992476" cy="1097280"/>
          </a:xfrm>
          <a:prstGeom prst="rect">
            <a:avLst/>
          </a:prstGeom>
        </p:spPr>
        <p:txBody>
          <a:bodyPr lIns="0" tIns="0" rIns="0" bIns="0" rtlCol="0" anchor="t">
            <a:spAutoFit/>
          </a:bodyPr>
          <a:lstStyle/>
          <a:p>
            <a:pPr algn="ctr">
              <a:lnSpc>
                <a:spcPts val="4070"/>
              </a:lnSpc>
            </a:pPr>
            <a:r>
              <a:rPr lang="en-US" sz="3700">
                <a:solidFill>
                  <a:srgbClr val="FFFFFF"/>
                </a:solidFill>
                <a:latin typeface="Nunito Sans"/>
              </a:rPr>
              <a:t>BALFOUR  </a:t>
            </a:r>
          </a:p>
          <a:p>
            <a:pPr algn="ctr">
              <a:lnSpc>
                <a:spcPts val="4510"/>
              </a:lnSpc>
            </a:pPr>
            <a:r>
              <a:rPr lang="en-US" sz="4100">
                <a:solidFill>
                  <a:srgbClr val="41B8D5"/>
                </a:solidFill>
                <a:latin typeface="Nunito Sans Bold"/>
              </a:rPr>
              <a:t>DECLARATION</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Freeform 7"/>
          <p:cNvSpPr/>
          <p:nvPr/>
        </p:nvSpPr>
        <p:spPr>
          <a:xfrm>
            <a:off x="5204796" y="2210859"/>
            <a:ext cx="3958703" cy="4646727"/>
          </a:xfrm>
          <a:custGeom>
            <a:avLst/>
            <a:gdLst/>
            <a:ahLst/>
            <a:cxnLst/>
            <a:rect l="l" t="t" r="r" b="b"/>
            <a:pathLst>
              <a:path w="3958703" h="4646727">
                <a:moveTo>
                  <a:pt x="0" y="0"/>
                </a:moveTo>
                <a:lnTo>
                  <a:pt x="3958703" y="0"/>
                </a:lnTo>
                <a:lnTo>
                  <a:pt x="3958703" y="4646726"/>
                </a:lnTo>
                <a:lnTo>
                  <a:pt x="0" y="4646726"/>
                </a:lnTo>
                <a:lnTo>
                  <a:pt x="0" y="0"/>
                </a:lnTo>
                <a:close/>
              </a:path>
            </a:pathLst>
          </a:custGeom>
          <a:blipFill>
            <a:blip r:embed="rId4"/>
            <a:stretch>
              <a:fillRect/>
            </a:stretch>
          </a:blipFill>
        </p:spPr>
      </p:sp>
      <p:sp>
        <p:nvSpPr>
          <p:cNvPr id="8" name="TextBox 8"/>
          <p:cNvSpPr txBox="1"/>
          <p:nvPr/>
        </p:nvSpPr>
        <p:spPr>
          <a:xfrm>
            <a:off x="822205" y="2578485"/>
            <a:ext cx="3959394" cy="3882898"/>
          </a:xfrm>
          <a:prstGeom prst="rect">
            <a:avLst/>
          </a:prstGeom>
        </p:spPr>
        <p:txBody>
          <a:bodyPr lIns="0" tIns="0" rIns="0" bIns="0" rtlCol="0" anchor="t">
            <a:spAutoFit/>
          </a:bodyPr>
          <a:lstStyle/>
          <a:p>
            <a:pPr algn="just">
              <a:lnSpc>
                <a:spcPts val="2815"/>
              </a:lnSpc>
            </a:pPr>
            <a:r>
              <a:rPr lang="en-US" sz="2199">
                <a:solidFill>
                  <a:srgbClr val="000000"/>
                </a:solidFill>
                <a:latin typeface="Abhaya Libre"/>
              </a:rPr>
              <a:t>After political pressure from the Zionist movement, in November, 1917 the British Prime Minister, Lord Balfour, wrote a letter to Lord Rothschild, announcing their intention to establish a Jewish state in Palestine, the territories occupied by Great Britain (Palestine and Southern Iraq) since taking them from the Ottoman State.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204738"/>
            <a:chOff x="0" y="0"/>
            <a:chExt cx="4993886" cy="1131039"/>
          </a:xfrm>
        </p:grpSpPr>
        <p:sp>
          <p:nvSpPr>
            <p:cNvPr id="3" name="Freeform 3"/>
            <p:cNvSpPr/>
            <p:nvPr/>
          </p:nvSpPr>
          <p:spPr>
            <a:xfrm>
              <a:off x="0" y="0"/>
              <a:ext cx="4993885" cy="1131039"/>
            </a:xfrm>
            <a:custGeom>
              <a:avLst/>
              <a:gdLst/>
              <a:ahLst/>
              <a:cxnLst/>
              <a:rect l="l" t="t" r="r" b="b"/>
              <a:pathLst>
                <a:path w="4993885" h="1131039">
                  <a:moveTo>
                    <a:pt x="0" y="0"/>
                  </a:moveTo>
                  <a:lnTo>
                    <a:pt x="4993885" y="0"/>
                  </a:lnTo>
                  <a:lnTo>
                    <a:pt x="4993885" y="1131039"/>
                  </a:lnTo>
                  <a:lnTo>
                    <a:pt x="0" y="1131039"/>
                  </a:lnTo>
                  <a:close/>
                </a:path>
              </a:pathLst>
            </a:custGeom>
            <a:solidFill>
              <a:srgbClr val="052F59"/>
            </a:solidFill>
          </p:spPr>
        </p:sp>
      </p:grpSp>
      <p:sp>
        <p:nvSpPr>
          <p:cNvPr id="4" name="Freeform 4"/>
          <p:cNvSpPr/>
          <p:nvPr/>
        </p:nvSpPr>
        <p:spPr>
          <a:xfrm>
            <a:off x="0" y="0"/>
            <a:ext cx="9753600" cy="2204738"/>
          </a:xfrm>
          <a:custGeom>
            <a:avLst/>
            <a:gdLst/>
            <a:ahLst/>
            <a:cxnLst/>
            <a:rect l="l" t="t" r="r" b="b"/>
            <a:pathLst>
              <a:path w="9753600" h="2204738">
                <a:moveTo>
                  <a:pt x="0" y="0"/>
                </a:moveTo>
                <a:lnTo>
                  <a:pt x="9753600" y="0"/>
                </a:lnTo>
                <a:lnTo>
                  <a:pt x="9753600" y="2204738"/>
                </a:lnTo>
                <a:lnTo>
                  <a:pt x="0" y="2204738"/>
                </a:lnTo>
                <a:lnTo>
                  <a:pt x="0" y="0"/>
                </a:lnTo>
                <a:close/>
              </a:path>
            </a:pathLst>
          </a:custGeom>
          <a:blipFill>
            <a:blip r:embed="rId2">
              <a:alphaModFix amt="9999"/>
            </a:blip>
            <a:stretch>
              <a:fillRect t="-80939" b="-102191"/>
            </a:stretch>
          </a:blipFill>
        </p:spPr>
      </p:sp>
      <p:sp>
        <p:nvSpPr>
          <p:cNvPr id="5" name="TextBox 5"/>
          <p:cNvSpPr txBox="1"/>
          <p:nvPr/>
        </p:nvSpPr>
        <p:spPr>
          <a:xfrm>
            <a:off x="1090019" y="709295"/>
            <a:ext cx="7573562" cy="1156970"/>
          </a:xfrm>
          <a:prstGeom prst="rect">
            <a:avLst/>
          </a:prstGeom>
        </p:spPr>
        <p:txBody>
          <a:bodyPr lIns="0" tIns="0" rIns="0" bIns="0" rtlCol="0" anchor="t">
            <a:spAutoFit/>
          </a:bodyPr>
          <a:lstStyle/>
          <a:p>
            <a:pPr algn="ctr">
              <a:lnSpc>
                <a:spcPts val="4510"/>
              </a:lnSpc>
            </a:pPr>
            <a:r>
              <a:rPr lang="en-US" sz="4100">
                <a:solidFill>
                  <a:srgbClr val="FFFFFF"/>
                </a:solidFill>
                <a:latin typeface="Nunito Sans"/>
              </a:rPr>
              <a:t>BALFOUR </a:t>
            </a:r>
          </a:p>
          <a:p>
            <a:pPr algn="ctr">
              <a:lnSpc>
                <a:spcPts val="4510"/>
              </a:lnSpc>
            </a:pPr>
            <a:r>
              <a:rPr lang="en-US" sz="4100">
                <a:solidFill>
                  <a:srgbClr val="41B8D5"/>
                </a:solidFill>
                <a:latin typeface="Nunito Sans Bold"/>
              </a:rPr>
              <a:t>DECLARATION 1917</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75685" y="2476572"/>
            <a:ext cx="8802230" cy="3971671"/>
          </a:xfrm>
          <a:prstGeom prst="rect">
            <a:avLst/>
          </a:prstGeom>
        </p:spPr>
        <p:txBody>
          <a:bodyPr lIns="0" tIns="0" rIns="0" bIns="0" rtlCol="0" anchor="t">
            <a:spAutoFit/>
          </a:bodyPr>
          <a:lstStyle/>
          <a:p>
            <a:pPr marL="410209" lvl="1" indent="-205105" algn="just">
              <a:lnSpc>
                <a:spcPts val="2431"/>
              </a:lnSpc>
              <a:buFont typeface="Arial"/>
              <a:buChar char="•"/>
            </a:pPr>
            <a:r>
              <a:rPr lang="en-US" sz="1899">
                <a:solidFill>
                  <a:srgbClr val="000000"/>
                </a:solidFill>
                <a:latin typeface="Abhaya Libre"/>
              </a:rPr>
              <a:t>Although it was not for the British to give away land that did not belong to them, they still wrote the Balfour Declaration:</a:t>
            </a:r>
          </a:p>
          <a:p>
            <a:pPr marL="410209" lvl="1" indent="-205105" algn="just">
              <a:lnSpc>
                <a:spcPts val="2431"/>
              </a:lnSpc>
              <a:buFont typeface="Arial"/>
              <a:buChar char="•"/>
            </a:pPr>
            <a:r>
              <a:rPr lang="en-US" sz="1899">
                <a:solidFill>
                  <a:srgbClr val="000000"/>
                </a:solidFill>
                <a:latin typeface="Abhaya Libre"/>
              </a:rPr>
              <a:t>In 1917, Palestine wasn’t even under British Mandate. </a:t>
            </a:r>
          </a:p>
          <a:p>
            <a:pPr marL="410209" lvl="1" indent="-205105" algn="just">
              <a:lnSpc>
                <a:spcPts val="2431"/>
              </a:lnSpc>
              <a:buFont typeface="Arial"/>
              <a:buChar char="•"/>
            </a:pPr>
            <a:r>
              <a:rPr lang="en-US" sz="1899">
                <a:solidFill>
                  <a:srgbClr val="000000"/>
                </a:solidFill>
                <a:latin typeface="Abhaya Libre"/>
              </a:rPr>
              <a:t>Lord Balfour wrote to Lord Rothschild, who was one of the most prominent Jewish families in the world.  </a:t>
            </a:r>
          </a:p>
          <a:p>
            <a:pPr marL="410209" lvl="1" indent="-205105" algn="just">
              <a:lnSpc>
                <a:spcPts val="2431"/>
              </a:lnSpc>
              <a:buFont typeface="Arial"/>
              <a:buChar char="•"/>
            </a:pPr>
            <a:r>
              <a:rPr lang="en-US" sz="1899">
                <a:solidFill>
                  <a:srgbClr val="000000"/>
                </a:solidFill>
                <a:latin typeface="Abhaya Libre"/>
              </a:rPr>
              <a:t>This led to waves of Jewish immigration to Palestine from Europe and elsewhere, causing widespread Arab unrest. There were many advertisements in many countries about this new "Promised Land" which attracted attention. Numerous advertisements in countries with Jewish communities attracted significant attention to the new “Promised Land”.</a:t>
            </a:r>
          </a:p>
          <a:p>
            <a:pPr marL="410209" lvl="1" indent="-205105" algn="just">
              <a:lnSpc>
                <a:spcPts val="2431"/>
              </a:lnSpc>
              <a:buFont typeface="Arial"/>
              <a:buChar char="•"/>
            </a:pPr>
            <a:r>
              <a:rPr lang="en-US" sz="1899">
                <a:solidFill>
                  <a:srgbClr val="000000"/>
                </a:solidFill>
                <a:latin typeface="Abhaya Libre"/>
              </a:rPr>
              <a:t>Until the wave of mass Jewish immigration, Palestine consisted of an indigenous Arab population, mostly Muslim, with a small population of Christian and Jewish Arabs who lived in harmony.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204738"/>
            <a:chOff x="0" y="0"/>
            <a:chExt cx="4993886" cy="1131039"/>
          </a:xfrm>
        </p:grpSpPr>
        <p:sp>
          <p:nvSpPr>
            <p:cNvPr id="3" name="Freeform 3"/>
            <p:cNvSpPr/>
            <p:nvPr/>
          </p:nvSpPr>
          <p:spPr>
            <a:xfrm>
              <a:off x="0" y="0"/>
              <a:ext cx="4993885" cy="1131039"/>
            </a:xfrm>
            <a:custGeom>
              <a:avLst/>
              <a:gdLst/>
              <a:ahLst/>
              <a:cxnLst/>
              <a:rect l="l" t="t" r="r" b="b"/>
              <a:pathLst>
                <a:path w="4993885" h="1131039">
                  <a:moveTo>
                    <a:pt x="0" y="0"/>
                  </a:moveTo>
                  <a:lnTo>
                    <a:pt x="4993885" y="0"/>
                  </a:lnTo>
                  <a:lnTo>
                    <a:pt x="4993885" y="1131039"/>
                  </a:lnTo>
                  <a:lnTo>
                    <a:pt x="0" y="1131039"/>
                  </a:lnTo>
                  <a:close/>
                </a:path>
              </a:pathLst>
            </a:custGeom>
            <a:solidFill>
              <a:srgbClr val="052F59"/>
            </a:solidFill>
          </p:spPr>
        </p:sp>
      </p:grpSp>
      <p:sp>
        <p:nvSpPr>
          <p:cNvPr id="4" name="Freeform 4"/>
          <p:cNvSpPr/>
          <p:nvPr/>
        </p:nvSpPr>
        <p:spPr>
          <a:xfrm>
            <a:off x="0" y="0"/>
            <a:ext cx="9753600" cy="2204738"/>
          </a:xfrm>
          <a:custGeom>
            <a:avLst/>
            <a:gdLst/>
            <a:ahLst/>
            <a:cxnLst/>
            <a:rect l="l" t="t" r="r" b="b"/>
            <a:pathLst>
              <a:path w="9753600" h="2204738">
                <a:moveTo>
                  <a:pt x="0" y="0"/>
                </a:moveTo>
                <a:lnTo>
                  <a:pt x="9753600" y="0"/>
                </a:lnTo>
                <a:lnTo>
                  <a:pt x="9753600" y="2204738"/>
                </a:lnTo>
                <a:lnTo>
                  <a:pt x="0" y="2204738"/>
                </a:lnTo>
                <a:lnTo>
                  <a:pt x="0" y="0"/>
                </a:lnTo>
                <a:close/>
              </a:path>
            </a:pathLst>
          </a:custGeom>
          <a:blipFill>
            <a:blip r:embed="rId2">
              <a:alphaModFix amt="9999"/>
            </a:blip>
            <a:stretch>
              <a:fillRect t="-80939" b="-102191"/>
            </a:stretch>
          </a:blipFill>
        </p:spPr>
      </p:sp>
      <p:sp>
        <p:nvSpPr>
          <p:cNvPr id="5" name="TextBox 5"/>
          <p:cNvSpPr txBox="1"/>
          <p:nvPr/>
        </p:nvSpPr>
        <p:spPr>
          <a:xfrm>
            <a:off x="1090019" y="709295"/>
            <a:ext cx="7573562" cy="1156970"/>
          </a:xfrm>
          <a:prstGeom prst="rect">
            <a:avLst/>
          </a:prstGeom>
        </p:spPr>
        <p:txBody>
          <a:bodyPr lIns="0" tIns="0" rIns="0" bIns="0" rtlCol="0" anchor="t">
            <a:spAutoFit/>
          </a:bodyPr>
          <a:lstStyle/>
          <a:p>
            <a:pPr algn="ctr">
              <a:lnSpc>
                <a:spcPts val="4510"/>
              </a:lnSpc>
            </a:pPr>
            <a:r>
              <a:rPr lang="en-US" sz="4100">
                <a:solidFill>
                  <a:srgbClr val="FFFFFF"/>
                </a:solidFill>
                <a:latin typeface="Nunito Sans"/>
              </a:rPr>
              <a:t>Jewish Ethnicities: </a:t>
            </a:r>
          </a:p>
          <a:p>
            <a:pPr algn="ctr">
              <a:lnSpc>
                <a:spcPts val="4510"/>
              </a:lnSpc>
            </a:pPr>
            <a:r>
              <a:rPr lang="en-US" sz="4100">
                <a:solidFill>
                  <a:srgbClr val="41B8D5"/>
                </a:solidFill>
                <a:latin typeface="Nunito Sans Bold"/>
              </a:rPr>
              <a:t>Immigration to Israel</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75685" y="2416115"/>
            <a:ext cx="8802230" cy="4581271"/>
          </a:xfrm>
          <a:prstGeom prst="rect">
            <a:avLst/>
          </a:prstGeom>
        </p:spPr>
        <p:txBody>
          <a:bodyPr lIns="0" tIns="0" rIns="0" bIns="0" rtlCol="0" anchor="t">
            <a:spAutoFit/>
          </a:bodyPr>
          <a:lstStyle/>
          <a:p>
            <a:pPr marL="410209" lvl="1" indent="-205105" algn="just">
              <a:lnSpc>
                <a:spcPts val="2431"/>
              </a:lnSpc>
              <a:buFont typeface="Arial"/>
              <a:buChar char="•"/>
            </a:pPr>
            <a:r>
              <a:rPr lang="en-US" sz="1899">
                <a:solidFill>
                  <a:srgbClr val="049250"/>
                </a:solidFill>
                <a:latin typeface="Abhaya Libre Bold"/>
              </a:rPr>
              <a:t>Ashkenazi Jews: </a:t>
            </a:r>
            <a:r>
              <a:rPr lang="en-US" sz="1899">
                <a:solidFill>
                  <a:srgbClr val="000000"/>
                </a:solidFill>
                <a:latin typeface="Abhaya Libre"/>
              </a:rPr>
              <a:t>Originally from Central and Eastern Europe, Ashkenazi Jews are one of the largest Jewish ethnic groups. They settled in Israel mainly during the waves of immigration from Europe, especially before and after the Second World War. They were not accepted to the US or many countries in Europe. </a:t>
            </a:r>
          </a:p>
          <a:p>
            <a:pPr marL="410209" lvl="1" indent="-205105" algn="just">
              <a:lnSpc>
                <a:spcPts val="2431"/>
              </a:lnSpc>
              <a:buFont typeface="Arial"/>
              <a:buChar char="•"/>
            </a:pPr>
            <a:r>
              <a:rPr lang="en-US" sz="1899">
                <a:solidFill>
                  <a:srgbClr val="049250"/>
                </a:solidFill>
                <a:latin typeface="Abhaya Libre Bold"/>
              </a:rPr>
              <a:t>Mizrahi Jews: </a:t>
            </a:r>
            <a:r>
              <a:rPr lang="en-US" sz="1899">
                <a:solidFill>
                  <a:srgbClr val="000000"/>
                </a:solidFill>
                <a:latin typeface="Abhaya Libre"/>
              </a:rPr>
              <a:t>Mizrahi Jews come from Middle Eastern and North African countries such as Iraq, Iran, Yemen and Morocco. They immigrated to Israel mainly in the mid-20th century following the establishment of the state of Israel. </a:t>
            </a:r>
          </a:p>
          <a:p>
            <a:pPr marL="410209" lvl="1" indent="-205105" algn="just">
              <a:lnSpc>
                <a:spcPts val="2431"/>
              </a:lnSpc>
              <a:buFont typeface="Arial"/>
              <a:buChar char="•"/>
            </a:pPr>
            <a:r>
              <a:rPr lang="en-US" sz="1899">
                <a:solidFill>
                  <a:srgbClr val="049250"/>
                </a:solidFill>
                <a:latin typeface="Abhaya Libre Bold"/>
              </a:rPr>
              <a:t>Sephardic Jews:</a:t>
            </a:r>
            <a:r>
              <a:rPr lang="en-US" sz="1899">
                <a:solidFill>
                  <a:srgbClr val="049250"/>
                </a:solidFill>
                <a:latin typeface="Abhaya Libre"/>
              </a:rPr>
              <a:t> </a:t>
            </a:r>
            <a:r>
              <a:rPr lang="en-US" sz="1899">
                <a:solidFill>
                  <a:srgbClr val="000000"/>
                </a:solidFill>
                <a:latin typeface="Abhaya Libre"/>
              </a:rPr>
              <a:t>Sephardic Jews trace their origins to Spain and Portugal, but many migrated to North Africa, the Middle East and the Ottoman Empire after their expulsion from Spain in 1492. They settled in Israel at various times, including the early years of the state and later waves of immigration.</a:t>
            </a:r>
          </a:p>
          <a:p>
            <a:pPr marL="410209" lvl="1" indent="-205105" algn="just">
              <a:lnSpc>
                <a:spcPts val="2431"/>
              </a:lnSpc>
              <a:buFont typeface="Arial"/>
              <a:buChar char="•"/>
            </a:pPr>
            <a:r>
              <a:rPr lang="en-US" sz="1899">
                <a:solidFill>
                  <a:srgbClr val="049250"/>
                </a:solidFill>
                <a:latin typeface="Abhaya Libre Bold"/>
              </a:rPr>
              <a:t>Ethiopian Jews: </a:t>
            </a:r>
            <a:r>
              <a:rPr lang="en-US" sz="1899">
                <a:solidFill>
                  <a:srgbClr val="000000"/>
                </a:solidFill>
                <a:latin typeface="Abhaya Libre"/>
              </a:rPr>
              <a:t>Also known as Beta Israel, Ethiopian Jews have a unique history dating back to ancient times. They immigrated to Israel during two major waves of immigration in the 1980s and 1990s, known as Operation Moses and Operation Solomon, to increase the Jewish population in Israel.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68711"/>
            <a:chOff x="0" y="0"/>
            <a:chExt cx="4993886" cy="1061257"/>
          </a:xfrm>
        </p:grpSpPr>
        <p:sp>
          <p:nvSpPr>
            <p:cNvPr id="3" name="Freeform 3"/>
            <p:cNvSpPr/>
            <p:nvPr/>
          </p:nvSpPr>
          <p:spPr>
            <a:xfrm>
              <a:off x="0" y="0"/>
              <a:ext cx="4993885" cy="1061257"/>
            </a:xfrm>
            <a:custGeom>
              <a:avLst/>
              <a:gdLst/>
              <a:ahLst/>
              <a:cxnLst/>
              <a:rect l="l" t="t" r="r" b="b"/>
              <a:pathLst>
                <a:path w="4993885" h="1061257">
                  <a:moveTo>
                    <a:pt x="0" y="0"/>
                  </a:moveTo>
                  <a:lnTo>
                    <a:pt x="4993885" y="0"/>
                  </a:lnTo>
                  <a:lnTo>
                    <a:pt x="4993885" y="1061257"/>
                  </a:lnTo>
                  <a:lnTo>
                    <a:pt x="0" y="1061257"/>
                  </a:lnTo>
                  <a:close/>
                </a:path>
              </a:pathLst>
            </a:custGeom>
            <a:solidFill>
              <a:srgbClr val="052F59"/>
            </a:solidFill>
          </p:spPr>
        </p:sp>
      </p:grpSp>
      <p:sp>
        <p:nvSpPr>
          <p:cNvPr id="4" name="Freeform 4"/>
          <p:cNvSpPr/>
          <p:nvPr/>
        </p:nvSpPr>
        <p:spPr>
          <a:xfrm>
            <a:off x="0" y="0"/>
            <a:ext cx="9753600" cy="2068711"/>
          </a:xfrm>
          <a:custGeom>
            <a:avLst/>
            <a:gdLst/>
            <a:ahLst/>
            <a:cxnLst/>
            <a:rect l="l" t="t" r="r" b="b"/>
            <a:pathLst>
              <a:path w="9753600" h="2068711">
                <a:moveTo>
                  <a:pt x="0" y="0"/>
                </a:moveTo>
                <a:lnTo>
                  <a:pt x="9753600" y="0"/>
                </a:lnTo>
                <a:lnTo>
                  <a:pt x="9753600" y="2068711"/>
                </a:lnTo>
                <a:lnTo>
                  <a:pt x="0" y="2068711"/>
                </a:lnTo>
                <a:lnTo>
                  <a:pt x="0" y="0"/>
                </a:lnTo>
                <a:close/>
              </a:path>
            </a:pathLst>
          </a:custGeom>
          <a:blipFill>
            <a:blip r:embed="rId2">
              <a:alphaModFix amt="9999"/>
            </a:blip>
            <a:stretch>
              <a:fillRect t="-89549" b="-112198"/>
            </a:stretch>
          </a:blipFill>
        </p:spPr>
      </p:sp>
      <p:sp>
        <p:nvSpPr>
          <p:cNvPr id="5" name="TextBox 5"/>
          <p:cNvSpPr txBox="1"/>
          <p:nvPr/>
        </p:nvSpPr>
        <p:spPr>
          <a:xfrm>
            <a:off x="1090019" y="709295"/>
            <a:ext cx="7573562" cy="1107440"/>
          </a:xfrm>
          <a:prstGeom prst="rect">
            <a:avLst/>
          </a:prstGeom>
        </p:spPr>
        <p:txBody>
          <a:bodyPr lIns="0" tIns="0" rIns="0" bIns="0" rtlCol="0" anchor="t">
            <a:spAutoFit/>
          </a:bodyPr>
          <a:lstStyle/>
          <a:p>
            <a:pPr algn="ctr">
              <a:lnSpc>
                <a:spcPts val="4180"/>
              </a:lnSpc>
            </a:pPr>
            <a:r>
              <a:rPr lang="en-US" sz="3800">
                <a:solidFill>
                  <a:srgbClr val="FFFFFF"/>
                </a:solidFill>
                <a:latin typeface="Nunito Sans"/>
              </a:rPr>
              <a:t>Events Preceding</a:t>
            </a:r>
          </a:p>
          <a:p>
            <a:pPr algn="ctr">
              <a:lnSpc>
                <a:spcPts val="4510"/>
              </a:lnSpc>
            </a:pPr>
            <a:r>
              <a:rPr lang="en-US" sz="4100">
                <a:solidFill>
                  <a:srgbClr val="41B8D5"/>
                </a:solidFill>
                <a:latin typeface="Nunito Sans Bold"/>
              </a:rPr>
              <a:t>the Creation Israel </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75685" y="2264974"/>
            <a:ext cx="8802230" cy="4581271"/>
          </a:xfrm>
          <a:prstGeom prst="rect">
            <a:avLst/>
          </a:prstGeom>
        </p:spPr>
        <p:txBody>
          <a:bodyPr lIns="0" tIns="0" rIns="0" bIns="0" rtlCol="0" anchor="t">
            <a:spAutoFit/>
          </a:bodyPr>
          <a:lstStyle/>
          <a:p>
            <a:pPr marL="410209" lvl="1" indent="-205105" algn="just">
              <a:lnSpc>
                <a:spcPts val="2431"/>
              </a:lnSpc>
              <a:buFont typeface="Arial"/>
              <a:buChar char="•"/>
            </a:pPr>
            <a:r>
              <a:rPr lang="en-US" sz="1899">
                <a:solidFill>
                  <a:srgbClr val="000000"/>
                </a:solidFill>
                <a:latin typeface="Abhaya Libre"/>
              </a:rPr>
              <a:t>The Jewish refugees fleeing Europe, having been refused to enter the USA, began to come to Palestine.</a:t>
            </a:r>
          </a:p>
          <a:p>
            <a:pPr marL="410209" lvl="1" indent="-205105" algn="just">
              <a:lnSpc>
                <a:spcPts val="2431"/>
              </a:lnSpc>
              <a:buFont typeface="Arial"/>
              <a:buChar char="•"/>
            </a:pPr>
            <a:r>
              <a:rPr lang="en-US" sz="1899">
                <a:solidFill>
                  <a:srgbClr val="000000"/>
                </a:solidFill>
                <a:latin typeface="Abhaya Libre"/>
              </a:rPr>
              <a:t>Many Jewish families who had fled the war were welcomed by Palestinians who hosted them in their own homes.  </a:t>
            </a:r>
          </a:p>
          <a:p>
            <a:pPr marL="410209" lvl="1" indent="-205105" algn="just">
              <a:lnSpc>
                <a:spcPts val="2431"/>
              </a:lnSpc>
              <a:buFont typeface="Arial"/>
              <a:buChar char="•"/>
            </a:pPr>
            <a:r>
              <a:rPr lang="en-US" sz="1899">
                <a:solidFill>
                  <a:srgbClr val="000000"/>
                </a:solidFill>
                <a:latin typeface="Abhaya Libre"/>
              </a:rPr>
              <a:t>Many of these Jewish families kicked the Palestinians out of their homes and claimed them for themselves. </a:t>
            </a:r>
          </a:p>
          <a:p>
            <a:pPr marL="410209" lvl="1" indent="-205105" algn="just">
              <a:lnSpc>
                <a:spcPts val="2431"/>
              </a:lnSpc>
              <a:buFont typeface="Arial"/>
              <a:buChar char="•"/>
            </a:pPr>
            <a:r>
              <a:rPr lang="en-US" sz="1899">
                <a:solidFill>
                  <a:srgbClr val="000000"/>
                </a:solidFill>
                <a:latin typeface="Abhaya Libre"/>
              </a:rPr>
              <a:t>The Ottoman rule ended after 402 year, 3 months and 6 days, exactly on December 9, 1917. </a:t>
            </a:r>
          </a:p>
          <a:p>
            <a:pPr marL="410209" lvl="1" indent="-205105" algn="just">
              <a:lnSpc>
                <a:spcPts val="2431"/>
              </a:lnSpc>
              <a:buFont typeface="Arial"/>
              <a:buChar char="•"/>
            </a:pPr>
            <a:r>
              <a:rPr lang="en-US" sz="1899">
                <a:solidFill>
                  <a:srgbClr val="000000"/>
                </a:solidFill>
                <a:latin typeface="Abhaya Libre"/>
              </a:rPr>
              <a:t>Jews from Europe who had arrived began organised terrorist action, organizing militia and attacking Palestinian villages and British government offices. </a:t>
            </a:r>
          </a:p>
          <a:p>
            <a:pPr marL="410209" lvl="1" indent="-205105" algn="just">
              <a:lnSpc>
                <a:spcPts val="2431"/>
              </a:lnSpc>
              <a:buFont typeface="Arial"/>
              <a:buChar char="•"/>
            </a:pPr>
            <a:r>
              <a:rPr lang="en-US" sz="1899">
                <a:solidFill>
                  <a:srgbClr val="000000"/>
                </a:solidFill>
                <a:latin typeface="Abhaya Libre"/>
              </a:rPr>
              <a:t>After the Jewish terrorist attacks targeted the British government, the British withdrew from Palestine. (A Jewish terrorist group was responsible for the King David Hotel massacre, killing 28 British soldiers)</a:t>
            </a:r>
          </a:p>
          <a:p>
            <a:pPr marL="410209" lvl="1" indent="-205105" algn="just">
              <a:lnSpc>
                <a:spcPts val="2431"/>
              </a:lnSpc>
              <a:buFont typeface="Arial"/>
              <a:buChar char="•"/>
            </a:pPr>
            <a:r>
              <a:rPr lang="en-US" sz="1899">
                <a:solidFill>
                  <a:srgbClr val="000000"/>
                </a:solidFill>
                <a:latin typeface="Abhaya Libre"/>
              </a:rPr>
              <a:t>The Balfour Declaration coupled with uncontrolled illegal Jewish immigration, the creation of Jewish gangs and the desire of the Jewish state led to the Nakba.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601419"/>
            <a:chOff x="0" y="0"/>
            <a:chExt cx="4993886" cy="821534"/>
          </a:xfrm>
        </p:grpSpPr>
        <p:sp>
          <p:nvSpPr>
            <p:cNvPr id="3" name="Freeform 3"/>
            <p:cNvSpPr/>
            <p:nvPr/>
          </p:nvSpPr>
          <p:spPr>
            <a:xfrm>
              <a:off x="0" y="0"/>
              <a:ext cx="4993885" cy="821534"/>
            </a:xfrm>
            <a:custGeom>
              <a:avLst/>
              <a:gdLst/>
              <a:ahLst/>
              <a:cxnLst/>
              <a:rect l="l" t="t" r="r" b="b"/>
              <a:pathLst>
                <a:path w="4993885" h="821534">
                  <a:moveTo>
                    <a:pt x="0" y="0"/>
                  </a:moveTo>
                  <a:lnTo>
                    <a:pt x="4993885" y="0"/>
                  </a:lnTo>
                  <a:lnTo>
                    <a:pt x="4993885" y="821534"/>
                  </a:lnTo>
                  <a:lnTo>
                    <a:pt x="0" y="821534"/>
                  </a:lnTo>
                  <a:close/>
                </a:path>
              </a:pathLst>
            </a:custGeom>
            <a:solidFill>
              <a:srgbClr val="052F59"/>
            </a:solidFill>
          </p:spPr>
        </p:sp>
      </p:grpSp>
      <p:sp>
        <p:nvSpPr>
          <p:cNvPr id="4" name="Freeform 4"/>
          <p:cNvSpPr/>
          <p:nvPr/>
        </p:nvSpPr>
        <p:spPr>
          <a:xfrm>
            <a:off x="0" y="0"/>
            <a:ext cx="9753600" cy="1601419"/>
          </a:xfrm>
          <a:custGeom>
            <a:avLst/>
            <a:gdLst/>
            <a:ahLst/>
            <a:cxnLst/>
            <a:rect l="l" t="t" r="r" b="b"/>
            <a:pathLst>
              <a:path w="9753600" h="1601419">
                <a:moveTo>
                  <a:pt x="0" y="0"/>
                </a:moveTo>
                <a:lnTo>
                  <a:pt x="9753600" y="0"/>
                </a:lnTo>
                <a:lnTo>
                  <a:pt x="9753600" y="1601419"/>
                </a:lnTo>
                <a:lnTo>
                  <a:pt x="0" y="1601419"/>
                </a:lnTo>
                <a:lnTo>
                  <a:pt x="0" y="0"/>
                </a:lnTo>
                <a:close/>
              </a:path>
            </a:pathLst>
          </a:custGeom>
          <a:blipFill>
            <a:blip r:embed="rId3">
              <a:alphaModFix amt="9999"/>
            </a:blip>
            <a:stretch>
              <a:fillRect t="-120360" b="-169437"/>
            </a:stretch>
          </a:blipFill>
        </p:spPr>
      </p:sp>
      <p:sp>
        <p:nvSpPr>
          <p:cNvPr id="5" name="TextBox 5"/>
          <p:cNvSpPr txBox="1"/>
          <p:nvPr/>
        </p:nvSpPr>
        <p:spPr>
          <a:xfrm>
            <a:off x="1380562" y="565604"/>
            <a:ext cx="6992476" cy="554355"/>
          </a:xfrm>
          <a:prstGeom prst="rect">
            <a:avLst/>
          </a:prstGeom>
        </p:spPr>
        <p:txBody>
          <a:bodyPr lIns="0" tIns="0" rIns="0" bIns="0" rtlCol="0" anchor="t">
            <a:spAutoFit/>
          </a:bodyPr>
          <a:lstStyle/>
          <a:p>
            <a:pPr algn="ctr">
              <a:lnSpc>
                <a:spcPts val="4290"/>
              </a:lnSpc>
            </a:pPr>
            <a:r>
              <a:rPr lang="en-US" sz="3900">
                <a:solidFill>
                  <a:srgbClr val="FFFFFF"/>
                </a:solidFill>
                <a:latin typeface="Nunito Sans"/>
              </a:rPr>
              <a:t>Corporal </a:t>
            </a:r>
            <a:r>
              <a:rPr lang="en-US" sz="3900">
                <a:solidFill>
                  <a:srgbClr val="41B8D5"/>
                </a:solidFill>
                <a:latin typeface="Nunito Sans Bold"/>
              </a:rPr>
              <a:t>Hasan</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
        <p:nvSpPr>
          <p:cNvPr id="7" name="Freeform 7"/>
          <p:cNvSpPr/>
          <p:nvPr/>
        </p:nvSpPr>
        <p:spPr>
          <a:xfrm>
            <a:off x="5541156" y="2075809"/>
            <a:ext cx="3566354" cy="4379214"/>
          </a:xfrm>
          <a:custGeom>
            <a:avLst/>
            <a:gdLst/>
            <a:ahLst/>
            <a:cxnLst/>
            <a:rect l="l" t="t" r="r" b="b"/>
            <a:pathLst>
              <a:path w="3566354" h="4379214">
                <a:moveTo>
                  <a:pt x="0" y="0"/>
                </a:moveTo>
                <a:lnTo>
                  <a:pt x="3566354" y="0"/>
                </a:lnTo>
                <a:lnTo>
                  <a:pt x="3566354" y="4379214"/>
                </a:lnTo>
                <a:lnTo>
                  <a:pt x="0" y="4379214"/>
                </a:lnTo>
                <a:lnTo>
                  <a:pt x="0" y="0"/>
                </a:lnTo>
                <a:close/>
              </a:path>
            </a:pathLst>
          </a:custGeom>
          <a:blipFill>
            <a:blip r:embed="rId5"/>
            <a:stretch>
              <a:fillRect b="-2937"/>
            </a:stretch>
          </a:blipFill>
        </p:spPr>
      </p:sp>
      <p:sp>
        <p:nvSpPr>
          <p:cNvPr id="8" name="TextBox 8"/>
          <p:cNvSpPr txBox="1"/>
          <p:nvPr/>
        </p:nvSpPr>
        <p:spPr>
          <a:xfrm>
            <a:off x="646090" y="2123434"/>
            <a:ext cx="4559610" cy="4331589"/>
          </a:xfrm>
          <a:prstGeom prst="rect">
            <a:avLst/>
          </a:prstGeom>
        </p:spPr>
        <p:txBody>
          <a:bodyPr lIns="0" tIns="0" rIns="0" bIns="0" rtlCol="0" anchor="t">
            <a:spAutoFit/>
          </a:bodyPr>
          <a:lstStyle/>
          <a:p>
            <a:pPr algn="just">
              <a:lnSpc>
                <a:spcPts val="2687"/>
              </a:lnSpc>
            </a:pPr>
            <a:r>
              <a:rPr lang="en-US" sz="2099">
                <a:solidFill>
                  <a:srgbClr val="000000"/>
                </a:solidFill>
                <a:latin typeface="Abhaya Libre"/>
              </a:rPr>
              <a:t>The Ottoman Empire, which had protected Jerusalem for 401 years, was forced to withdraw in 1917. During the First World War, the Ottoman military, engaged in fierce fighting on the Suez Canal front, suffered defeat and had to retreat. The Ottomans left behind a small force to deter looting and possible public unrest. As a result, 53 soldiers from the army remained in the city, including Corporal Hasan from Iğdır in Türkiye. Corporal Hasan continued his guard duty in Jerusalem until his death in 1982.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657600"/>
            <a:ext cx="9753600" cy="3657600"/>
            <a:chOff x="0" y="0"/>
            <a:chExt cx="5003634" cy="1876363"/>
          </a:xfrm>
        </p:grpSpPr>
        <p:sp>
          <p:nvSpPr>
            <p:cNvPr id="3" name="Freeform 3"/>
            <p:cNvSpPr/>
            <p:nvPr/>
          </p:nvSpPr>
          <p:spPr>
            <a:xfrm>
              <a:off x="0" y="0"/>
              <a:ext cx="5003634" cy="1876363"/>
            </a:xfrm>
            <a:custGeom>
              <a:avLst/>
              <a:gdLst/>
              <a:ahLst/>
              <a:cxnLst/>
              <a:rect l="l" t="t" r="r" b="b"/>
              <a:pathLst>
                <a:path w="5003634" h="1876363">
                  <a:moveTo>
                    <a:pt x="0" y="0"/>
                  </a:moveTo>
                  <a:lnTo>
                    <a:pt x="5003634" y="0"/>
                  </a:lnTo>
                  <a:lnTo>
                    <a:pt x="5003634" y="1876363"/>
                  </a:lnTo>
                  <a:lnTo>
                    <a:pt x="0" y="1876363"/>
                  </a:lnTo>
                  <a:close/>
                </a:path>
              </a:pathLst>
            </a:custGeom>
            <a:solidFill>
              <a:srgbClr val="052F59">
                <a:alpha val="89804"/>
              </a:srgbClr>
            </a:solidFill>
          </p:spPr>
        </p:sp>
      </p:grpSp>
      <p:grpSp>
        <p:nvGrpSpPr>
          <p:cNvPr id="4" name="Group 4"/>
          <p:cNvGrpSpPr/>
          <p:nvPr/>
        </p:nvGrpSpPr>
        <p:grpSpPr>
          <a:xfrm>
            <a:off x="2194951" y="975751"/>
            <a:ext cx="5363699" cy="5363699"/>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id="6" name="AutoShape 6"/>
          <p:cNvSpPr/>
          <p:nvPr/>
        </p:nvSpPr>
        <p:spPr>
          <a:xfrm>
            <a:off x="731520" y="3571875"/>
            <a:ext cx="8290560" cy="0"/>
          </a:xfrm>
          <a:prstGeom prst="line">
            <a:avLst/>
          </a:prstGeom>
          <a:ln w="171450" cap="rnd">
            <a:solidFill>
              <a:srgbClr val="41B8D5"/>
            </a:solidFill>
            <a:prstDash val="solid"/>
            <a:headEnd type="none" w="sm" len="sm"/>
            <a:tailEnd type="none" w="sm" len="sm"/>
          </a:ln>
        </p:spPr>
      </p:sp>
      <p:grpSp>
        <p:nvGrpSpPr>
          <p:cNvPr id="7" name="Group 7"/>
          <p:cNvGrpSpPr/>
          <p:nvPr/>
        </p:nvGrpSpPr>
        <p:grpSpPr>
          <a:xfrm>
            <a:off x="2349471" y="1130271"/>
            <a:ext cx="5054658" cy="5054658"/>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9" name="TextBox 9"/>
          <p:cNvSpPr txBox="1"/>
          <p:nvPr/>
        </p:nvSpPr>
        <p:spPr>
          <a:xfrm>
            <a:off x="2712918" y="2939389"/>
            <a:ext cx="4327764" cy="481330"/>
          </a:xfrm>
          <a:prstGeom prst="rect">
            <a:avLst/>
          </a:prstGeom>
        </p:spPr>
        <p:txBody>
          <a:bodyPr lIns="0" tIns="0" rIns="0" bIns="0" rtlCol="0" anchor="t">
            <a:spAutoFit/>
          </a:bodyPr>
          <a:lstStyle/>
          <a:p>
            <a:pPr algn="ctr">
              <a:lnSpc>
                <a:spcPts val="3739"/>
              </a:lnSpc>
            </a:pPr>
            <a:r>
              <a:rPr lang="en-US" sz="3399">
                <a:solidFill>
                  <a:srgbClr val="FFFFFF"/>
                </a:solidFill>
                <a:latin typeface="Nunito Sans Heavy"/>
              </a:rPr>
              <a:t>SECTION 2</a:t>
            </a:r>
          </a:p>
        </p:txBody>
      </p:sp>
      <p:sp>
        <p:nvSpPr>
          <p:cNvPr id="10" name="TextBox 10"/>
          <p:cNvSpPr txBox="1"/>
          <p:nvPr/>
        </p:nvSpPr>
        <p:spPr>
          <a:xfrm>
            <a:off x="3261473" y="3695700"/>
            <a:ext cx="3230654" cy="798830"/>
          </a:xfrm>
          <a:prstGeom prst="rect">
            <a:avLst/>
          </a:prstGeom>
        </p:spPr>
        <p:txBody>
          <a:bodyPr lIns="0" tIns="0" rIns="0" bIns="0" rtlCol="0" anchor="t">
            <a:spAutoFit/>
          </a:bodyPr>
          <a:lstStyle/>
          <a:p>
            <a:pPr algn="ctr">
              <a:lnSpc>
                <a:spcPts val="3189"/>
              </a:lnSpc>
            </a:pPr>
            <a:r>
              <a:rPr lang="en-US" sz="2899" spc="318">
                <a:solidFill>
                  <a:srgbClr val="FFFFFF"/>
                </a:solidFill>
                <a:latin typeface="Nunito Sans"/>
              </a:rPr>
              <a:t>The Partition of Palestine 1948</a:t>
            </a:r>
          </a:p>
        </p:txBody>
      </p:sp>
      <p:sp>
        <p:nvSpPr>
          <p:cNvPr id="11" name="Freeform 11"/>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8030" y="1370621"/>
            <a:ext cx="2457860" cy="1219919"/>
            <a:chOff x="0" y="0"/>
            <a:chExt cx="6112613" cy="3033896"/>
          </a:xfrm>
        </p:grpSpPr>
        <p:sp>
          <p:nvSpPr>
            <p:cNvPr id="3" name="Freeform 3"/>
            <p:cNvSpPr/>
            <p:nvPr/>
          </p:nvSpPr>
          <p:spPr>
            <a:xfrm>
              <a:off x="0" y="0"/>
              <a:ext cx="6112613" cy="3033896"/>
            </a:xfrm>
            <a:custGeom>
              <a:avLst/>
              <a:gdLst/>
              <a:ahLst/>
              <a:cxnLst/>
              <a:rect l="l" t="t" r="r" b="b"/>
              <a:pathLst>
                <a:path w="6112613" h="3033896">
                  <a:moveTo>
                    <a:pt x="496570" y="0"/>
                  </a:moveTo>
                  <a:lnTo>
                    <a:pt x="496570" y="3033896"/>
                  </a:lnTo>
                  <a:lnTo>
                    <a:pt x="4366363" y="3033896"/>
                  </a:lnTo>
                  <a:lnTo>
                    <a:pt x="4366363" y="0"/>
                  </a:lnTo>
                  <a:cubicBezTo>
                    <a:pt x="4366363" y="0"/>
                    <a:pt x="496570" y="0"/>
                    <a:pt x="496570" y="0"/>
                  </a:cubicBezTo>
                  <a:close/>
                  <a:moveTo>
                    <a:pt x="4862933" y="485006"/>
                  </a:moveTo>
                  <a:lnTo>
                    <a:pt x="4862933" y="455887"/>
                  </a:lnTo>
                  <a:cubicBezTo>
                    <a:pt x="4862933" y="222250"/>
                    <a:pt x="4640683" y="0"/>
                    <a:pt x="4366363" y="0"/>
                  </a:cubicBezTo>
                  <a:lnTo>
                    <a:pt x="4366363" y="3033896"/>
                  </a:lnTo>
                  <a:cubicBezTo>
                    <a:pt x="4640683" y="3033896"/>
                    <a:pt x="4862933" y="2811646"/>
                    <a:pt x="4862933" y="2537326"/>
                  </a:cubicBezTo>
                  <a:lnTo>
                    <a:pt x="4862933" y="957446"/>
                  </a:lnTo>
                  <a:cubicBezTo>
                    <a:pt x="5370933" y="972686"/>
                    <a:pt x="5875123" y="948556"/>
                    <a:pt x="6112613" y="991736"/>
                  </a:cubicBezTo>
                  <a:cubicBezTo>
                    <a:pt x="5708753" y="805046"/>
                    <a:pt x="5274413" y="669156"/>
                    <a:pt x="4862933"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4" name="Group 4"/>
          <p:cNvGrpSpPr/>
          <p:nvPr/>
        </p:nvGrpSpPr>
        <p:grpSpPr>
          <a:xfrm rot="-5400000">
            <a:off x="2476346" y="1306082"/>
            <a:ext cx="2328782" cy="1219919"/>
            <a:chOff x="0" y="0"/>
            <a:chExt cx="5791600" cy="3033896"/>
          </a:xfrm>
        </p:grpSpPr>
        <p:sp>
          <p:nvSpPr>
            <p:cNvPr id="5" name="Freeform 5"/>
            <p:cNvSpPr/>
            <p:nvPr/>
          </p:nvSpPr>
          <p:spPr>
            <a:xfrm>
              <a:off x="0" y="0"/>
              <a:ext cx="5791600" cy="3033896"/>
            </a:xfrm>
            <a:custGeom>
              <a:avLst/>
              <a:gdLst/>
              <a:ahLst/>
              <a:cxnLst/>
              <a:rect l="l" t="t" r="r" b="b"/>
              <a:pathLst>
                <a:path w="5791600" h="3033896">
                  <a:moveTo>
                    <a:pt x="496570" y="0"/>
                  </a:moveTo>
                  <a:lnTo>
                    <a:pt x="496570" y="3033896"/>
                  </a:lnTo>
                  <a:lnTo>
                    <a:pt x="4045350" y="3033896"/>
                  </a:lnTo>
                  <a:lnTo>
                    <a:pt x="4045350" y="0"/>
                  </a:lnTo>
                  <a:cubicBezTo>
                    <a:pt x="4045350" y="0"/>
                    <a:pt x="496570" y="0"/>
                    <a:pt x="496570" y="0"/>
                  </a:cubicBezTo>
                  <a:close/>
                  <a:moveTo>
                    <a:pt x="4541920" y="485006"/>
                  </a:moveTo>
                  <a:lnTo>
                    <a:pt x="4541920" y="455887"/>
                  </a:lnTo>
                  <a:cubicBezTo>
                    <a:pt x="4541920" y="222250"/>
                    <a:pt x="4319670" y="0"/>
                    <a:pt x="4045350" y="0"/>
                  </a:cubicBezTo>
                  <a:lnTo>
                    <a:pt x="4045350" y="3033896"/>
                  </a:lnTo>
                  <a:cubicBezTo>
                    <a:pt x="4319670" y="3033896"/>
                    <a:pt x="4541920" y="2811646"/>
                    <a:pt x="4541920" y="2537326"/>
                  </a:cubicBezTo>
                  <a:lnTo>
                    <a:pt x="4541920" y="957446"/>
                  </a:lnTo>
                  <a:cubicBezTo>
                    <a:pt x="5049920" y="972686"/>
                    <a:pt x="5554110" y="948556"/>
                    <a:pt x="5791600" y="991736"/>
                  </a:cubicBezTo>
                  <a:cubicBezTo>
                    <a:pt x="5387740" y="805046"/>
                    <a:pt x="4953400" y="669156"/>
                    <a:pt x="4541920"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 name="Group 6"/>
          <p:cNvGrpSpPr/>
          <p:nvPr/>
        </p:nvGrpSpPr>
        <p:grpSpPr>
          <a:xfrm rot="-5400000">
            <a:off x="3668420" y="1430953"/>
            <a:ext cx="2578524" cy="1219919"/>
            <a:chOff x="0" y="0"/>
            <a:chExt cx="6412700" cy="3033896"/>
          </a:xfrm>
        </p:grpSpPr>
        <p:sp>
          <p:nvSpPr>
            <p:cNvPr id="7" name="Freeform 7"/>
            <p:cNvSpPr/>
            <p:nvPr/>
          </p:nvSpPr>
          <p:spPr>
            <a:xfrm>
              <a:off x="0" y="0"/>
              <a:ext cx="6412700" cy="3033896"/>
            </a:xfrm>
            <a:custGeom>
              <a:avLst/>
              <a:gdLst/>
              <a:ahLst/>
              <a:cxnLst/>
              <a:rect l="l" t="t" r="r" b="b"/>
              <a:pathLst>
                <a:path w="6412700" h="3033896">
                  <a:moveTo>
                    <a:pt x="496570" y="0"/>
                  </a:moveTo>
                  <a:lnTo>
                    <a:pt x="496570" y="3033896"/>
                  </a:lnTo>
                  <a:lnTo>
                    <a:pt x="4666450" y="3033896"/>
                  </a:lnTo>
                  <a:lnTo>
                    <a:pt x="4666450" y="0"/>
                  </a:lnTo>
                  <a:cubicBezTo>
                    <a:pt x="4666450" y="0"/>
                    <a:pt x="496570" y="0"/>
                    <a:pt x="496570" y="0"/>
                  </a:cubicBezTo>
                  <a:close/>
                  <a:moveTo>
                    <a:pt x="5163020" y="485006"/>
                  </a:moveTo>
                  <a:lnTo>
                    <a:pt x="5163020" y="455887"/>
                  </a:lnTo>
                  <a:cubicBezTo>
                    <a:pt x="5163020" y="222250"/>
                    <a:pt x="4940770" y="0"/>
                    <a:pt x="4666450" y="0"/>
                  </a:cubicBezTo>
                  <a:lnTo>
                    <a:pt x="4666450" y="3033896"/>
                  </a:lnTo>
                  <a:cubicBezTo>
                    <a:pt x="4940770" y="3033896"/>
                    <a:pt x="5163020" y="2811646"/>
                    <a:pt x="5163020" y="2537326"/>
                  </a:cubicBezTo>
                  <a:lnTo>
                    <a:pt x="5163020" y="957446"/>
                  </a:lnTo>
                  <a:cubicBezTo>
                    <a:pt x="5671020" y="972686"/>
                    <a:pt x="6175210" y="948556"/>
                    <a:pt x="6412700" y="991736"/>
                  </a:cubicBezTo>
                  <a:cubicBezTo>
                    <a:pt x="6008840" y="805046"/>
                    <a:pt x="5574500" y="669156"/>
                    <a:pt x="5163020"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sp>
        <p:nvSpPr>
          <p:cNvPr id="8" name="TextBox 8"/>
          <p:cNvSpPr txBox="1"/>
          <p:nvPr/>
        </p:nvSpPr>
        <p:spPr>
          <a:xfrm>
            <a:off x="6743567" y="1781832"/>
            <a:ext cx="1087500" cy="335280"/>
          </a:xfrm>
          <a:prstGeom prst="rect">
            <a:avLst/>
          </a:prstGeom>
        </p:spPr>
        <p:txBody>
          <a:bodyPr lIns="0" tIns="0" rIns="0" bIns="0" rtlCol="0" anchor="t">
            <a:spAutoFit/>
          </a:bodyPr>
          <a:lstStyle/>
          <a:p>
            <a:pPr algn="ctr">
              <a:lnSpc>
                <a:spcPts val="2640"/>
              </a:lnSpc>
            </a:pPr>
            <a:r>
              <a:rPr lang="en-US" sz="2400">
                <a:solidFill>
                  <a:srgbClr val="FFFFFF"/>
                </a:solidFill>
                <a:latin typeface="Nunito Sans Bold"/>
              </a:rPr>
              <a:t>1920</a:t>
            </a:r>
          </a:p>
        </p:txBody>
      </p:sp>
      <p:grpSp>
        <p:nvGrpSpPr>
          <p:cNvPr id="9" name="Group 9"/>
          <p:cNvGrpSpPr/>
          <p:nvPr/>
        </p:nvGrpSpPr>
        <p:grpSpPr>
          <a:xfrm rot="-5400000">
            <a:off x="6385975" y="1215367"/>
            <a:ext cx="2083272" cy="1219919"/>
            <a:chOff x="0" y="0"/>
            <a:chExt cx="5181027" cy="3033896"/>
          </a:xfrm>
        </p:grpSpPr>
        <p:sp>
          <p:nvSpPr>
            <p:cNvPr id="10" name="Freeform 10"/>
            <p:cNvSpPr/>
            <p:nvPr/>
          </p:nvSpPr>
          <p:spPr>
            <a:xfrm>
              <a:off x="0" y="0"/>
              <a:ext cx="5181027" cy="3033896"/>
            </a:xfrm>
            <a:custGeom>
              <a:avLst/>
              <a:gdLst/>
              <a:ahLst/>
              <a:cxnLst/>
              <a:rect l="l" t="t" r="r" b="b"/>
              <a:pathLst>
                <a:path w="5181027" h="3033896">
                  <a:moveTo>
                    <a:pt x="496570" y="0"/>
                  </a:moveTo>
                  <a:lnTo>
                    <a:pt x="496570" y="3033896"/>
                  </a:lnTo>
                  <a:lnTo>
                    <a:pt x="3434777" y="3033896"/>
                  </a:lnTo>
                  <a:lnTo>
                    <a:pt x="3434777" y="0"/>
                  </a:lnTo>
                  <a:cubicBezTo>
                    <a:pt x="3434777" y="0"/>
                    <a:pt x="496570" y="0"/>
                    <a:pt x="496570" y="0"/>
                  </a:cubicBezTo>
                  <a:close/>
                  <a:moveTo>
                    <a:pt x="3931347" y="485006"/>
                  </a:moveTo>
                  <a:lnTo>
                    <a:pt x="3931347" y="455887"/>
                  </a:lnTo>
                  <a:cubicBezTo>
                    <a:pt x="3931347" y="222250"/>
                    <a:pt x="3709097" y="0"/>
                    <a:pt x="3434777" y="0"/>
                  </a:cubicBezTo>
                  <a:lnTo>
                    <a:pt x="3434777" y="3033896"/>
                  </a:lnTo>
                  <a:cubicBezTo>
                    <a:pt x="3709097" y="3033896"/>
                    <a:pt x="3931347" y="2811646"/>
                    <a:pt x="3931347" y="2537326"/>
                  </a:cubicBezTo>
                  <a:lnTo>
                    <a:pt x="3931347" y="957446"/>
                  </a:lnTo>
                  <a:cubicBezTo>
                    <a:pt x="4439347" y="972686"/>
                    <a:pt x="4943537" y="948556"/>
                    <a:pt x="5181027" y="991736"/>
                  </a:cubicBezTo>
                  <a:cubicBezTo>
                    <a:pt x="4777167" y="805046"/>
                    <a:pt x="4342827" y="669156"/>
                    <a:pt x="3931347"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11" name="Group 11"/>
          <p:cNvGrpSpPr/>
          <p:nvPr/>
        </p:nvGrpSpPr>
        <p:grpSpPr>
          <a:xfrm>
            <a:off x="0" y="-1315229"/>
            <a:ext cx="9753600" cy="3068486"/>
            <a:chOff x="0" y="0"/>
            <a:chExt cx="5003634" cy="1574145"/>
          </a:xfrm>
        </p:grpSpPr>
        <p:sp>
          <p:nvSpPr>
            <p:cNvPr id="12" name="Freeform 12"/>
            <p:cNvSpPr/>
            <p:nvPr/>
          </p:nvSpPr>
          <p:spPr>
            <a:xfrm>
              <a:off x="0" y="0"/>
              <a:ext cx="5003634" cy="1574145"/>
            </a:xfrm>
            <a:custGeom>
              <a:avLst/>
              <a:gdLst/>
              <a:ahLst/>
              <a:cxnLst/>
              <a:rect l="l" t="t" r="r" b="b"/>
              <a:pathLst>
                <a:path w="5003634" h="1574145">
                  <a:moveTo>
                    <a:pt x="0" y="0"/>
                  </a:moveTo>
                  <a:lnTo>
                    <a:pt x="5003634" y="0"/>
                  </a:lnTo>
                  <a:lnTo>
                    <a:pt x="5003634" y="1574145"/>
                  </a:lnTo>
                  <a:lnTo>
                    <a:pt x="0" y="1574145"/>
                  </a:lnTo>
                  <a:close/>
                </a:path>
              </a:pathLst>
            </a:custGeom>
            <a:solidFill>
              <a:srgbClr val="052F59"/>
            </a:solidFill>
          </p:spPr>
        </p:sp>
      </p:grpSp>
      <p:sp>
        <p:nvSpPr>
          <p:cNvPr id="13" name="Freeform 13"/>
          <p:cNvSpPr/>
          <p:nvPr/>
        </p:nvSpPr>
        <p:spPr>
          <a:xfrm>
            <a:off x="0" y="-1315229"/>
            <a:ext cx="9753600" cy="3068486"/>
          </a:xfrm>
          <a:custGeom>
            <a:avLst/>
            <a:gdLst/>
            <a:ahLst/>
            <a:cxnLst/>
            <a:rect l="l" t="t" r="r" b="b"/>
            <a:pathLst>
              <a:path w="9753600" h="3068486">
                <a:moveTo>
                  <a:pt x="0" y="0"/>
                </a:moveTo>
                <a:lnTo>
                  <a:pt x="9753600" y="0"/>
                </a:lnTo>
                <a:lnTo>
                  <a:pt x="9753600" y="3068486"/>
                </a:lnTo>
                <a:lnTo>
                  <a:pt x="0" y="3068486"/>
                </a:lnTo>
                <a:lnTo>
                  <a:pt x="0" y="0"/>
                </a:lnTo>
                <a:close/>
              </a:path>
            </a:pathLst>
          </a:custGeom>
          <a:blipFill>
            <a:blip r:embed="rId3">
              <a:alphaModFix amt="9999"/>
            </a:blip>
            <a:stretch>
              <a:fillRect t="-51517" b="-51517"/>
            </a:stretch>
          </a:blipFill>
        </p:spPr>
      </p:sp>
      <p:grpSp>
        <p:nvGrpSpPr>
          <p:cNvPr id="14" name="Group 14"/>
          <p:cNvGrpSpPr/>
          <p:nvPr/>
        </p:nvGrpSpPr>
        <p:grpSpPr>
          <a:xfrm>
            <a:off x="4514245" y="1252145"/>
            <a:ext cx="886873" cy="886873"/>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16" name="Group 16"/>
          <p:cNvGrpSpPr/>
          <p:nvPr/>
        </p:nvGrpSpPr>
        <p:grpSpPr>
          <a:xfrm>
            <a:off x="4547167" y="1285066"/>
            <a:ext cx="821029" cy="821029"/>
            <a:chOff x="0" y="0"/>
            <a:chExt cx="6350000" cy="6350000"/>
          </a:xfrm>
        </p:grpSpPr>
        <p:sp>
          <p:nvSpPr>
            <p:cNvPr id="17" name="Freeform 1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18" name="Group 18"/>
          <p:cNvGrpSpPr/>
          <p:nvPr/>
        </p:nvGrpSpPr>
        <p:grpSpPr>
          <a:xfrm>
            <a:off x="757463" y="1252145"/>
            <a:ext cx="886873" cy="886873"/>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20" name="Group 20"/>
          <p:cNvGrpSpPr/>
          <p:nvPr/>
        </p:nvGrpSpPr>
        <p:grpSpPr>
          <a:xfrm>
            <a:off x="790385" y="1285066"/>
            <a:ext cx="821029" cy="821029"/>
            <a:chOff x="0" y="0"/>
            <a:chExt cx="6350000" cy="6350000"/>
          </a:xfrm>
        </p:grpSpPr>
        <p:sp>
          <p:nvSpPr>
            <p:cNvPr id="21" name="Freeform 2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22" name="Group 22"/>
          <p:cNvGrpSpPr/>
          <p:nvPr/>
        </p:nvGrpSpPr>
        <p:grpSpPr>
          <a:xfrm>
            <a:off x="1977382" y="1252145"/>
            <a:ext cx="886873" cy="886873"/>
            <a:chOff x="0" y="0"/>
            <a:chExt cx="6350000" cy="6350000"/>
          </a:xfrm>
        </p:grpSpPr>
        <p:sp>
          <p:nvSpPr>
            <p:cNvPr id="23" name="Freeform 2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24" name="Group 24"/>
          <p:cNvGrpSpPr/>
          <p:nvPr/>
        </p:nvGrpSpPr>
        <p:grpSpPr>
          <a:xfrm>
            <a:off x="2010303" y="1285066"/>
            <a:ext cx="821029" cy="821029"/>
            <a:chOff x="0" y="0"/>
            <a:chExt cx="6350000" cy="6350000"/>
          </a:xfrm>
        </p:grpSpPr>
        <p:sp>
          <p:nvSpPr>
            <p:cNvPr id="25" name="Freeform 2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grpSp>
        <p:nvGrpSpPr>
          <p:cNvPr id="26" name="Group 26"/>
          <p:cNvGrpSpPr/>
          <p:nvPr/>
        </p:nvGrpSpPr>
        <p:grpSpPr>
          <a:xfrm>
            <a:off x="3197300" y="1252145"/>
            <a:ext cx="886873" cy="886873"/>
            <a:chOff x="0" y="0"/>
            <a:chExt cx="6350000" cy="6350000"/>
          </a:xfrm>
        </p:grpSpPr>
        <p:sp>
          <p:nvSpPr>
            <p:cNvPr id="27" name="Freeform 2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28" name="Group 28"/>
          <p:cNvGrpSpPr/>
          <p:nvPr/>
        </p:nvGrpSpPr>
        <p:grpSpPr>
          <a:xfrm>
            <a:off x="3230222" y="1285066"/>
            <a:ext cx="821029" cy="821029"/>
            <a:chOff x="0" y="0"/>
            <a:chExt cx="6350000" cy="6350000"/>
          </a:xfrm>
        </p:grpSpPr>
        <p:sp>
          <p:nvSpPr>
            <p:cNvPr id="29" name="Freeform 2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30" name="TextBox 30"/>
          <p:cNvSpPr txBox="1"/>
          <p:nvPr/>
        </p:nvSpPr>
        <p:spPr>
          <a:xfrm>
            <a:off x="2698416" y="357482"/>
            <a:ext cx="4326960" cy="679374"/>
          </a:xfrm>
          <a:prstGeom prst="rect">
            <a:avLst/>
          </a:prstGeom>
        </p:spPr>
        <p:txBody>
          <a:bodyPr lIns="0" tIns="0" rIns="0" bIns="0" rtlCol="0" anchor="t">
            <a:spAutoFit/>
          </a:bodyPr>
          <a:lstStyle/>
          <a:p>
            <a:pPr algn="ctr">
              <a:lnSpc>
                <a:spcPts val="5218"/>
              </a:lnSpc>
            </a:pPr>
            <a:r>
              <a:rPr lang="en-US" sz="4744">
                <a:solidFill>
                  <a:srgbClr val="FFFFFF"/>
                </a:solidFill>
                <a:latin typeface="Nunito Sans"/>
              </a:rPr>
              <a:t>TIMELINE </a:t>
            </a:r>
            <a:r>
              <a:rPr lang="en-US" sz="4744">
                <a:solidFill>
                  <a:srgbClr val="41B8D5"/>
                </a:solidFill>
                <a:latin typeface="Nunito Sans Bold"/>
              </a:rPr>
              <a:t>4</a:t>
            </a:r>
          </a:p>
        </p:txBody>
      </p:sp>
      <p:sp>
        <p:nvSpPr>
          <p:cNvPr id="31" name="TextBox 31"/>
          <p:cNvSpPr txBox="1"/>
          <p:nvPr/>
        </p:nvSpPr>
        <p:spPr>
          <a:xfrm>
            <a:off x="763434" y="1567952"/>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1948</a:t>
            </a:r>
          </a:p>
        </p:txBody>
      </p:sp>
      <p:sp>
        <p:nvSpPr>
          <p:cNvPr id="32" name="TextBox 32"/>
          <p:cNvSpPr txBox="1"/>
          <p:nvPr/>
        </p:nvSpPr>
        <p:spPr>
          <a:xfrm>
            <a:off x="684476" y="2255331"/>
            <a:ext cx="1032847" cy="824721"/>
          </a:xfrm>
          <a:prstGeom prst="rect">
            <a:avLst/>
          </a:prstGeom>
        </p:spPr>
        <p:txBody>
          <a:bodyPr lIns="0" tIns="0" rIns="0" bIns="0" rtlCol="0" anchor="t">
            <a:spAutoFit/>
          </a:bodyPr>
          <a:lstStyle/>
          <a:p>
            <a:pPr algn="ctr">
              <a:lnSpc>
                <a:spcPts val="1344"/>
              </a:lnSpc>
            </a:pPr>
            <a:r>
              <a:rPr lang="en-US" sz="1120">
                <a:solidFill>
                  <a:srgbClr val="000000"/>
                </a:solidFill>
                <a:latin typeface="Nunito Sans"/>
              </a:rPr>
              <a:t>The Nakba – Ethnic cleansing of Palestine and  </a:t>
            </a:r>
          </a:p>
          <a:p>
            <a:pPr algn="ctr">
              <a:lnSpc>
                <a:spcPts val="1344"/>
              </a:lnSpc>
            </a:pPr>
            <a:r>
              <a:rPr lang="en-US" sz="1120">
                <a:solidFill>
                  <a:srgbClr val="000000"/>
                </a:solidFill>
                <a:latin typeface="Nunito Sans"/>
              </a:rPr>
              <a:t>Creation of Israel</a:t>
            </a:r>
          </a:p>
        </p:txBody>
      </p:sp>
      <p:sp>
        <p:nvSpPr>
          <p:cNvPr id="33" name="TextBox 33"/>
          <p:cNvSpPr txBox="1"/>
          <p:nvPr/>
        </p:nvSpPr>
        <p:spPr>
          <a:xfrm>
            <a:off x="1983352" y="1567952"/>
            <a:ext cx="857062"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1967</a:t>
            </a:r>
          </a:p>
        </p:txBody>
      </p:sp>
      <p:sp>
        <p:nvSpPr>
          <p:cNvPr id="34" name="TextBox 34"/>
          <p:cNvSpPr txBox="1"/>
          <p:nvPr/>
        </p:nvSpPr>
        <p:spPr>
          <a:xfrm>
            <a:off x="1909099" y="2250815"/>
            <a:ext cx="1023438" cy="491307"/>
          </a:xfrm>
          <a:prstGeom prst="rect">
            <a:avLst/>
          </a:prstGeom>
        </p:spPr>
        <p:txBody>
          <a:bodyPr lIns="0" tIns="0" rIns="0" bIns="0" rtlCol="0" anchor="t">
            <a:spAutoFit/>
          </a:bodyPr>
          <a:lstStyle/>
          <a:p>
            <a:pPr algn="ctr">
              <a:lnSpc>
                <a:spcPts val="1344"/>
              </a:lnSpc>
            </a:pPr>
            <a:r>
              <a:rPr lang="en-US" sz="1222">
                <a:solidFill>
                  <a:srgbClr val="000000"/>
                </a:solidFill>
                <a:latin typeface="Nunito Sans"/>
              </a:rPr>
              <a:t>Israel occupies the rest of Palestine</a:t>
            </a:r>
          </a:p>
        </p:txBody>
      </p:sp>
      <p:sp>
        <p:nvSpPr>
          <p:cNvPr id="35" name="TextBox 35"/>
          <p:cNvSpPr txBox="1"/>
          <p:nvPr/>
        </p:nvSpPr>
        <p:spPr>
          <a:xfrm>
            <a:off x="3203271" y="1567952"/>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1973</a:t>
            </a:r>
          </a:p>
        </p:txBody>
      </p:sp>
      <p:grpSp>
        <p:nvGrpSpPr>
          <p:cNvPr id="36" name="Group 36"/>
          <p:cNvGrpSpPr/>
          <p:nvPr/>
        </p:nvGrpSpPr>
        <p:grpSpPr>
          <a:xfrm>
            <a:off x="5768174" y="1285066"/>
            <a:ext cx="886873" cy="886873"/>
            <a:chOff x="0" y="0"/>
            <a:chExt cx="6350000" cy="6350000"/>
          </a:xfrm>
        </p:grpSpPr>
        <p:sp>
          <p:nvSpPr>
            <p:cNvPr id="37" name="Freeform 3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38" name="Group 38"/>
          <p:cNvGrpSpPr/>
          <p:nvPr/>
        </p:nvGrpSpPr>
        <p:grpSpPr>
          <a:xfrm>
            <a:off x="5801095" y="1317988"/>
            <a:ext cx="821029" cy="821029"/>
            <a:chOff x="0" y="0"/>
            <a:chExt cx="6350000" cy="6350000"/>
          </a:xfrm>
        </p:grpSpPr>
        <p:sp>
          <p:nvSpPr>
            <p:cNvPr id="39" name="Freeform 3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40" name="TextBox 40"/>
          <p:cNvSpPr txBox="1"/>
          <p:nvPr/>
        </p:nvSpPr>
        <p:spPr>
          <a:xfrm>
            <a:off x="5774144" y="1567952"/>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1978</a:t>
            </a:r>
          </a:p>
        </p:txBody>
      </p:sp>
      <p:sp>
        <p:nvSpPr>
          <p:cNvPr id="41" name="TextBox 41"/>
          <p:cNvSpPr txBox="1"/>
          <p:nvPr/>
        </p:nvSpPr>
        <p:spPr>
          <a:xfrm>
            <a:off x="4514245" y="1563248"/>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1976</a:t>
            </a:r>
          </a:p>
        </p:txBody>
      </p:sp>
      <p:grpSp>
        <p:nvGrpSpPr>
          <p:cNvPr id="42" name="Group 42"/>
          <p:cNvGrpSpPr/>
          <p:nvPr/>
        </p:nvGrpSpPr>
        <p:grpSpPr>
          <a:xfrm>
            <a:off x="6984175" y="1284184"/>
            <a:ext cx="886873" cy="886873"/>
            <a:chOff x="0" y="0"/>
            <a:chExt cx="6350000" cy="6350000"/>
          </a:xfrm>
        </p:grpSpPr>
        <p:sp>
          <p:nvSpPr>
            <p:cNvPr id="43" name="Freeform 4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44" name="Group 44"/>
          <p:cNvGrpSpPr/>
          <p:nvPr/>
        </p:nvGrpSpPr>
        <p:grpSpPr>
          <a:xfrm>
            <a:off x="7017097" y="1317106"/>
            <a:ext cx="821029" cy="821029"/>
            <a:chOff x="0" y="0"/>
            <a:chExt cx="6350000" cy="6350000"/>
          </a:xfrm>
        </p:grpSpPr>
        <p:sp>
          <p:nvSpPr>
            <p:cNvPr id="45" name="Freeform 4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46" name="TextBox 46"/>
          <p:cNvSpPr txBox="1"/>
          <p:nvPr/>
        </p:nvSpPr>
        <p:spPr>
          <a:xfrm>
            <a:off x="6984175" y="1595287"/>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1982</a:t>
            </a:r>
          </a:p>
        </p:txBody>
      </p:sp>
      <p:sp>
        <p:nvSpPr>
          <p:cNvPr id="47" name="TextBox 47"/>
          <p:cNvSpPr txBox="1"/>
          <p:nvPr/>
        </p:nvSpPr>
        <p:spPr>
          <a:xfrm>
            <a:off x="3136523" y="2241290"/>
            <a:ext cx="948646" cy="625672"/>
          </a:xfrm>
          <a:prstGeom prst="rect">
            <a:avLst/>
          </a:prstGeom>
        </p:spPr>
        <p:txBody>
          <a:bodyPr lIns="0" tIns="0" rIns="0" bIns="0" rtlCol="0" anchor="t">
            <a:spAutoFit/>
          </a:bodyPr>
          <a:lstStyle/>
          <a:p>
            <a:pPr algn="ctr">
              <a:lnSpc>
                <a:spcPts val="1232"/>
              </a:lnSpc>
            </a:pPr>
            <a:r>
              <a:rPr lang="en-US" sz="1120">
                <a:solidFill>
                  <a:srgbClr val="000000"/>
                </a:solidFill>
                <a:latin typeface="Nunito Sans"/>
              </a:rPr>
              <a:t>Yom Kippur War between Arab States and Israel </a:t>
            </a:r>
          </a:p>
        </p:txBody>
      </p:sp>
      <p:sp>
        <p:nvSpPr>
          <p:cNvPr id="48" name="TextBox 48"/>
          <p:cNvSpPr txBox="1"/>
          <p:nvPr/>
        </p:nvSpPr>
        <p:spPr>
          <a:xfrm>
            <a:off x="4467914" y="2241290"/>
            <a:ext cx="979534" cy="1004387"/>
          </a:xfrm>
          <a:prstGeom prst="rect">
            <a:avLst/>
          </a:prstGeom>
        </p:spPr>
        <p:txBody>
          <a:bodyPr lIns="0" tIns="0" rIns="0" bIns="0" rtlCol="0" anchor="t">
            <a:spAutoFit/>
          </a:bodyPr>
          <a:lstStyle/>
          <a:p>
            <a:pPr algn="ctr">
              <a:lnSpc>
                <a:spcPts val="1194"/>
              </a:lnSpc>
            </a:pPr>
            <a:r>
              <a:rPr lang="en-US" sz="1085">
                <a:solidFill>
                  <a:srgbClr val="000000"/>
                </a:solidFill>
                <a:latin typeface="Nunito Sans Bold"/>
              </a:rPr>
              <a:t>Land Day:</a:t>
            </a:r>
            <a:r>
              <a:rPr lang="en-US" sz="1085">
                <a:solidFill>
                  <a:srgbClr val="000000"/>
                </a:solidFill>
                <a:latin typeface="Nunito Sans"/>
              </a:rPr>
              <a:t> Israel takes over thousand of hectares of land from Palestinian citizens. </a:t>
            </a:r>
          </a:p>
        </p:txBody>
      </p:sp>
      <p:sp>
        <p:nvSpPr>
          <p:cNvPr id="49" name="TextBox 49"/>
          <p:cNvSpPr txBox="1"/>
          <p:nvPr/>
        </p:nvSpPr>
        <p:spPr>
          <a:xfrm>
            <a:off x="5692841" y="2241290"/>
            <a:ext cx="1010586" cy="613983"/>
          </a:xfrm>
          <a:prstGeom prst="rect">
            <a:avLst/>
          </a:prstGeom>
        </p:spPr>
        <p:txBody>
          <a:bodyPr lIns="0" tIns="0" rIns="0" bIns="0" rtlCol="0" anchor="t">
            <a:spAutoFit/>
          </a:bodyPr>
          <a:lstStyle/>
          <a:p>
            <a:pPr algn="ctr">
              <a:lnSpc>
                <a:spcPts val="1204"/>
              </a:lnSpc>
            </a:pPr>
            <a:r>
              <a:rPr lang="en-US" sz="1095">
                <a:solidFill>
                  <a:srgbClr val="000000"/>
                </a:solidFill>
                <a:latin typeface="Nunito Sans"/>
              </a:rPr>
              <a:t>Egypt signs a peace deal with Israel at Camp David</a:t>
            </a:r>
          </a:p>
        </p:txBody>
      </p:sp>
      <p:sp>
        <p:nvSpPr>
          <p:cNvPr id="50" name="TextBox 50"/>
          <p:cNvSpPr txBox="1"/>
          <p:nvPr/>
        </p:nvSpPr>
        <p:spPr>
          <a:xfrm>
            <a:off x="7003621" y="2264856"/>
            <a:ext cx="809088" cy="461645"/>
          </a:xfrm>
          <a:prstGeom prst="rect">
            <a:avLst/>
          </a:prstGeom>
        </p:spPr>
        <p:txBody>
          <a:bodyPr lIns="0" tIns="0" rIns="0" bIns="0" rtlCol="0" anchor="t">
            <a:spAutoFit/>
          </a:bodyPr>
          <a:lstStyle/>
          <a:p>
            <a:pPr algn="ctr">
              <a:lnSpc>
                <a:spcPts val="1210"/>
              </a:lnSpc>
            </a:pPr>
            <a:r>
              <a:rPr lang="en-US" sz="1100">
                <a:solidFill>
                  <a:srgbClr val="000000"/>
                </a:solidFill>
                <a:latin typeface="Nunito Sans"/>
              </a:rPr>
              <a:t>Israel Invades Lebanon</a:t>
            </a:r>
          </a:p>
        </p:txBody>
      </p:sp>
      <p:sp>
        <p:nvSpPr>
          <p:cNvPr id="51" name="TextBox 51"/>
          <p:cNvSpPr txBox="1"/>
          <p:nvPr/>
        </p:nvSpPr>
        <p:spPr>
          <a:xfrm>
            <a:off x="6743567" y="5398056"/>
            <a:ext cx="1087500" cy="335280"/>
          </a:xfrm>
          <a:prstGeom prst="rect">
            <a:avLst/>
          </a:prstGeom>
        </p:spPr>
        <p:txBody>
          <a:bodyPr lIns="0" tIns="0" rIns="0" bIns="0" rtlCol="0" anchor="t">
            <a:spAutoFit/>
          </a:bodyPr>
          <a:lstStyle/>
          <a:p>
            <a:pPr algn="ctr">
              <a:lnSpc>
                <a:spcPts val="2640"/>
              </a:lnSpc>
            </a:pPr>
            <a:r>
              <a:rPr lang="en-US" sz="2400">
                <a:solidFill>
                  <a:srgbClr val="FFFFFF"/>
                </a:solidFill>
                <a:latin typeface="Nunito Sans Bold"/>
              </a:rPr>
              <a:t>1920</a:t>
            </a:r>
          </a:p>
        </p:txBody>
      </p:sp>
      <p:sp>
        <p:nvSpPr>
          <p:cNvPr id="52" name="Freeform 52"/>
          <p:cNvSpPr/>
          <p:nvPr/>
        </p:nvSpPr>
        <p:spPr>
          <a:xfrm>
            <a:off x="8151037" y="197396"/>
            <a:ext cx="1310535" cy="961447"/>
          </a:xfrm>
          <a:custGeom>
            <a:avLst/>
            <a:gdLst/>
            <a:ahLst/>
            <a:cxnLst/>
            <a:rect l="l" t="t" r="r" b="b"/>
            <a:pathLst>
              <a:path w="1310535" h="961447">
                <a:moveTo>
                  <a:pt x="0" y="0"/>
                </a:moveTo>
                <a:lnTo>
                  <a:pt x="1310535" y="0"/>
                </a:lnTo>
                <a:lnTo>
                  <a:pt x="1310535" y="961447"/>
                </a:lnTo>
                <a:lnTo>
                  <a:pt x="0" y="961447"/>
                </a:lnTo>
                <a:lnTo>
                  <a:pt x="0" y="0"/>
                </a:lnTo>
                <a:close/>
              </a:path>
            </a:pathLst>
          </a:custGeom>
          <a:blipFill>
            <a:blip r:embed="rId4"/>
            <a:stretch>
              <a:fillRect r="-10320"/>
            </a:stretch>
          </a:blipFill>
        </p:spPr>
      </p:sp>
      <p:grpSp>
        <p:nvGrpSpPr>
          <p:cNvPr id="53" name="Group 53"/>
          <p:cNvGrpSpPr/>
          <p:nvPr/>
        </p:nvGrpSpPr>
        <p:grpSpPr>
          <a:xfrm>
            <a:off x="8227406" y="1252145"/>
            <a:ext cx="886873" cy="886873"/>
            <a:chOff x="0" y="0"/>
            <a:chExt cx="6350000" cy="6350000"/>
          </a:xfrm>
        </p:grpSpPr>
        <p:sp>
          <p:nvSpPr>
            <p:cNvPr id="54" name="Freeform 5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55" name="Group 55"/>
          <p:cNvGrpSpPr/>
          <p:nvPr/>
        </p:nvGrpSpPr>
        <p:grpSpPr>
          <a:xfrm>
            <a:off x="8260328" y="1285066"/>
            <a:ext cx="821029" cy="821029"/>
            <a:chOff x="0" y="0"/>
            <a:chExt cx="6350000" cy="6350000"/>
          </a:xfrm>
        </p:grpSpPr>
        <p:sp>
          <p:nvSpPr>
            <p:cNvPr id="56" name="Freeform 5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57" name="TextBox 57"/>
          <p:cNvSpPr txBox="1"/>
          <p:nvPr/>
        </p:nvSpPr>
        <p:spPr>
          <a:xfrm>
            <a:off x="8233377" y="1535030"/>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1987</a:t>
            </a:r>
          </a:p>
        </p:txBody>
      </p:sp>
      <p:sp>
        <p:nvSpPr>
          <p:cNvPr id="58" name="TextBox 58"/>
          <p:cNvSpPr txBox="1"/>
          <p:nvPr/>
        </p:nvSpPr>
        <p:spPr>
          <a:xfrm>
            <a:off x="8152074" y="2208369"/>
            <a:ext cx="1010586" cy="766383"/>
          </a:xfrm>
          <a:prstGeom prst="rect">
            <a:avLst/>
          </a:prstGeom>
        </p:spPr>
        <p:txBody>
          <a:bodyPr lIns="0" tIns="0" rIns="0" bIns="0" rtlCol="0" anchor="t">
            <a:spAutoFit/>
          </a:bodyPr>
          <a:lstStyle/>
          <a:p>
            <a:pPr algn="ctr">
              <a:lnSpc>
                <a:spcPts val="1204"/>
              </a:lnSpc>
            </a:pPr>
            <a:r>
              <a:rPr lang="en-US" sz="1095">
                <a:solidFill>
                  <a:srgbClr val="000000"/>
                </a:solidFill>
                <a:latin typeface="Nunito Sans"/>
              </a:rPr>
              <a:t>The First Intifada is launched in the Occupied Territories </a:t>
            </a:r>
          </a:p>
        </p:txBody>
      </p:sp>
      <p:grpSp>
        <p:nvGrpSpPr>
          <p:cNvPr id="59" name="Group 59"/>
          <p:cNvGrpSpPr/>
          <p:nvPr/>
        </p:nvGrpSpPr>
        <p:grpSpPr>
          <a:xfrm rot="-5400000">
            <a:off x="344761" y="4733625"/>
            <a:ext cx="1835148" cy="1219919"/>
            <a:chOff x="0" y="0"/>
            <a:chExt cx="4563949" cy="3033896"/>
          </a:xfrm>
        </p:grpSpPr>
        <p:sp>
          <p:nvSpPr>
            <p:cNvPr id="60" name="Freeform 60"/>
            <p:cNvSpPr/>
            <p:nvPr/>
          </p:nvSpPr>
          <p:spPr>
            <a:xfrm>
              <a:off x="0" y="0"/>
              <a:ext cx="4563949" cy="3033896"/>
            </a:xfrm>
            <a:custGeom>
              <a:avLst/>
              <a:gdLst/>
              <a:ahLst/>
              <a:cxnLst/>
              <a:rect l="l" t="t" r="r" b="b"/>
              <a:pathLst>
                <a:path w="4563949" h="3033896">
                  <a:moveTo>
                    <a:pt x="496570" y="0"/>
                  </a:moveTo>
                  <a:lnTo>
                    <a:pt x="496570" y="3033896"/>
                  </a:lnTo>
                  <a:lnTo>
                    <a:pt x="2817699" y="3033896"/>
                  </a:lnTo>
                  <a:lnTo>
                    <a:pt x="2817699" y="0"/>
                  </a:lnTo>
                  <a:cubicBezTo>
                    <a:pt x="2817699" y="0"/>
                    <a:pt x="496570" y="0"/>
                    <a:pt x="496570" y="0"/>
                  </a:cubicBezTo>
                  <a:close/>
                  <a:moveTo>
                    <a:pt x="3314269" y="485006"/>
                  </a:moveTo>
                  <a:lnTo>
                    <a:pt x="3314269" y="455887"/>
                  </a:lnTo>
                  <a:cubicBezTo>
                    <a:pt x="3314269" y="222250"/>
                    <a:pt x="3092019" y="0"/>
                    <a:pt x="2817699" y="0"/>
                  </a:cubicBezTo>
                  <a:lnTo>
                    <a:pt x="2817699" y="3033896"/>
                  </a:lnTo>
                  <a:cubicBezTo>
                    <a:pt x="3092019" y="3033896"/>
                    <a:pt x="3314269" y="2811646"/>
                    <a:pt x="3314269" y="2537326"/>
                  </a:cubicBezTo>
                  <a:lnTo>
                    <a:pt x="3314269" y="957446"/>
                  </a:lnTo>
                  <a:cubicBezTo>
                    <a:pt x="3822269" y="972686"/>
                    <a:pt x="4326459" y="948556"/>
                    <a:pt x="4563949" y="991736"/>
                  </a:cubicBezTo>
                  <a:cubicBezTo>
                    <a:pt x="4160089" y="805046"/>
                    <a:pt x="3725749" y="669156"/>
                    <a:pt x="3314269"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1" name="Group 61"/>
          <p:cNvGrpSpPr/>
          <p:nvPr/>
        </p:nvGrpSpPr>
        <p:grpSpPr>
          <a:xfrm rot="-5400000">
            <a:off x="2455159" y="5063065"/>
            <a:ext cx="2494027" cy="1219919"/>
            <a:chOff x="0" y="0"/>
            <a:chExt cx="6202560" cy="3033896"/>
          </a:xfrm>
        </p:grpSpPr>
        <p:sp>
          <p:nvSpPr>
            <p:cNvPr id="62" name="Freeform 62"/>
            <p:cNvSpPr/>
            <p:nvPr/>
          </p:nvSpPr>
          <p:spPr>
            <a:xfrm>
              <a:off x="0" y="0"/>
              <a:ext cx="6202560" cy="3033896"/>
            </a:xfrm>
            <a:custGeom>
              <a:avLst/>
              <a:gdLst/>
              <a:ahLst/>
              <a:cxnLst/>
              <a:rect l="l" t="t" r="r" b="b"/>
              <a:pathLst>
                <a:path w="6202560" h="3033896">
                  <a:moveTo>
                    <a:pt x="496570" y="0"/>
                  </a:moveTo>
                  <a:lnTo>
                    <a:pt x="496570" y="3033896"/>
                  </a:lnTo>
                  <a:lnTo>
                    <a:pt x="4456310" y="3033896"/>
                  </a:lnTo>
                  <a:lnTo>
                    <a:pt x="4456310" y="0"/>
                  </a:lnTo>
                  <a:cubicBezTo>
                    <a:pt x="4456310" y="0"/>
                    <a:pt x="496570" y="0"/>
                    <a:pt x="496570" y="0"/>
                  </a:cubicBezTo>
                  <a:close/>
                  <a:moveTo>
                    <a:pt x="4952880" y="485006"/>
                  </a:moveTo>
                  <a:lnTo>
                    <a:pt x="4952880" y="455887"/>
                  </a:lnTo>
                  <a:cubicBezTo>
                    <a:pt x="4952880" y="222250"/>
                    <a:pt x="4730630" y="0"/>
                    <a:pt x="4456310" y="0"/>
                  </a:cubicBezTo>
                  <a:lnTo>
                    <a:pt x="4456310" y="3033896"/>
                  </a:lnTo>
                  <a:cubicBezTo>
                    <a:pt x="4730630" y="3033896"/>
                    <a:pt x="4952880" y="2811646"/>
                    <a:pt x="4952880" y="2537326"/>
                  </a:cubicBezTo>
                  <a:lnTo>
                    <a:pt x="4952880" y="957446"/>
                  </a:lnTo>
                  <a:cubicBezTo>
                    <a:pt x="5460880" y="972686"/>
                    <a:pt x="5965070" y="948556"/>
                    <a:pt x="6202560" y="991736"/>
                  </a:cubicBezTo>
                  <a:cubicBezTo>
                    <a:pt x="5798700" y="805046"/>
                    <a:pt x="5364360" y="669156"/>
                    <a:pt x="4952880"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3" name="Group 63"/>
          <p:cNvGrpSpPr/>
          <p:nvPr/>
        </p:nvGrpSpPr>
        <p:grpSpPr>
          <a:xfrm rot="-5400000">
            <a:off x="4023881" y="4811287"/>
            <a:ext cx="1990472" cy="1219919"/>
            <a:chOff x="0" y="0"/>
            <a:chExt cx="4950236" cy="3033896"/>
          </a:xfrm>
        </p:grpSpPr>
        <p:sp>
          <p:nvSpPr>
            <p:cNvPr id="64" name="Freeform 64"/>
            <p:cNvSpPr/>
            <p:nvPr/>
          </p:nvSpPr>
          <p:spPr>
            <a:xfrm>
              <a:off x="0" y="0"/>
              <a:ext cx="4950235" cy="3033896"/>
            </a:xfrm>
            <a:custGeom>
              <a:avLst/>
              <a:gdLst/>
              <a:ahLst/>
              <a:cxnLst/>
              <a:rect l="l" t="t" r="r" b="b"/>
              <a:pathLst>
                <a:path w="4950235" h="3033896">
                  <a:moveTo>
                    <a:pt x="496570" y="0"/>
                  </a:moveTo>
                  <a:lnTo>
                    <a:pt x="496570" y="3033896"/>
                  </a:lnTo>
                  <a:lnTo>
                    <a:pt x="3203986" y="3033896"/>
                  </a:lnTo>
                  <a:lnTo>
                    <a:pt x="3203986" y="0"/>
                  </a:lnTo>
                  <a:cubicBezTo>
                    <a:pt x="3203986" y="0"/>
                    <a:pt x="496570" y="0"/>
                    <a:pt x="496570" y="0"/>
                  </a:cubicBezTo>
                  <a:close/>
                  <a:moveTo>
                    <a:pt x="3700556" y="485006"/>
                  </a:moveTo>
                  <a:lnTo>
                    <a:pt x="3700556" y="455887"/>
                  </a:lnTo>
                  <a:cubicBezTo>
                    <a:pt x="3700556" y="222250"/>
                    <a:pt x="3478306" y="0"/>
                    <a:pt x="3203986" y="0"/>
                  </a:cubicBezTo>
                  <a:lnTo>
                    <a:pt x="3203986" y="3033896"/>
                  </a:lnTo>
                  <a:cubicBezTo>
                    <a:pt x="3478306" y="3033896"/>
                    <a:pt x="3700556" y="2811646"/>
                    <a:pt x="3700556" y="2537326"/>
                  </a:cubicBezTo>
                  <a:lnTo>
                    <a:pt x="3700556" y="957446"/>
                  </a:lnTo>
                  <a:cubicBezTo>
                    <a:pt x="4208556" y="972686"/>
                    <a:pt x="4712746" y="948556"/>
                    <a:pt x="4950235" y="991736"/>
                  </a:cubicBezTo>
                  <a:cubicBezTo>
                    <a:pt x="4546376" y="805046"/>
                    <a:pt x="4112035" y="669156"/>
                    <a:pt x="3700556"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5" name="Group 65"/>
          <p:cNvGrpSpPr/>
          <p:nvPr/>
        </p:nvGrpSpPr>
        <p:grpSpPr>
          <a:xfrm rot="-5400000">
            <a:off x="6509830" y="4827307"/>
            <a:ext cx="1958432" cy="1219919"/>
            <a:chOff x="0" y="0"/>
            <a:chExt cx="4870554" cy="3033896"/>
          </a:xfrm>
        </p:grpSpPr>
        <p:sp>
          <p:nvSpPr>
            <p:cNvPr id="66" name="Freeform 66"/>
            <p:cNvSpPr/>
            <p:nvPr/>
          </p:nvSpPr>
          <p:spPr>
            <a:xfrm>
              <a:off x="0" y="0"/>
              <a:ext cx="4870554" cy="3033896"/>
            </a:xfrm>
            <a:custGeom>
              <a:avLst/>
              <a:gdLst/>
              <a:ahLst/>
              <a:cxnLst/>
              <a:rect l="l" t="t" r="r" b="b"/>
              <a:pathLst>
                <a:path w="4870554" h="3033896">
                  <a:moveTo>
                    <a:pt x="496570" y="0"/>
                  </a:moveTo>
                  <a:lnTo>
                    <a:pt x="496570" y="3033896"/>
                  </a:lnTo>
                  <a:lnTo>
                    <a:pt x="3124304" y="3033896"/>
                  </a:lnTo>
                  <a:lnTo>
                    <a:pt x="3124304" y="0"/>
                  </a:lnTo>
                  <a:cubicBezTo>
                    <a:pt x="3124304" y="0"/>
                    <a:pt x="496570" y="0"/>
                    <a:pt x="496570" y="0"/>
                  </a:cubicBezTo>
                  <a:close/>
                  <a:moveTo>
                    <a:pt x="3620874" y="485006"/>
                  </a:moveTo>
                  <a:lnTo>
                    <a:pt x="3620874" y="455887"/>
                  </a:lnTo>
                  <a:cubicBezTo>
                    <a:pt x="3620874" y="222250"/>
                    <a:pt x="3398624" y="0"/>
                    <a:pt x="3124304" y="0"/>
                  </a:cubicBezTo>
                  <a:lnTo>
                    <a:pt x="3124304" y="3033896"/>
                  </a:lnTo>
                  <a:cubicBezTo>
                    <a:pt x="3398624" y="3033896"/>
                    <a:pt x="3620874" y="2811646"/>
                    <a:pt x="3620874" y="2537326"/>
                  </a:cubicBezTo>
                  <a:lnTo>
                    <a:pt x="3620874" y="957446"/>
                  </a:lnTo>
                  <a:cubicBezTo>
                    <a:pt x="4128874" y="972686"/>
                    <a:pt x="4633064" y="948556"/>
                    <a:pt x="4870554" y="991736"/>
                  </a:cubicBezTo>
                  <a:cubicBezTo>
                    <a:pt x="4466694" y="805046"/>
                    <a:pt x="4032354" y="669156"/>
                    <a:pt x="3620874"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2F1F2"/>
            </a:solidFill>
          </p:spPr>
        </p:sp>
      </p:grpSp>
      <p:grpSp>
        <p:nvGrpSpPr>
          <p:cNvPr id="67" name="Group 67"/>
          <p:cNvGrpSpPr/>
          <p:nvPr/>
        </p:nvGrpSpPr>
        <p:grpSpPr>
          <a:xfrm>
            <a:off x="0" y="3907261"/>
            <a:ext cx="9753600" cy="1495602"/>
            <a:chOff x="0" y="0"/>
            <a:chExt cx="5003634" cy="767249"/>
          </a:xfrm>
        </p:grpSpPr>
        <p:sp>
          <p:nvSpPr>
            <p:cNvPr id="68" name="Freeform 68"/>
            <p:cNvSpPr/>
            <p:nvPr/>
          </p:nvSpPr>
          <p:spPr>
            <a:xfrm>
              <a:off x="0" y="0"/>
              <a:ext cx="5003634" cy="767249"/>
            </a:xfrm>
            <a:custGeom>
              <a:avLst/>
              <a:gdLst/>
              <a:ahLst/>
              <a:cxnLst/>
              <a:rect l="l" t="t" r="r" b="b"/>
              <a:pathLst>
                <a:path w="5003634" h="767249">
                  <a:moveTo>
                    <a:pt x="0" y="0"/>
                  </a:moveTo>
                  <a:lnTo>
                    <a:pt x="5003634" y="0"/>
                  </a:lnTo>
                  <a:lnTo>
                    <a:pt x="5003634" y="767249"/>
                  </a:lnTo>
                  <a:lnTo>
                    <a:pt x="0" y="767249"/>
                  </a:lnTo>
                  <a:close/>
                </a:path>
              </a:pathLst>
            </a:custGeom>
            <a:solidFill>
              <a:srgbClr val="052F59"/>
            </a:solidFill>
          </p:spPr>
        </p:sp>
      </p:grpSp>
      <p:sp>
        <p:nvSpPr>
          <p:cNvPr id="69" name="Freeform 69"/>
          <p:cNvSpPr/>
          <p:nvPr/>
        </p:nvSpPr>
        <p:spPr>
          <a:xfrm>
            <a:off x="0" y="3907261"/>
            <a:ext cx="9753600" cy="1495602"/>
          </a:xfrm>
          <a:custGeom>
            <a:avLst/>
            <a:gdLst/>
            <a:ahLst/>
            <a:cxnLst/>
            <a:rect l="l" t="t" r="r" b="b"/>
            <a:pathLst>
              <a:path w="9753600" h="1495602">
                <a:moveTo>
                  <a:pt x="0" y="0"/>
                </a:moveTo>
                <a:lnTo>
                  <a:pt x="9753600" y="0"/>
                </a:lnTo>
                <a:lnTo>
                  <a:pt x="9753600" y="1495602"/>
                </a:lnTo>
                <a:lnTo>
                  <a:pt x="0" y="1495602"/>
                </a:lnTo>
                <a:lnTo>
                  <a:pt x="0" y="0"/>
                </a:lnTo>
                <a:close/>
              </a:path>
            </a:pathLst>
          </a:custGeom>
          <a:blipFill>
            <a:blip r:embed="rId3">
              <a:alphaModFix amt="9999"/>
            </a:blip>
            <a:stretch>
              <a:fillRect t="-158281" b="-158281"/>
            </a:stretch>
          </a:blipFill>
        </p:spPr>
      </p:sp>
      <p:sp>
        <p:nvSpPr>
          <p:cNvPr id="70" name="TextBox 70"/>
          <p:cNvSpPr txBox="1"/>
          <p:nvPr/>
        </p:nvSpPr>
        <p:spPr>
          <a:xfrm>
            <a:off x="2554173" y="4105373"/>
            <a:ext cx="4326960" cy="679374"/>
          </a:xfrm>
          <a:prstGeom prst="rect">
            <a:avLst/>
          </a:prstGeom>
        </p:spPr>
        <p:txBody>
          <a:bodyPr lIns="0" tIns="0" rIns="0" bIns="0" rtlCol="0" anchor="t">
            <a:spAutoFit/>
          </a:bodyPr>
          <a:lstStyle/>
          <a:p>
            <a:pPr algn="ctr">
              <a:lnSpc>
                <a:spcPts val="5218"/>
              </a:lnSpc>
            </a:pPr>
            <a:r>
              <a:rPr lang="en-US" sz="4744">
                <a:solidFill>
                  <a:srgbClr val="FFFFFF"/>
                </a:solidFill>
                <a:latin typeface="Nunito Sans"/>
              </a:rPr>
              <a:t>TIMELINE </a:t>
            </a:r>
            <a:r>
              <a:rPr lang="en-US" sz="4744">
                <a:solidFill>
                  <a:srgbClr val="41B8D5"/>
                </a:solidFill>
                <a:latin typeface="Nunito Sans Bold"/>
              </a:rPr>
              <a:t>5</a:t>
            </a:r>
          </a:p>
        </p:txBody>
      </p:sp>
      <p:grpSp>
        <p:nvGrpSpPr>
          <p:cNvPr id="71" name="Group 71"/>
          <p:cNvGrpSpPr/>
          <p:nvPr/>
        </p:nvGrpSpPr>
        <p:grpSpPr>
          <a:xfrm>
            <a:off x="4575681" y="4926505"/>
            <a:ext cx="886873" cy="886873"/>
            <a:chOff x="0" y="0"/>
            <a:chExt cx="6350000" cy="6350000"/>
          </a:xfrm>
        </p:grpSpPr>
        <p:sp>
          <p:nvSpPr>
            <p:cNvPr id="72" name="Freeform 7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73" name="Group 73"/>
          <p:cNvGrpSpPr/>
          <p:nvPr/>
        </p:nvGrpSpPr>
        <p:grpSpPr>
          <a:xfrm>
            <a:off x="4608602" y="4959426"/>
            <a:ext cx="821029" cy="821029"/>
            <a:chOff x="0" y="0"/>
            <a:chExt cx="6350000" cy="6350000"/>
          </a:xfrm>
        </p:grpSpPr>
        <p:sp>
          <p:nvSpPr>
            <p:cNvPr id="74" name="Freeform 7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75" name="Group 75"/>
          <p:cNvGrpSpPr/>
          <p:nvPr/>
        </p:nvGrpSpPr>
        <p:grpSpPr>
          <a:xfrm>
            <a:off x="818899" y="4926505"/>
            <a:ext cx="886873" cy="886873"/>
            <a:chOff x="0" y="0"/>
            <a:chExt cx="6350000" cy="6350000"/>
          </a:xfrm>
        </p:grpSpPr>
        <p:sp>
          <p:nvSpPr>
            <p:cNvPr id="76" name="Freeform 7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77" name="Group 77"/>
          <p:cNvGrpSpPr/>
          <p:nvPr/>
        </p:nvGrpSpPr>
        <p:grpSpPr>
          <a:xfrm>
            <a:off x="851820" y="4959426"/>
            <a:ext cx="821029" cy="821029"/>
            <a:chOff x="0" y="0"/>
            <a:chExt cx="6350000" cy="6350000"/>
          </a:xfrm>
        </p:grpSpPr>
        <p:sp>
          <p:nvSpPr>
            <p:cNvPr id="78" name="Freeform 7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79" name="Group 79"/>
          <p:cNvGrpSpPr/>
          <p:nvPr/>
        </p:nvGrpSpPr>
        <p:grpSpPr>
          <a:xfrm>
            <a:off x="2038817" y="4926505"/>
            <a:ext cx="886873" cy="886873"/>
            <a:chOff x="0" y="0"/>
            <a:chExt cx="6350000" cy="6350000"/>
          </a:xfrm>
        </p:grpSpPr>
        <p:sp>
          <p:nvSpPr>
            <p:cNvPr id="80" name="Freeform 8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81" name="Group 81"/>
          <p:cNvGrpSpPr/>
          <p:nvPr/>
        </p:nvGrpSpPr>
        <p:grpSpPr>
          <a:xfrm>
            <a:off x="2071739" y="4959426"/>
            <a:ext cx="821029" cy="821029"/>
            <a:chOff x="0" y="0"/>
            <a:chExt cx="6350000" cy="6350000"/>
          </a:xfrm>
        </p:grpSpPr>
        <p:sp>
          <p:nvSpPr>
            <p:cNvPr id="82" name="Freeform 8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grpSp>
        <p:nvGrpSpPr>
          <p:cNvPr id="83" name="Group 83"/>
          <p:cNvGrpSpPr/>
          <p:nvPr/>
        </p:nvGrpSpPr>
        <p:grpSpPr>
          <a:xfrm>
            <a:off x="3258736" y="4926505"/>
            <a:ext cx="886873" cy="886873"/>
            <a:chOff x="0" y="0"/>
            <a:chExt cx="6350000" cy="6350000"/>
          </a:xfrm>
        </p:grpSpPr>
        <p:sp>
          <p:nvSpPr>
            <p:cNvPr id="84" name="Freeform 8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85" name="Group 85"/>
          <p:cNvGrpSpPr/>
          <p:nvPr/>
        </p:nvGrpSpPr>
        <p:grpSpPr>
          <a:xfrm>
            <a:off x="3291658" y="4959426"/>
            <a:ext cx="821029" cy="821029"/>
            <a:chOff x="0" y="0"/>
            <a:chExt cx="6350000" cy="6350000"/>
          </a:xfrm>
        </p:grpSpPr>
        <p:sp>
          <p:nvSpPr>
            <p:cNvPr id="86" name="Freeform 8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87" name="TextBox 87"/>
          <p:cNvSpPr txBox="1"/>
          <p:nvPr/>
        </p:nvSpPr>
        <p:spPr>
          <a:xfrm>
            <a:off x="824869" y="5242312"/>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1993</a:t>
            </a:r>
          </a:p>
        </p:txBody>
      </p:sp>
      <p:sp>
        <p:nvSpPr>
          <p:cNvPr id="88" name="TextBox 88"/>
          <p:cNvSpPr txBox="1"/>
          <p:nvPr/>
        </p:nvSpPr>
        <p:spPr>
          <a:xfrm>
            <a:off x="745911" y="5939217"/>
            <a:ext cx="1032847" cy="171450"/>
          </a:xfrm>
          <a:prstGeom prst="rect">
            <a:avLst/>
          </a:prstGeom>
        </p:spPr>
        <p:txBody>
          <a:bodyPr lIns="0" tIns="0" rIns="0" bIns="0" rtlCol="0" anchor="t">
            <a:spAutoFit/>
          </a:bodyPr>
          <a:lstStyle/>
          <a:p>
            <a:pPr algn="ctr">
              <a:lnSpc>
                <a:spcPts val="1439"/>
              </a:lnSpc>
            </a:pPr>
            <a:r>
              <a:rPr lang="en-US" sz="1200">
                <a:solidFill>
                  <a:srgbClr val="000000"/>
                </a:solidFill>
                <a:latin typeface="Nunito Sans"/>
              </a:rPr>
              <a:t>Oslo Accords l</a:t>
            </a:r>
          </a:p>
        </p:txBody>
      </p:sp>
      <p:sp>
        <p:nvSpPr>
          <p:cNvPr id="89" name="TextBox 89"/>
          <p:cNvSpPr txBox="1"/>
          <p:nvPr/>
        </p:nvSpPr>
        <p:spPr>
          <a:xfrm>
            <a:off x="2044788" y="5242312"/>
            <a:ext cx="857062"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2002 </a:t>
            </a:r>
          </a:p>
        </p:txBody>
      </p:sp>
      <p:sp>
        <p:nvSpPr>
          <p:cNvPr id="90" name="TextBox 90"/>
          <p:cNvSpPr txBox="1"/>
          <p:nvPr/>
        </p:nvSpPr>
        <p:spPr>
          <a:xfrm>
            <a:off x="1970535" y="5925175"/>
            <a:ext cx="1023438" cy="491307"/>
          </a:xfrm>
          <a:prstGeom prst="rect">
            <a:avLst/>
          </a:prstGeom>
        </p:spPr>
        <p:txBody>
          <a:bodyPr lIns="0" tIns="0" rIns="0" bIns="0" rtlCol="0" anchor="t">
            <a:spAutoFit/>
          </a:bodyPr>
          <a:lstStyle/>
          <a:p>
            <a:pPr algn="ctr">
              <a:lnSpc>
                <a:spcPts val="1344"/>
              </a:lnSpc>
            </a:pPr>
            <a:r>
              <a:rPr lang="en-US" sz="1222">
                <a:solidFill>
                  <a:srgbClr val="000000"/>
                </a:solidFill>
                <a:latin typeface="Nunito Sans"/>
              </a:rPr>
              <a:t>Israel occupies cities in West Bank</a:t>
            </a:r>
          </a:p>
        </p:txBody>
      </p:sp>
      <p:sp>
        <p:nvSpPr>
          <p:cNvPr id="91" name="TextBox 91"/>
          <p:cNvSpPr txBox="1"/>
          <p:nvPr/>
        </p:nvSpPr>
        <p:spPr>
          <a:xfrm>
            <a:off x="3264706" y="5242312"/>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2005</a:t>
            </a:r>
          </a:p>
        </p:txBody>
      </p:sp>
      <p:grpSp>
        <p:nvGrpSpPr>
          <p:cNvPr id="92" name="Group 92"/>
          <p:cNvGrpSpPr/>
          <p:nvPr/>
        </p:nvGrpSpPr>
        <p:grpSpPr>
          <a:xfrm>
            <a:off x="5829609" y="4959426"/>
            <a:ext cx="886873" cy="886873"/>
            <a:chOff x="0" y="0"/>
            <a:chExt cx="6350000" cy="6350000"/>
          </a:xfrm>
        </p:grpSpPr>
        <p:sp>
          <p:nvSpPr>
            <p:cNvPr id="93" name="Freeform 9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94" name="Group 94"/>
          <p:cNvGrpSpPr/>
          <p:nvPr/>
        </p:nvGrpSpPr>
        <p:grpSpPr>
          <a:xfrm>
            <a:off x="5862531" y="4992348"/>
            <a:ext cx="821029" cy="821029"/>
            <a:chOff x="0" y="0"/>
            <a:chExt cx="6350000" cy="6350000"/>
          </a:xfrm>
        </p:grpSpPr>
        <p:sp>
          <p:nvSpPr>
            <p:cNvPr id="95" name="Freeform 9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96" name="TextBox 96"/>
          <p:cNvSpPr txBox="1"/>
          <p:nvPr/>
        </p:nvSpPr>
        <p:spPr>
          <a:xfrm>
            <a:off x="5835579" y="5242312"/>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2012</a:t>
            </a:r>
          </a:p>
        </p:txBody>
      </p:sp>
      <p:sp>
        <p:nvSpPr>
          <p:cNvPr id="97" name="TextBox 97"/>
          <p:cNvSpPr txBox="1"/>
          <p:nvPr/>
        </p:nvSpPr>
        <p:spPr>
          <a:xfrm>
            <a:off x="4575681" y="5237608"/>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2008</a:t>
            </a:r>
          </a:p>
        </p:txBody>
      </p:sp>
      <p:grpSp>
        <p:nvGrpSpPr>
          <p:cNvPr id="98" name="Group 98"/>
          <p:cNvGrpSpPr/>
          <p:nvPr/>
        </p:nvGrpSpPr>
        <p:grpSpPr>
          <a:xfrm>
            <a:off x="7045610" y="4958544"/>
            <a:ext cx="886873" cy="886873"/>
            <a:chOff x="0" y="0"/>
            <a:chExt cx="6350000" cy="6350000"/>
          </a:xfrm>
        </p:grpSpPr>
        <p:sp>
          <p:nvSpPr>
            <p:cNvPr id="99" name="Freeform 9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id="100" name="Group 100"/>
          <p:cNvGrpSpPr/>
          <p:nvPr/>
        </p:nvGrpSpPr>
        <p:grpSpPr>
          <a:xfrm>
            <a:off x="7078532" y="4991466"/>
            <a:ext cx="821029" cy="821029"/>
            <a:chOff x="0" y="0"/>
            <a:chExt cx="6350000" cy="6350000"/>
          </a:xfrm>
        </p:grpSpPr>
        <p:sp>
          <p:nvSpPr>
            <p:cNvPr id="101" name="Freeform 10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102" name="TextBox 102"/>
          <p:cNvSpPr txBox="1"/>
          <p:nvPr/>
        </p:nvSpPr>
        <p:spPr>
          <a:xfrm>
            <a:off x="7045610" y="5269647"/>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2014</a:t>
            </a:r>
          </a:p>
        </p:txBody>
      </p:sp>
      <p:sp>
        <p:nvSpPr>
          <p:cNvPr id="103" name="TextBox 103"/>
          <p:cNvSpPr txBox="1"/>
          <p:nvPr/>
        </p:nvSpPr>
        <p:spPr>
          <a:xfrm>
            <a:off x="3197958" y="5915650"/>
            <a:ext cx="948646" cy="780914"/>
          </a:xfrm>
          <a:prstGeom prst="rect">
            <a:avLst/>
          </a:prstGeom>
        </p:spPr>
        <p:txBody>
          <a:bodyPr lIns="0" tIns="0" rIns="0" bIns="0" rtlCol="0" anchor="t">
            <a:spAutoFit/>
          </a:bodyPr>
          <a:lstStyle/>
          <a:p>
            <a:pPr algn="ctr">
              <a:lnSpc>
                <a:spcPts val="1232"/>
              </a:lnSpc>
            </a:pPr>
            <a:r>
              <a:rPr lang="en-US" sz="1120">
                <a:solidFill>
                  <a:srgbClr val="000000"/>
                </a:solidFill>
                <a:latin typeface="Nunito Sans"/>
              </a:rPr>
              <a:t>Israel moves out of Gaza and Makes it an open air prison</a:t>
            </a:r>
          </a:p>
        </p:txBody>
      </p:sp>
      <p:sp>
        <p:nvSpPr>
          <p:cNvPr id="104" name="TextBox 104"/>
          <p:cNvSpPr txBox="1"/>
          <p:nvPr/>
        </p:nvSpPr>
        <p:spPr>
          <a:xfrm>
            <a:off x="4529350" y="5925175"/>
            <a:ext cx="979534" cy="320040"/>
          </a:xfrm>
          <a:prstGeom prst="rect">
            <a:avLst/>
          </a:prstGeom>
        </p:spPr>
        <p:txBody>
          <a:bodyPr lIns="0" tIns="0" rIns="0" bIns="0" rtlCol="0" anchor="t">
            <a:spAutoFit/>
          </a:bodyPr>
          <a:lstStyle/>
          <a:p>
            <a:pPr algn="ctr">
              <a:lnSpc>
                <a:spcPts val="1320"/>
              </a:lnSpc>
            </a:pPr>
            <a:r>
              <a:rPr lang="en-US" sz="1200">
                <a:solidFill>
                  <a:srgbClr val="000000"/>
                </a:solidFill>
                <a:latin typeface="Nunito Sans"/>
              </a:rPr>
              <a:t>Israel attacks Gaza </a:t>
            </a:r>
          </a:p>
        </p:txBody>
      </p:sp>
      <p:sp>
        <p:nvSpPr>
          <p:cNvPr id="105" name="TextBox 105"/>
          <p:cNvSpPr txBox="1"/>
          <p:nvPr/>
        </p:nvSpPr>
        <p:spPr>
          <a:xfrm>
            <a:off x="5754277" y="5925175"/>
            <a:ext cx="1010586" cy="319978"/>
          </a:xfrm>
          <a:prstGeom prst="rect">
            <a:avLst/>
          </a:prstGeom>
        </p:spPr>
        <p:txBody>
          <a:bodyPr lIns="0" tIns="0" rIns="0" bIns="0" rtlCol="0" anchor="t">
            <a:spAutoFit/>
          </a:bodyPr>
          <a:lstStyle/>
          <a:p>
            <a:pPr algn="ctr">
              <a:lnSpc>
                <a:spcPts val="1314"/>
              </a:lnSpc>
            </a:pPr>
            <a:r>
              <a:rPr lang="en-US" sz="1195">
                <a:solidFill>
                  <a:srgbClr val="000000"/>
                </a:solidFill>
                <a:latin typeface="Nunito Sans"/>
              </a:rPr>
              <a:t>Israel attacks Gaza  </a:t>
            </a:r>
          </a:p>
        </p:txBody>
      </p:sp>
      <p:sp>
        <p:nvSpPr>
          <p:cNvPr id="106" name="TextBox 106"/>
          <p:cNvSpPr txBox="1"/>
          <p:nvPr/>
        </p:nvSpPr>
        <p:spPr>
          <a:xfrm>
            <a:off x="6983343" y="5948742"/>
            <a:ext cx="972514" cy="320040"/>
          </a:xfrm>
          <a:prstGeom prst="rect">
            <a:avLst/>
          </a:prstGeom>
        </p:spPr>
        <p:txBody>
          <a:bodyPr lIns="0" tIns="0" rIns="0" bIns="0" rtlCol="0" anchor="t">
            <a:spAutoFit/>
          </a:bodyPr>
          <a:lstStyle/>
          <a:p>
            <a:pPr algn="ctr">
              <a:lnSpc>
                <a:spcPts val="1320"/>
              </a:lnSpc>
            </a:pPr>
            <a:r>
              <a:rPr lang="en-US" sz="1200">
                <a:solidFill>
                  <a:srgbClr val="000000"/>
                </a:solidFill>
                <a:latin typeface="Nunito Sans"/>
              </a:rPr>
              <a:t>Israel attacks Gaza  </a:t>
            </a:r>
          </a:p>
        </p:txBody>
      </p:sp>
      <p:grpSp>
        <p:nvGrpSpPr>
          <p:cNvPr id="107" name="Group 107"/>
          <p:cNvGrpSpPr/>
          <p:nvPr/>
        </p:nvGrpSpPr>
        <p:grpSpPr>
          <a:xfrm>
            <a:off x="8288841" y="4926505"/>
            <a:ext cx="886873" cy="886873"/>
            <a:chOff x="0" y="0"/>
            <a:chExt cx="6350000" cy="6350000"/>
          </a:xfrm>
        </p:grpSpPr>
        <p:sp>
          <p:nvSpPr>
            <p:cNvPr id="108" name="Freeform 10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grpSp>
        <p:nvGrpSpPr>
          <p:cNvPr id="109" name="Group 109"/>
          <p:cNvGrpSpPr/>
          <p:nvPr/>
        </p:nvGrpSpPr>
        <p:grpSpPr>
          <a:xfrm>
            <a:off x="8321763" y="4959426"/>
            <a:ext cx="821029" cy="821029"/>
            <a:chOff x="0" y="0"/>
            <a:chExt cx="6350000" cy="6350000"/>
          </a:xfrm>
        </p:grpSpPr>
        <p:sp>
          <p:nvSpPr>
            <p:cNvPr id="110" name="Freeform 1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52F59"/>
            </a:solidFill>
          </p:spPr>
        </p:sp>
      </p:grpSp>
      <p:sp>
        <p:nvSpPr>
          <p:cNvPr id="111" name="TextBox 111"/>
          <p:cNvSpPr txBox="1"/>
          <p:nvPr/>
        </p:nvSpPr>
        <p:spPr>
          <a:xfrm>
            <a:off x="8294812" y="5209390"/>
            <a:ext cx="847980" cy="274192"/>
          </a:xfrm>
          <a:prstGeom prst="rect">
            <a:avLst/>
          </a:prstGeom>
        </p:spPr>
        <p:txBody>
          <a:bodyPr lIns="0" tIns="0" rIns="0" bIns="0" rtlCol="0" anchor="t">
            <a:spAutoFit/>
          </a:bodyPr>
          <a:lstStyle/>
          <a:p>
            <a:pPr algn="ctr">
              <a:lnSpc>
                <a:spcPts val="2058"/>
              </a:lnSpc>
            </a:pPr>
            <a:r>
              <a:rPr lang="en-US" sz="1871">
                <a:solidFill>
                  <a:srgbClr val="FFFFFF"/>
                </a:solidFill>
                <a:latin typeface="Nunito Sans Bold"/>
              </a:rPr>
              <a:t>2017</a:t>
            </a:r>
          </a:p>
        </p:txBody>
      </p:sp>
      <p:sp>
        <p:nvSpPr>
          <p:cNvPr id="112" name="TextBox 112"/>
          <p:cNvSpPr txBox="1"/>
          <p:nvPr/>
        </p:nvSpPr>
        <p:spPr>
          <a:xfrm>
            <a:off x="8213509" y="5892254"/>
            <a:ext cx="1010586" cy="319978"/>
          </a:xfrm>
          <a:prstGeom prst="rect">
            <a:avLst/>
          </a:prstGeom>
        </p:spPr>
        <p:txBody>
          <a:bodyPr lIns="0" tIns="0" rIns="0" bIns="0" rtlCol="0" anchor="t">
            <a:spAutoFit/>
          </a:bodyPr>
          <a:lstStyle/>
          <a:p>
            <a:pPr algn="ctr">
              <a:lnSpc>
                <a:spcPts val="1314"/>
              </a:lnSpc>
            </a:pPr>
            <a:r>
              <a:rPr lang="en-US" sz="1195">
                <a:solidFill>
                  <a:srgbClr val="000000"/>
                </a:solidFill>
                <a:latin typeface="Nunito Sans"/>
              </a:rPr>
              <a:t>Trump’s deal of the Century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08254"/>
            <a:chOff x="0" y="0"/>
            <a:chExt cx="4993886" cy="1030242"/>
          </a:xfrm>
        </p:grpSpPr>
        <p:sp>
          <p:nvSpPr>
            <p:cNvPr id="3" name="Freeform 3"/>
            <p:cNvSpPr/>
            <p:nvPr/>
          </p:nvSpPr>
          <p:spPr>
            <a:xfrm>
              <a:off x="0" y="0"/>
              <a:ext cx="4993885" cy="1030242"/>
            </a:xfrm>
            <a:custGeom>
              <a:avLst/>
              <a:gdLst/>
              <a:ahLst/>
              <a:cxnLst/>
              <a:rect l="l" t="t" r="r" b="b"/>
              <a:pathLst>
                <a:path w="4993885" h="1030242">
                  <a:moveTo>
                    <a:pt x="0" y="0"/>
                  </a:moveTo>
                  <a:lnTo>
                    <a:pt x="4993885" y="0"/>
                  </a:lnTo>
                  <a:lnTo>
                    <a:pt x="4993885" y="1030242"/>
                  </a:lnTo>
                  <a:lnTo>
                    <a:pt x="0" y="1030242"/>
                  </a:lnTo>
                  <a:close/>
                </a:path>
              </a:pathLst>
            </a:custGeom>
            <a:solidFill>
              <a:srgbClr val="052F59"/>
            </a:solidFill>
          </p:spPr>
        </p:sp>
      </p:grpSp>
      <p:sp>
        <p:nvSpPr>
          <p:cNvPr id="4" name="Freeform 4"/>
          <p:cNvSpPr/>
          <p:nvPr/>
        </p:nvSpPr>
        <p:spPr>
          <a:xfrm>
            <a:off x="0" y="0"/>
            <a:ext cx="9753600" cy="2008254"/>
          </a:xfrm>
          <a:custGeom>
            <a:avLst/>
            <a:gdLst/>
            <a:ahLst/>
            <a:cxnLst/>
            <a:rect l="l" t="t" r="r" b="b"/>
            <a:pathLst>
              <a:path w="9753600" h="2008254">
                <a:moveTo>
                  <a:pt x="0" y="0"/>
                </a:moveTo>
                <a:lnTo>
                  <a:pt x="9753600" y="0"/>
                </a:lnTo>
                <a:lnTo>
                  <a:pt x="9753600" y="2008254"/>
                </a:lnTo>
                <a:lnTo>
                  <a:pt x="0" y="2008254"/>
                </a:lnTo>
                <a:lnTo>
                  <a:pt x="0" y="0"/>
                </a:lnTo>
                <a:close/>
              </a:path>
            </a:pathLst>
          </a:custGeom>
          <a:blipFill>
            <a:blip r:embed="rId3">
              <a:alphaModFix amt="9999"/>
            </a:blip>
            <a:stretch>
              <a:fillRect t="-105416" b="-105416"/>
            </a:stretch>
          </a:blipFill>
        </p:spPr>
      </p:sp>
      <p:sp>
        <p:nvSpPr>
          <p:cNvPr id="5" name="TextBox 5"/>
          <p:cNvSpPr txBox="1"/>
          <p:nvPr/>
        </p:nvSpPr>
        <p:spPr>
          <a:xfrm>
            <a:off x="1090019" y="1020972"/>
            <a:ext cx="7573562" cy="680248"/>
          </a:xfrm>
          <a:prstGeom prst="rect">
            <a:avLst/>
          </a:prstGeom>
        </p:spPr>
        <p:txBody>
          <a:bodyPr lIns="0" tIns="0" rIns="0" bIns="0" rtlCol="0" anchor="t">
            <a:spAutoFit/>
          </a:bodyPr>
          <a:lstStyle/>
          <a:p>
            <a:pPr algn="ctr">
              <a:lnSpc>
                <a:spcPts val="5294"/>
              </a:lnSpc>
            </a:pPr>
            <a:r>
              <a:rPr lang="en-US" sz="4812">
                <a:solidFill>
                  <a:srgbClr val="FFFFFF"/>
                </a:solidFill>
                <a:latin typeface="Nunito Sans"/>
              </a:rPr>
              <a:t>UNITED </a:t>
            </a:r>
            <a:r>
              <a:rPr lang="en-US" sz="4812">
                <a:solidFill>
                  <a:srgbClr val="41B8D5"/>
                </a:solidFill>
                <a:latin typeface="Nunito Sans Bold"/>
              </a:rPr>
              <a:t>NATIONS</a:t>
            </a:r>
          </a:p>
        </p:txBody>
      </p:sp>
      <p:sp>
        <p:nvSpPr>
          <p:cNvPr id="6" name="TextBox 6"/>
          <p:cNvSpPr txBox="1"/>
          <p:nvPr/>
        </p:nvSpPr>
        <p:spPr>
          <a:xfrm>
            <a:off x="618164" y="2298463"/>
            <a:ext cx="8517273" cy="1035431"/>
          </a:xfrm>
          <a:prstGeom prst="rect">
            <a:avLst/>
          </a:prstGeom>
        </p:spPr>
        <p:txBody>
          <a:bodyPr lIns="0" tIns="0" rIns="0" bIns="0" rtlCol="0" anchor="t">
            <a:spAutoFit/>
          </a:bodyPr>
          <a:lstStyle/>
          <a:p>
            <a:pPr marL="453387" lvl="1" indent="-226693" algn="l">
              <a:lnSpc>
                <a:spcPts val="2687"/>
              </a:lnSpc>
              <a:buFont typeface="Arial"/>
              <a:buChar char="•"/>
            </a:pPr>
            <a:r>
              <a:rPr lang="en-US" sz="2099">
                <a:solidFill>
                  <a:srgbClr val="000000"/>
                </a:solidFill>
                <a:latin typeface="Abhaya Libre"/>
              </a:rPr>
              <a:t>The newly created United Nations (UN) accepted the partition of Palestine.</a:t>
            </a:r>
          </a:p>
          <a:p>
            <a:pPr marL="474976" lvl="1" indent="-237488" algn="l">
              <a:lnSpc>
                <a:spcPts val="2815"/>
              </a:lnSpc>
              <a:buFont typeface="Arial"/>
              <a:buChar char="•"/>
            </a:pPr>
            <a:r>
              <a:rPr lang="en-US" sz="2199">
                <a:solidFill>
                  <a:srgbClr val="000000"/>
                </a:solidFill>
                <a:latin typeface="Abhaya Libre"/>
              </a:rPr>
              <a:t>With this United Nations Resolution, the British withdrew from the region on May 14th 1948.</a:t>
            </a:r>
          </a:p>
        </p:txBody>
      </p:sp>
      <p:sp>
        <p:nvSpPr>
          <p:cNvPr id="7" name="Freeform 7"/>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grpSp>
        <p:nvGrpSpPr>
          <p:cNvPr id="8" name="Group 8"/>
          <p:cNvGrpSpPr/>
          <p:nvPr/>
        </p:nvGrpSpPr>
        <p:grpSpPr>
          <a:xfrm>
            <a:off x="213496" y="3643154"/>
            <a:ext cx="4566540" cy="3267395"/>
            <a:chOff x="0" y="0"/>
            <a:chExt cx="2291278" cy="1639427"/>
          </a:xfrm>
        </p:grpSpPr>
        <p:sp>
          <p:nvSpPr>
            <p:cNvPr id="9" name="Freeform 9"/>
            <p:cNvSpPr/>
            <p:nvPr/>
          </p:nvSpPr>
          <p:spPr>
            <a:xfrm>
              <a:off x="0" y="0"/>
              <a:ext cx="2291278" cy="1639427"/>
            </a:xfrm>
            <a:custGeom>
              <a:avLst/>
              <a:gdLst/>
              <a:ahLst/>
              <a:cxnLst/>
              <a:rect l="l" t="t" r="r" b="b"/>
              <a:pathLst>
                <a:path w="2291278" h="1639427">
                  <a:moveTo>
                    <a:pt x="0" y="0"/>
                  </a:moveTo>
                  <a:lnTo>
                    <a:pt x="2291278" y="0"/>
                  </a:lnTo>
                  <a:lnTo>
                    <a:pt x="2291278" y="1639427"/>
                  </a:lnTo>
                  <a:lnTo>
                    <a:pt x="0" y="1639427"/>
                  </a:lnTo>
                  <a:close/>
                </a:path>
              </a:pathLst>
            </a:custGeom>
            <a:solidFill>
              <a:srgbClr val="052F59"/>
            </a:solidFill>
          </p:spPr>
        </p:sp>
      </p:grpSp>
      <p:grpSp>
        <p:nvGrpSpPr>
          <p:cNvPr id="10" name="Group 10"/>
          <p:cNvGrpSpPr/>
          <p:nvPr/>
        </p:nvGrpSpPr>
        <p:grpSpPr>
          <a:xfrm>
            <a:off x="4973564" y="3643154"/>
            <a:ext cx="4566540" cy="3267395"/>
            <a:chOff x="0" y="0"/>
            <a:chExt cx="2291278" cy="1639427"/>
          </a:xfrm>
        </p:grpSpPr>
        <p:sp>
          <p:nvSpPr>
            <p:cNvPr id="11" name="Freeform 11"/>
            <p:cNvSpPr/>
            <p:nvPr/>
          </p:nvSpPr>
          <p:spPr>
            <a:xfrm>
              <a:off x="0" y="0"/>
              <a:ext cx="2291278" cy="1639427"/>
            </a:xfrm>
            <a:custGeom>
              <a:avLst/>
              <a:gdLst/>
              <a:ahLst/>
              <a:cxnLst/>
              <a:rect l="l" t="t" r="r" b="b"/>
              <a:pathLst>
                <a:path w="2291278" h="1639427">
                  <a:moveTo>
                    <a:pt x="0" y="0"/>
                  </a:moveTo>
                  <a:lnTo>
                    <a:pt x="2291278" y="0"/>
                  </a:lnTo>
                  <a:lnTo>
                    <a:pt x="2291278" y="1639427"/>
                  </a:lnTo>
                  <a:lnTo>
                    <a:pt x="0" y="1639427"/>
                  </a:lnTo>
                  <a:close/>
                </a:path>
              </a:pathLst>
            </a:custGeom>
            <a:solidFill>
              <a:srgbClr val="049250"/>
            </a:solidFill>
          </p:spPr>
        </p:sp>
      </p:grpSp>
      <p:sp>
        <p:nvSpPr>
          <p:cNvPr id="12" name="TextBox 12"/>
          <p:cNvSpPr txBox="1"/>
          <p:nvPr/>
        </p:nvSpPr>
        <p:spPr>
          <a:xfrm>
            <a:off x="514305" y="4169458"/>
            <a:ext cx="3988296" cy="293370"/>
          </a:xfrm>
          <a:prstGeom prst="rect">
            <a:avLst/>
          </a:prstGeom>
        </p:spPr>
        <p:txBody>
          <a:bodyPr lIns="0" tIns="0" rIns="0" bIns="0" rtlCol="0" anchor="t">
            <a:spAutoFit/>
          </a:bodyPr>
          <a:lstStyle/>
          <a:p>
            <a:pPr algn="ctr">
              <a:lnSpc>
                <a:spcPts val="2310"/>
              </a:lnSpc>
              <a:spcBef>
                <a:spcPct val="0"/>
              </a:spcBef>
            </a:pPr>
            <a:r>
              <a:rPr lang="en-US" sz="2100">
                <a:solidFill>
                  <a:srgbClr val="FFFFFF"/>
                </a:solidFill>
                <a:latin typeface="Nunito Sans Bold"/>
              </a:rPr>
              <a:t>Before the 1947 UN Resolution  </a:t>
            </a:r>
          </a:p>
        </p:txBody>
      </p:sp>
      <p:sp>
        <p:nvSpPr>
          <p:cNvPr id="13" name="TextBox 13"/>
          <p:cNvSpPr txBox="1"/>
          <p:nvPr/>
        </p:nvSpPr>
        <p:spPr>
          <a:xfrm>
            <a:off x="5262686" y="4169458"/>
            <a:ext cx="3988296" cy="293370"/>
          </a:xfrm>
          <a:prstGeom prst="rect">
            <a:avLst/>
          </a:prstGeom>
        </p:spPr>
        <p:txBody>
          <a:bodyPr lIns="0" tIns="0" rIns="0" bIns="0" rtlCol="0" anchor="t">
            <a:spAutoFit/>
          </a:bodyPr>
          <a:lstStyle/>
          <a:p>
            <a:pPr algn="ctr">
              <a:lnSpc>
                <a:spcPts val="2310"/>
              </a:lnSpc>
              <a:spcBef>
                <a:spcPct val="0"/>
              </a:spcBef>
            </a:pPr>
            <a:r>
              <a:rPr lang="en-US" sz="2100">
                <a:solidFill>
                  <a:srgbClr val="FFFFFF"/>
                </a:solidFill>
                <a:latin typeface="Nunito Sans Bold"/>
              </a:rPr>
              <a:t>Before the 1947 UN Resolution  </a:t>
            </a:r>
          </a:p>
        </p:txBody>
      </p:sp>
      <p:sp>
        <p:nvSpPr>
          <p:cNvPr id="14" name="TextBox 14"/>
          <p:cNvSpPr txBox="1"/>
          <p:nvPr/>
        </p:nvSpPr>
        <p:spPr>
          <a:xfrm>
            <a:off x="502618" y="4786678"/>
            <a:ext cx="3988296" cy="838199"/>
          </a:xfrm>
          <a:prstGeom prst="rect">
            <a:avLst/>
          </a:prstGeom>
        </p:spPr>
        <p:txBody>
          <a:bodyPr lIns="0" tIns="0" rIns="0" bIns="0" rtlCol="0" anchor="t">
            <a:spAutoFit/>
          </a:bodyPr>
          <a:lstStyle/>
          <a:p>
            <a:pPr algn="ctr">
              <a:lnSpc>
                <a:spcPts val="6599"/>
              </a:lnSpc>
              <a:spcBef>
                <a:spcPct val="0"/>
              </a:spcBef>
            </a:pPr>
            <a:r>
              <a:rPr lang="en-US" sz="5999">
                <a:solidFill>
                  <a:srgbClr val="41B8D5"/>
                </a:solidFill>
                <a:latin typeface="Nunito Sans Bold"/>
              </a:rPr>
              <a:t>6.5%</a:t>
            </a:r>
          </a:p>
        </p:txBody>
      </p:sp>
      <p:sp>
        <p:nvSpPr>
          <p:cNvPr id="15" name="TextBox 15"/>
          <p:cNvSpPr txBox="1"/>
          <p:nvPr/>
        </p:nvSpPr>
        <p:spPr>
          <a:xfrm>
            <a:off x="5262686" y="4786678"/>
            <a:ext cx="3988296" cy="838199"/>
          </a:xfrm>
          <a:prstGeom prst="rect">
            <a:avLst/>
          </a:prstGeom>
        </p:spPr>
        <p:txBody>
          <a:bodyPr lIns="0" tIns="0" rIns="0" bIns="0" rtlCol="0" anchor="t">
            <a:spAutoFit/>
          </a:bodyPr>
          <a:lstStyle/>
          <a:p>
            <a:pPr algn="ctr">
              <a:lnSpc>
                <a:spcPts val="6599"/>
              </a:lnSpc>
              <a:spcBef>
                <a:spcPct val="0"/>
              </a:spcBef>
            </a:pPr>
            <a:r>
              <a:rPr lang="en-US" sz="5999">
                <a:solidFill>
                  <a:srgbClr val="41B8D5"/>
                </a:solidFill>
                <a:latin typeface="Nunito Sans Bold"/>
              </a:rPr>
              <a:t>55%</a:t>
            </a:r>
          </a:p>
        </p:txBody>
      </p:sp>
      <p:sp>
        <p:nvSpPr>
          <p:cNvPr id="16" name="TextBox 16"/>
          <p:cNvSpPr txBox="1"/>
          <p:nvPr/>
        </p:nvSpPr>
        <p:spPr>
          <a:xfrm>
            <a:off x="1211565" y="5891578"/>
            <a:ext cx="2593777" cy="579120"/>
          </a:xfrm>
          <a:prstGeom prst="rect">
            <a:avLst/>
          </a:prstGeom>
        </p:spPr>
        <p:txBody>
          <a:bodyPr lIns="0" tIns="0" rIns="0" bIns="0" rtlCol="0" anchor="t">
            <a:spAutoFit/>
          </a:bodyPr>
          <a:lstStyle/>
          <a:p>
            <a:pPr algn="ctr">
              <a:lnSpc>
                <a:spcPts val="2310"/>
              </a:lnSpc>
            </a:pPr>
            <a:r>
              <a:rPr lang="en-US" sz="2100">
                <a:solidFill>
                  <a:srgbClr val="FFFFFF"/>
                </a:solidFill>
                <a:latin typeface="Nunito Sans Bold"/>
              </a:rPr>
              <a:t>Zionist ownership of </a:t>
            </a:r>
          </a:p>
          <a:p>
            <a:pPr algn="ctr">
              <a:lnSpc>
                <a:spcPts val="2310"/>
              </a:lnSpc>
              <a:spcBef>
                <a:spcPct val="0"/>
              </a:spcBef>
            </a:pPr>
            <a:r>
              <a:rPr lang="en-US" sz="2100">
                <a:solidFill>
                  <a:srgbClr val="FFFFFF"/>
                </a:solidFill>
                <a:latin typeface="Nunito Sans Bold"/>
              </a:rPr>
              <a:t>Palestinian land</a:t>
            </a:r>
          </a:p>
        </p:txBody>
      </p:sp>
      <p:sp>
        <p:nvSpPr>
          <p:cNvPr id="17" name="TextBox 17"/>
          <p:cNvSpPr txBox="1"/>
          <p:nvPr/>
        </p:nvSpPr>
        <p:spPr>
          <a:xfrm>
            <a:off x="5959946" y="5891578"/>
            <a:ext cx="2593777" cy="579120"/>
          </a:xfrm>
          <a:prstGeom prst="rect">
            <a:avLst/>
          </a:prstGeom>
        </p:spPr>
        <p:txBody>
          <a:bodyPr lIns="0" tIns="0" rIns="0" bIns="0" rtlCol="0" anchor="t">
            <a:spAutoFit/>
          </a:bodyPr>
          <a:lstStyle/>
          <a:p>
            <a:pPr algn="ctr">
              <a:lnSpc>
                <a:spcPts val="2310"/>
              </a:lnSpc>
            </a:pPr>
            <a:r>
              <a:rPr lang="en-US" sz="2100">
                <a:solidFill>
                  <a:srgbClr val="FFFFFF"/>
                </a:solidFill>
                <a:latin typeface="Nunito Sans Bold"/>
              </a:rPr>
              <a:t>Zionist ownership of </a:t>
            </a:r>
          </a:p>
          <a:p>
            <a:pPr algn="ctr">
              <a:lnSpc>
                <a:spcPts val="2310"/>
              </a:lnSpc>
              <a:spcBef>
                <a:spcPct val="0"/>
              </a:spcBef>
            </a:pPr>
            <a:r>
              <a:rPr lang="en-US" sz="2100">
                <a:solidFill>
                  <a:srgbClr val="FFFFFF"/>
                </a:solidFill>
                <a:latin typeface="Nunito Sans Bold"/>
              </a:rPr>
              <a:t>Palestinian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19577" y="0"/>
            <a:ext cx="7234023" cy="1849321"/>
            <a:chOff x="0" y="0"/>
            <a:chExt cx="3711081" cy="948709"/>
          </a:xfrm>
        </p:grpSpPr>
        <p:sp>
          <p:nvSpPr>
            <p:cNvPr id="3" name="Freeform 3"/>
            <p:cNvSpPr/>
            <p:nvPr/>
          </p:nvSpPr>
          <p:spPr>
            <a:xfrm>
              <a:off x="0" y="0"/>
              <a:ext cx="3711081" cy="948709"/>
            </a:xfrm>
            <a:custGeom>
              <a:avLst/>
              <a:gdLst/>
              <a:ahLst/>
              <a:cxnLst/>
              <a:rect l="l" t="t" r="r" b="b"/>
              <a:pathLst>
                <a:path w="3711081" h="948709">
                  <a:moveTo>
                    <a:pt x="0" y="0"/>
                  </a:moveTo>
                  <a:lnTo>
                    <a:pt x="3711081" y="0"/>
                  </a:lnTo>
                  <a:lnTo>
                    <a:pt x="3711081" y="948709"/>
                  </a:lnTo>
                  <a:lnTo>
                    <a:pt x="0" y="948709"/>
                  </a:lnTo>
                  <a:close/>
                </a:path>
              </a:pathLst>
            </a:custGeom>
            <a:solidFill>
              <a:srgbClr val="052F59"/>
            </a:solidFill>
          </p:spPr>
        </p:sp>
      </p:grpSp>
      <p:sp>
        <p:nvSpPr>
          <p:cNvPr id="4" name="Freeform 4"/>
          <p:cNvSpPr/>
          <p:nvPr/>
        </p:nvSpPr>
        <p:spPr>
          <a:xfrm>
            <a:off x="2505456" y="0"/>
            <a:ext cx="7248144" cy="1849321"/>
          </a:xfrm>
          <a:custGeom>
            <a:avLst/>
            <a:gdLst/>
            <a:ahLst/>
            <a:cxnLst/>
            <a:rect l="l" t="t" r="r" b="b"/>
            <a:pathLst>
              <a:path w="7248144" h="1849321">
                <a:moveTo>
                  <a:pt x="0" y="0"/>
                </a:moveTo>
                <a:lnTo>
                  <a:pt x="7248144" y="0"/>
                </a:lnTo>
                <a:lnTo>
                  <a:pt x="7248144" y="1849321"/>
                </a:lnTo>
                <a:lnTo>
                  <a:pt x="0" y="1849321"/>
                </a:lnTo>
                <a:lnTo>
                  <a:pt x="0" y="0"/>
                </a:lnTo>
                <a:close/>
              </a:path>
            </a:pathLst>
          </a:custGeom>
          <a:blipFill>
            <a:blip r:embed="rId3">
              <a:alphaModFix amt="9999"/>
            </a:blip>
            <a:stretch>
              <a:fillRect t="-59628" b="-91210"/>
            </a:stretch>
          </a:blipFill>
        </p:spPr>
      </p:sp>
      <p:sp>
        <p:nvSpPr>
          <p:cNvPr id="5" name="TextBox 5"/>
          <p:cNvSpPr txBox="1"/>
          <p:nvPr/>
        </p:nvSpPr>
        <p:spPr>
          <a:xfrm>
            <a:off x="2463974" y="537945"/>
            <a:ext cx="6992476" cy="1097280"/>
          </a:xfrm>
          <a:prstGeom prst="rect">
            <a:avLst/>
          </a:prstGeom>
        </p:spPr>
        <p:txBody>
          <a:bodyPr lIns="0" tIns="0" rIns="0" bIns="0" rtlCol="0" anchor="t">
            <a:spAutoFit/>
          </a:bodyPr>
          <a:lstStyle/>
          <a:p>
            <a:pPr algn="ctr">
              <a:lnSpc>
                <a:spcPts val="4290"/>
              </a:lnSpc>
            </a:pPr>
            <a:r>
              <a:rPr lang="en-US" sz="3900">
                <a:solidFill>
                  <a:srgbClr val="FFFFFF"/>
                </a:solidFill>
                <a:latin typeface="Nunito Sans"/>
              </a:rPr>
              <a:t>United  Nations</a:t>
            </a:r>
          </a:p>
          <a:p>
            <a:pPr algn="ctr">
              <a:lnSpc>
                <a:spcPts val="4290"/>
              </a:lnSpc>
            </a:pPr>
            <a:r>
              <a:rPr lang="en-US" sz="3900">
                <a:solidFill>
                  <a:srgbClr val="41B8D5"/>
                </a:solidFill>
                <a:latin typeface="Nunito Sans Bold"/>
              </a:rPr>
              <a:t>Resolution</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
        <p:nvSpPr>
          <p:cNvPr id="7" name="Freeform 7"/>
          <p:cNvSpPr/>
          <p:nvPr/>
        </p:nvSpPr>
        <p:spPr>
          <a:xfrm>
            <a:off x="0" y="0"/>
            <a:ext cx="2505456" cy="7315200"/>
          </a:xfrm>
          <a:custGeom>
            <a:avLst/>
            <a:gdLst/>
            <a:ahLst/>
            <a:cxnLst/>
            <a:rect l="l" t="t" r="r" b="b"/>
            <a:pathLst>
              <a:path w="2505456" h="7315200">
                <a:moveTo>
                  <a:pt x="0" y="0"/>
                </a:moveTo>
                <a:lnTo>
                  <a:pt x="2505456" y="0"/>
                </a:lnTo>
                <a:lnTo>
                  <a:pt x="2505456" y="7315200"/>
                </a:lnTo>
                <a:lnTo>
                  <a:pt x="0" y="7315200"/>
                </a:lnTo>
                <a:lnTo>
                  <a:pt x="0" y="0"/>
                </a:lnTo>
                <a:close/>
              </a:path>
            </a:pathLst>
          </a:custGeom>
          <a:blipFill>
            <a:blip r:embed="rId5"/>
            <a:stretch>
              <a:fillRect/>
            </a:stretch>
          </a:blipFill>
        </p:spPr>
      </p:sp>
      <p:sp>
        <p:nvSpPr>
          <p:cNvPr id="8" name="TextBox 8"/>
          <p:cNvSpPr txBox="1"/>
          <p:nvPr/>
        </p:nvSpPr>
        <p:spPr>
          <a:xfrm>
            <a:off x="2796226" y="2242566"/>
            <a:ext cx="6498299" cy="3719957"/>
          </a:xfrm>
          <a:prstGeom prst="rect">
            <a:avLst/>
          </a:prstGeom>
        </p:spPr>
        <p:txBody>
          <a:bodyPr lIns="0" tIns="0" rIns="0" bIns="0" rtlCol="0" anchor="t">
            <a:spAutoFit/>
          </a:bodyPr>
          <a:lstStyle/>
          <a:p>
            <a:pPr marL="496567" lvl="1" indent="-248284" algn="just">
              <a:lnSpc>
                <a:spcPts val="2943"/>
              </a:lnSpc>
              <a:buFont typeface="Arial"/>
              <a:buChar char="•"/>
            </a:pPr>
            <a:r>
              <a:rPr lang="en-US" sz="2299">
                <a:solidFill>
                  <a:srgbClr val="000000"/>
                </a:solidFill>
                <a:latin typeface="Abhaya Libre"/>
              </a:rPr>
              <a:t>Immediately after the WW2, United Nations was formed by the US.</a:t>
            </a:r>
          </a:p>
          <a:p>
            <a:pPr marL="496567" lvl="1" indent="-248284" algn="just">
              <a:lnSpc>
                <a:spcPts val="2943"/>
              </a:lnSpc>
              <a:buFont typeface="Arial"/>
              <a:buChar char="•"/>
            </a:pPr>
            <a:r>
              <a:rPr lang="en-US" sz="2299">
                <a:solidFill>
                  <a:srgbClr val="000000"/>
                </a:solidFill>
                <a:latin typeface="Abhaya Libre"/>
              </a:rPr>
              <a:t>In 1947, the UN passed Resolution 181, known as the Partition Plan, to split Palestine into two states — a move that was rejected by Arabs. </a:t>
            </a:r>
          </a:p>
          <a:p>
            <a:pPr marL="496567" lvl="1" indent="-248284" algn="just">
              <a:lnSpc>
                <a:spcPts val="2943"/>
              </a:lnSpc>
              <a:buFont typeface="Arial"/>
              <a:buChar char="•"/>
            </a:pPr>
            <a:r>
              <a:rPr lang="en-US" sz="2299">
                <a:solidFill>
                  <a:srgbClr val="000000"/>
                </a:solidFill>
                <a:latin typeface="Abhaya Libre"/>
              </a:rPr>
              <a:t>The UN wanted to allocate 43 per cent of Palestine to the Arabs and 56 per cent to the Jews.</a:t>
            </a:r>
          </a:p>
          <a:p>
            <a:pPr marL="496567" lvl="1" indent="-248284" algn="just">
              <a:lnSpc>
                <a:spcPts val="2943"/>
              </a:lnSpc>
              <a:buFont typeface="Arial"/>
              <a:buChar char="•"/>
            </a:pPr>
            <a:r>
              <a:rPr lang="en-US" sz="2299">
                <a:solidFill>
                  <a:srgbClr val="000000"/>
                </a:solidFill>
                <a:latin typeface="Abhaya Libre"/>
              </a:rPr>
              <a:t>According the UN, Arabs made up at least 1.1 million of the population in 1945 while Jews were about 407,000.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268730"/>
            <a:chOff x="0" y="0"/>
            <a:chExt cx="4993886" cy="650864"/>
          </a:xfrm>
        </p:grpSpPr>
        <p:sp>
          <p:nvSpPr>
            <p:cNvPr id="3" name="Freeform 3"/>
            <p:cNvSpPr/>
            <p:nvPr/>
          </p:nvSpPr>
          <p:spPr>
            <a:xfrm>
              <a:off x="0" y="0"/>
              <a:ext cx="4993885" cy="650864"/>
            </a:xfrm>
            <a:custGeom>
              <a:avLst/>
              <a:gdLst/>
              <a:ahLst/>
              <a:cxnLst/>
              <a:rect l="l" t="t" r="r" b="b"/>
              <a:pathLst>
                <a:path w="4993885" h="650864">
                  <a:moveTo>
                    <a:pt x="0" y="0"/>
                  </a:moveTo>
                  <a:lnTo>
                    <a:pt x="4993885" y="0"/>
                  </a:lnTo>
                  <a:lnTo>
                    <a:pt x="4993885" y="650864"/>
                  </a:lnTo>
                  <a:lnTo>
                    <a:pt x="0" y="650864"/>
                  </a:lnTo>
                  <a:close/>
                </a:path>
              </a:pathLst>
            </a:custGeom>
            <a:solidFill>
              <a:srgbClr val="052F59"/>
            </a:solidFill>
          </p:spPr>
        </p:sp>
      </p:grpSp>
      <p:sp>
        <p:nvSpPr>
          <p:cNvPr id="4" name="Freeform 4"/>
          <p:cNvSpPr/>
          <p:nvPr/>
        </p:nvSpPr>
        <p:spPr>
          <a:xfrm>
            <a:off x="0" y="0"/>
            <a:ext cx="9753600" cy="1268730"/>
          </a:xfrm>
          <a:custGeom>
            <a:avLst/>
            <a:gdLst/>
            <a:ahLst/>
            <a:cxnLst/>
            <a:rect l="l" t="t" r="r" b="b"/>
            <a:pathLst>
              <a:path w="9753600" h="1268730">
                <a:moveTo>
                  <a:pt x="0" y="0"/>
                </a:moveTo>
                <a:lnTo>
                  <a:pt x="9753600" y="0"/>
                </a:lnTo>
                <a:lnTo>
                  <a:pt x="9753600" y="1268730"/>
                </a:lnTo>
                <a:lnTo>
                  <a:pt x="0" y="1268730"/>
                </a:lnTo>
                <a:lnTo>
                  <a:pt x="0" y="0"/>
                </a:lnTo>
                <a:close/>
              </a:path>
            </a:pathLst>
          </a:custGeom>
          <a:blipFill>
            <a:blip r:embed="rId3">
              <a:alphaModFix amt="9999"/>
            </a:blip>
            <a:stretch>
              <a:fillRect t="-177541" b="-214470"/>
            </a:stretch>
          </a:blipFill>
        </p:spPr>
      </p:sp>
      <p:sp>
        <p:nvSpPr>
          <p:cNvPr id="5" name="Freeform 5"/>
          <p:cNvSpPr/>
          <p:nvPr/>
        </p:nvSpPr>
        <p:spPr>
          <a:xfrm>
            <a:off x="8052230" y="9715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4"/>
            <a:stretch>
              <a:fillRect r="-10320"/>
            </a:stretch>
          </a:blipFill>
        </p:spPr>
      </p:sp>
      <p:sp>
        <p:nvSpPr>
          <p:cNvPr id="6" name="Freeform 6"/>
          <p:cNvSpPr/>
          <p:nvPr/>
        </p:nvSpPr>
        <p:spPr>
          <a:xfrm>
            <a:off x="1044310" y="1434220"/>
            <a:ext cx="7664980" cy="5612608"/>
          </a:xfrm>
          <a:custGeom>
            <a:avLst/>
            <a:gdLst/>
            <a:ahLst/>
            <a:cxnLst/>
            <a:rect l="l" t="t" r="r" b="b"/>
            <a:pathLst>
              <a:path w="7664980" h="5612608">
                <a:moveTo>
                  <a:pt x="0" y="0"/>
                </a:moveTo>
                <a:lnTo>
                  <a:pt x="7664980" y="0"/>
                </a:lnTo>
                <a:lnTo>
                  <a:pt x="7664980" y="5612608"/>
                </a:lnTo>
                <a:lnTo>
                  <a:pt x="0" y="5612608"/>
                </a:lnTo>
                <a:lnTo>
                  <a:pt x="0" y="0"/>
                </a:lnTo>
                <a:close/>
              </a:path>
            </a:pathLst>
          </a:custGeom>
          <a:blipFill>
            <a:blip r:embed="rId5"/>
            <a:stretch>
              <a:fillRect/>
            </a:stretch>
          </a:blipFill>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268730"/>
            <a:chOff x="0" y="0"/>
            <a:chExt cx="4993886" cy="650864"/>
          </a:xfrm>
        </p:grpSpPr>
        <p:sp>
          <p:nvSpPr>
            <p:cNvPr id="3" name="Freeform 3"/>
            <p:cNvSpPr/>
            <p:nvPr/>
          </p:nvSpPr>
          <p:spPr>
            <a:xfrm>
              <a:off x="0" y="0"/>
              <a:ext cx="4993885" cy="650864"/>
            </a:xfrm>
            <a:custGeom>
              <a:avLst/>
              <a:gdLst/>
              <a:ahLst/>
              <a:cxnLst/>
              <a:rect l="l" t="t" r="r" b="b"/>
              <a:pathLst>
                <a:path w="4993885" h="650864">
                  <a:moveTo>
                    <a:pt x="0" y="0"/>
                  </a:moveTo>
                  <a:lnTo>
                    <a:pt x="4993885" y="0"/>
                  </a:lnTo>
                  <a:lnTo>
                    <a:pt x="4993885" y="650864"/>
                  </a:lnTo>
                  <a:lnTo>
                    <a:pt x="0" y="650864"/>
                  </a:lnTo>
                  <a:close/>
                </a:path>
              </a:pathLst>
            </a:custGeom>
            <a:solidFill>
              <a:srgbClr val="052F59"/>
            </a:solidFill>
          </p:spPr>
        </p:sp>
      </p:grpSp>
      <p:sp>
        <p:nvSpPr>
          <p:cNvPr id="4" name="Freeform 4"/>
          <p:cNvSpPr/>
          <p:nvPr/>
        </p:nvSpPr>
        <p:spPr>
          <a:xfrm>
            <a:off x="0" y="0"/>
            <a:ext cx="9753600" cy="1268730"/>
          </a:xfrm>
          <a:custGeom>
            <a:avLst/>
            <a:gdLst/>
            <a:ahLst/>
            <a:cxnLst/>
            <a:rect l="l" t="t" r="r" b="b"/>
            <a:pathLst>
              <a:path w="9753600" h="1268730">
                <a:moveTo>
                  <a:pt x="0" y="0"/>
                </a:moveTo>
                <a:lnTo>
                  <a:pt x="9753600" y="0"/>
                </a:lnTo>
                <a:lnTo>
                  <a:pt x="9753600" y="1268730"/>
                </a:lnTo>
                <a:lnTo>
                  <a:pt x="0" y="1268730"/>
                </a:lnTo>
                <a:lnTo>
                  <a:pt x="0" y="0"/>
                </a:lnTo>
                <a:close/>
              </a:path>
            </a:pathLst>
          </a:custGeom>
          <a:blipFill>
            <a:blip r:embed="rId2">
              <a:alphaModFix amt="9999"/>
            </a:blip>
            <a:stretch>
              <a:fillRect t="-177541" b="-214470"/>
            </a:stretch>
          </a:blipFill>
        </p:spPr>
      </p:sp>
      <p:sp>
        <p:nvSpPr>
          <p:cNvPr id="5" name="Freeform 5"/>
          <p:cNvSpPr/>
          <p:nvPr/>
        </p:nvSpPr>
        <p:spPr>
          <a:xfrm>
            <a:off x="8052230" y="9715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6" name="Freeform 6"/>
          <p:cNvSpPr/>
          <p:nvPr/>
        </p:nvSpPr>
        <p:spPr>
          <a:xfrm>
            <a:off x="731520" y="1526844"/>
            <a:ext cx="8323490" cy="5475288"/>
          </a:xfrm>
          <a:custGeom>
            <a:avLst/>
            <a:gdLst/>
            <a:ahLst/>
            <a:cxnLst/>
            <a:rect l="l" t="t" r="r" b="b"/>
            <a:pathLst>
              <a:path w="8323490" h="5475288">
                <a:moveTo>
                  <a:pt x="0" y="0"/>
                </a:moveTo>
                <a:lnTo>
                  <a:pt x="8323490" y="0"/>
                </a:lnTo>
                <a:lnTo>
                  <a:pt x="8323490" y="5475288"/>
                </a:lnTo>
                <a:lnTo>
                  <a:pt x="0" y="5475288"/>
                </a:lnTo>
                <a:lnTo>
                  <a:pt x="0" y="0"/>
                </a:lnTo>
                <a:close/>
              </a:path>
            </a:pathLst>
          </a:custGeom>
          <a:blipFill>
            <a:blip r:embed="rId4"/>
            <a:stretch>
              <a:fillRect t="-12795"/>
            </a:stretch>
          </a:blipFill>
        </p:spPr>
      </p:sp>
      <p:sp>
        <p:nvSpPr>
          <p:cNvPr id="7" name="TextBox 7"/>
          <p:cNvSpPr txBox="1"/>
          <p:nvPr/>
        </p:nvSpPr>
        <p:spPr>
          <a:xfrm>
            <a:off x="1090019" y="415208"/>
            <a:ext cx="7573562" cy="680248"/>
          </a:xfrm>
          <a:prstGeom prst="rect">
            <a:avLst/>
          </a:prstGeom>
        </p:spPr>
        <p:txBody>
          <a:bodyPr lIns="0" tIns="0" rIns="0" bIns="0" rtlCol="0" anchor="t">
            <a:spAutoFit/>
          </a:bodyPr>
          <a:lstStyle/>
          <a:p>
            <a:pPr algn="ctr">
              <a:lnSpc>
                <a:spcPts val="5294"/>
              </a:lnSpc>
            </a:pPr>
            <a:r>
              <a:rPr lang="en-US" sz="4812">
                <a:solidFill>
                  <a:srgbClr val="FFFFFF"/>
                </a:solidFill>
                <a:latin typeface="Nunito Sans"/>
              </a:rPr>
              <a:t>Nakba </a:t>
            </a:r>
            <a:r>
              <a:rPr lang="en-US" sz="4812">
                <a:solidFill>
                  <a:srgbClr val="41B8D5"/>
                </a:solidFill>
                <a:latin typeface="Nunito Sans Bold"/>
              </a:rPr>
              <a:t>1948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07442"/>
            <a:chOff x="0" y="0"/>
            <a:chExt cx="4993886" cy="1029826"/>
          </a:xfrm>
        </p:grpSpPr>
        <p:sp>
          <p:nvSpPr>
            <p:cNvPr id="3" name="Freeform 3"/>
            <p:cNvSpPr/>
            <p:nvPr/>
          </p:nvSpPr>
          <p:spPr>
            <a:xfrm>
              <a:off x="0" y="0"/>
              <a:ext cx="4993885" cy="1029826"/>
            </a:xfrm>
            <a:custGeom>
              <a:avLst/>
              <a:gdLst/>
              <a:ahLst/>
              <a:cxnLst/>
              <a:rect l="l" t="t" r="r" b="b"/>
              <a:pathLst>
                <a:path w="4993885" h="1029826">
                  <a:moveTo>
                    <a:pt x="0" y="0"/>
                  </a:moveTo>
                  <a:lnTo>
                    <a:pt x="4993885" y="0"/>
                  </a:lnTo>
                  <a:lnTo>
                    <a:pt x="4993885" y="1029826"/>
                  </a:lnTo>
                  <a:lnTo>
                    <a:pt x="0" y="1029826"/>
                  </a:lnTo>
                  <a:close/>
                </a:path>
              </a:pathLst>
            </a:custGeom>
            <a:solidFill>
              <a:srgbClr val="052F59"/>
            </a:solidFill>
          </p:spPr>
        </p:sp>
      </p:grpSp>
      <p:sp>
        <p:nvSpPr>
          <p:cNvPr id="4" name="Freeform 4"/>
          <p:cNvSpPr/>
          <p:nvPr/>
        </p:nvSpPr>
        <p:spPr>
          <a:xfrm>
            <a:off x="0" y="0"/>
            <a:ext cx="9753600" cy="2007442"/>
          </a:xfrm>
          <a:custGeom>
            <a:avLst/>
            <a:gdLst/>
            <a:ahLst/>
            <a:cxnLst/>
            <a:rect l="l" t="t" r="r" b="b"/>
            <a:pathLst>
              <a:path w="9753600" h="2007442">
                <a:moveTo>
                  <a:pt x="0" y="0"/>
                </a:moveTo>
                <a:lnTo>
                  <a:pt x="9753600" y="0"/>
                </a:lnTo>
                <a:lnTo>
                  <a:pt x="9753600" y="2007442"/>
                </a:lnTo>
                <a:lnTo>
                  <a:pt x="0" y="2007442"/>
                </a:lnTo>
                <a:lnTo>
                  <a:pt x="0" y="0"/>
                </a:lnTo>
                <a:close/>
              </a:path>
            </a:pathLst>
          </a:custGeom>
          <a:blipFill>
            <a:blip r:embed="rId2">
              <a:alphaModFix amt="9999"/>
            </a:blip>
            <a:stretch>
              <a:fillRect t="-93808" b="-117149"/>
            </a:stretch>
          </a:blipFill>
        </p:spPr>
      </p:sp>
      <p:sp>
        <p:nvSpPr>
          <p:cNvPr id="5" name="TextBox 5"/>
          <p:cNvSpPr txBox="1"/>
          <p:nvPr/>
        </p:nvSpPr>
        <p:spPr>
          <a:xfrm>
            <a:off x="1132303" y="734060"/>
            <a:ext cx="7488993" cy="1107440"/>
          </a:xfrm>
          <a:prstGeom prst="rect">
            <a:avLst/>
          </a:prstGeom>
        </p:spPr>
        <p:txBody>
          <a:bodyPr lIns="0" tIns="0" rIns="0" bIns="0" rtlCol="0" anchor="t">
            <a:spAutoFit/>
          </a:bodyPr>
          <a:lstStyle/>
          <a:p>
            <a:pPr algn="ctr">
              <a:lnSpc>
                <a:spcPts val="4180"/>
              </a:lnSpc>
            </a:pPr>
            <a:r>
              <a:rPr lang="en-US" sz="3800">
                <a:solidFill>
                  <a:srgbClr val="FFFFFF"/>
                </a:solidFill>
                <a:latin typeface="Nunito Sans"/>
              </a:rPr>
              <a:t>DEIR YASSIN MASSACRE</a:t>
            </a:r>
          </a:p>
          <a:p>
            <a:pPr algn="ctr">
              <a:lnSpc>
                <a:spcPts val="4510"/>
              </a:lnSpc>
            </a:pPr>
            <a:r>
              <a:rPr lang="en-US" sz="4100">
                <a:solidFill>
                  <a:srgbClr val="41B8D5"/>
                </a:solidFill>
                <a:latin typeface="Nunito Sans Bold"/>
              </a:rPr>
              <a:t>APRIL 1948</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71541" y="2255494"/>
            <a:ext cx="8680133" cy="1331214"/>
          </a:xfrm>
          <a:prstGeom prst="rect">
            <a:avLst/>
          </a:prstGeom>
        </p:spPr>
        <p:txBody>
          <a:bodyPr lIns="0" tIns="0" rIns="0" bIns="0" rtlCol="0" anchor="t">
            <a:spAutoFit/>
          </a:bodyPr>
          <a:lstStyle/>
          <a:p>
            <a:pPr marL="453388" lvl="1" indent="-226694" algn="just">
              <a:lnSpc>
                <a:spcPts val="2687"/>
              </a:lnSpc>
              <a:buFont typeface="Arial"/>
              <a:buChar char="•"/>
            </a:pPr>
            <a:r>
              <a:rPr lang="en-US" sz="2099">
                <a:solidFill>
                  <a:srgbClr val="049250"/>
                </a:solidFill>
                <a:latin typeface="Abhaya Libre Bold"/>
              </a:rPr>
              <a:t>Friday 9th April at 4:30 am: </a:t>
            </a:r>
            <a:r>
              <a:rPr lang="en-US" sz="2099">
                <a:solidFill>
                  <a:srgbClr val="000000"/>
                </a:solidFill>
                <a:latin typeface="Abhaya Libre"/>
              </a:rPr>
              <a:t>Zionists surrounded Deir Yassin and began murdering men, women and children.</a:t>
            </a:r>
          </a:p>
          <a:p>
            <a:pPr marL="453388" lvl="1" indent="-226694" algn="just">
              <a:lnSpc>
                <a:spcPts val="2687"/>
              </a:lnSpc>
              <a:buFont typeface="Arial"/>
              <a:buChar char="•"/>
            </a:pPr>
            <a:r>
              <a:rPr lang="en-US" sz="2099">
                <a:solidFill>
                  <a:srgbClr val="000000"/>
                </a:solidFill>
                <a:latin typeface="Abhaya Libre"/>
              </a:rPr>
              <a:t>Among the victims there were twenty-five pregnant women and fifty-two children. </a:t>
            </a:r>
          </a:p>
        </p:txBody>
      </p:sp>
      <p:sp>
        <p:nvSpPr>
          <p:cNvPr id="8" name="TextBox 8"/>
          <p:cNvSpPr txBox="1"/>
          <p:nvPr/>
        </p:nvSpPr>
        <p:spPr>
          <a:xfrm>
            <a:off x="8038828" y="3615284"/>
            <a:ext cx="1243232" cy="718857"/>
          </a:xfrm>
          <a:prstGeom prst="rect">
            <a:avLst/>
          </a:prstGeom>
        </p:spPr>
        <p:txBody>
          <a:bodyPr lIns="0" tIns="0" rIns="0" bIns="0" rtlCol="0" anchor="t">
            <a:spAutoFit/>
          </a:bodyPr>
          <a:lstStyle/>
          <a:p>
            <a:pPr algn="ctr">
              <a:lnSpc>
                <a:spcPts val="3358"/>
              </a:lnSpc>
            </a:pPr>
            <a:r>
              <a:rPr lang="en-US" sz="3052">
                <a:solidFill>
                  <a:srgbClr val="049250"/>
                </a:solidFill>
                <a:latin typeface="Nunito Sans Bold"/>
              </a:rPr>
              <a:t>250</a:t>
            </a:r>
          </a:p>
          <a:p>
            <a:pPr algn="ctr">
              <a:lnSpc>
                <a:spcPts val="2368"/>
              </a:lnSpc>
              <a:spcBef>
                <a:spcPct val="0"/>
              </a:spcBef>
            </a:pPr>
            <a:r>
              <a:rPr lang="en-US" sz="2152">
                <a:solidFill>
                  <a:srgbClr val="41B8D5"/>
                </a:solidFill>
                <a:latin typeface="Nunito Sans Bold"/>
              </a:rPr>
              <a:t>Murdered</a:t>
            </a:r>
          </a:p>
        </p:txBody>
      </p:sp>
      <p:sp>
        <p:nvSpPr>
          <p:cNvPr id="9" name="TextBox 9"/>
          <p:cNvSpPr txBox="1"/>
          <p:nvPr/>
        </p:nvSpPr>
        <p:spPr>
          <a:xfrm>
            <a:off x="471541" y="3633318"/>
            <a:ext cx="7301035" cy="997839"/>
          </a:xfrm>
          <a:prstGeom prst="rect">
            <a:avLst/>
          </a:prstGeom>
        </p:spPr>
        <p:txBody>
          <a:bodyPr lIns="0" tIns="0" rIns="0" bIns="0" rtlCol="0" anchor="t">
            <a:spAutoFit/>
          </a:bodyPr>
          <a:lstStyle/>
          <a:p>
            <a:pPr marL="453388" lvl="1" indent="-226694" algn="just">
              <a:lnSpc>
                <a:spcPts val="2687"/>
              </a:lnSpc>
              <a:buFont typeface="Arial"/>
              <a:buChar char="•"/>
            </a:pPr>
            <a:r>
              <a:rPr lang="en-US" sz="2099">
                <a:solidFill>
                  <a:srgbClr val="000000"/>
                </a:solidFill>
                <a:latin typeface="Abhaya Libre"/>
              </a:rPr>
              <a:t>The news spread to other villages in Palestine. Thousands of Palestinians fled for their lives and have not been allowed to return since. </a:t>
            </a:r>
          </a:p>
        </p:txBody>
      </p:sp>
      <p:sp>
        <p:nvSpPr>
          <p:cNvPr id="10" name="TextBox 10"/>
          <p:cNvSpPr txBox="1"/>
          <p:nvPr/>
        </p:nvSpPr>
        <p:spPr>
          <a:xfrm>
            <a:off x="471541" y="4668241"/>
            <a:ext cx="8680133" cy="2331339"/>
          </a:xfrm>
          <a:prstGeom prst="rect">
            <a:avLst/>
          </a:prstGeom>
        </p:spPr>
        <p:txBody>
          <a:bodyPr lIns="0" tIns="0" rIns="0" bIns="0" rtlCol="0" anchor="t">
            <a:spAutoFit/>
          </a:bodyPr>
          <a:lstStyle/>
          <a:p>
            <a:pPr marL="453388" lvl="1" indent="-226694" algn="just">
              <a:lnSpc>
                <a:spcPts val="2687"/>
              </a:lnSpc>
              <a:buFont typeface="Arial"/>
              <a:buChar char="•"/>
            </a:pPr>
            <a:r>
              <a:rPr lang="en-US" sz="2099">
                <a:solidFill>
                  <a:srgbClr val="000000"/>
                </a:solidFill>
                <a:latin typeface="Abhaya Libre"/>
              </a:rPr>
              <a:t>The Deir Yassin Massacre was ONE of the 34 massacres which occurred during the Nakba.</a:t>
            </a:r>
          </a:p>
          <a:p>
            <a:pPr marL="453388" lvl="1" indent="-226694" algn="just">
              <a:lnSpc>
                <a:spcPts val="2687"/>
              </a:lnSpc>
              <a:buFont typeface="Arial"/>
              <a:buChar char="•"/>
            </a:pPr>
            <a:r>
              <a:rPr lang="en-US" sz="2099">
                <a:solidFill>
                  <a:srgbClr val="049250"/>
                </a:solidFill>
                <a:latin typeface="Abhaya Libre Bold"/>
              </a:rPr>
              <a:t>Deir Yassin is now occupied by Israeli settlers:</a:t>
            </a:r>
            <a:r>
              <a:rPr lang="en-US" sz="2099">
                <a:solidFill>
                  <a:srgbClr val="000000"/>
                </a:solidFill>
                <a:latin typeface="Abhaya Libre"/>
              </a:rPr>
              <a:t> The Palestinian cemetery and mosques have been destroyed. Today, a Jewish school and a psychiatric hospital have been built on the ruins of Palestinian houses.</a:t>
            </a:r>
          </a:p>
          <a:p>
            <a:pPr marL="453388" lvl="1" indent="-226694" algn="just">
              <a:lnSpc>
                <a:spcPts val="2687"/>
              </a:lnSpc>
              <a:buFont typeface="Arial"/>
              <a:buChar char="•"/>
            </a:pPr>
            <a:r>
              <a:rPr lang="en-US" sz="2099">
                <a:solidFill>
                  <a:srgbClr val="000000"/>
                </a:solidFill>
                <a:latin typeface="Abhaya Libre"/>
              </a:rPr>
              <a:t>The Deir Yassin Massacre was ONE of the 34 massacres which occurred during the Nakba.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601419"/>
            <a:chOff x="0" y="0"/>
            <a:chExt cx="4993886" cy="821534"/>
          </a:xfrm>
        </p:grpSpPr>
        <p:sp>
          <p:nvSpPr>
            <p:cNvPr id="3" name="Freeform 3"/>
            <p:cNvSpPr/>
            <p:nvPr/>
          </p:nvSpPr>
          <p:spPr>
            <a:xfrm>
              <a:off x="0" y="0"/>
              <a:ext cx="4993885" cy="821534"/>
            </a:xfrm>
            <a:custGeom>
              <a:avLst/>
              <a:gdLst/>
              <a:ahLst/>
              <a:cxnLst/>
              <a:rect l="l" t="t" r="r" b="b"/>
              <a:pathLst>
                <a:path w="4993885" h="821534">
                  <a:moveTo>
                    <a:pt x="0" y="0"/>
                  </a:moveTo>
                  <a:lnTo>
                    <a:pt x="4993885" y="0"/>
                  </a:lnTo>
                  <a:lnTo>
                    <a:pt x="4993885" y="821534"/>
                  </a:lnTo>
                  <a:lnTo>
                    <a:pt x="0" y="821534"/>
                  </a:lnTo>
                  <a:close/>
                </a:path>
              </a:pathLst>
            </a:custGeom>
            <a:solidFill>
              <a:srgbClr val="052F59"/>
            </a:solidFill>
          </p:spPr>
        </p:sp>
      </p:grpSp>
      <p:sp>
        <p:nvSpPr>
          <p:cNvPr id="4" name="Freeform 4"/>
          <p:cNvSpPr/>
          <p:nvPr/>
        </p:nvSpPr>
        <p:spPr>
          <a:xfrm>
            <a:off x="0" y="0"/>
            <a:ext cx="9753600" cy="1601419"/>
          </a:xfrm>
          <a:custGeom>
            <a:avLst/>
            <a:gdLst/>
            <a:ahLst/>
            <a:cxnLst/>
            <a:rect l="l" t="t" r="r" b="b"/>
            <a:pathLst>
              <a:path w="9753600" h="1601419">
                <a:moveTo>
                  <a:pt x="0" y="0"/>
                </a:moveTo>
                <a:lnTo>
                  <a:pt x="9753600" y="0"/>
                </a:lnTo>
                <a:lnTo>
                  <a:pt x="9753600" y="1601419"/>
                </a:lnTo>
                <a:lnTo>
                  <a:pt x="0" y="1601419"/>
                </a:lnTo>
                <a:lnTo>
                  <a:pt x="0" y="0"/>
                </a:lnTo>
                <a:close/>
              </a:path>
            </a:pathLst>
          </a:custGeom>
          <a:blipFill>
            <a:blip r:embed="rId3">
              <a:alphaModFix amt="9999"/>
            </a:blip>
            <a:stretch>
              <a:fillRect t="-120360" b="-169437"/>
            </a:stretch>
          </a:blipFill>
        </p:spPr>
      </p:sp>
      <p:sp>
        <p:nvSpPr>
          <p:cNvPr id="5" name="TextBox 5"/>
          <p:cNvSpPr txBox="1"/>
          <p:nvPr/>
        </p:nvSpPr>
        <p:spPr>
          <a:xfrm>
            <a:off x="1380562" y="714375"/>
            <a:ext cx="6992476" cy="596265"/>
          </a:xfrm>
          <a:prstGeom prst="rect">
            <a:avLst/>
          </a:prstGeom>
        </p:spPr>
        <p:txBody>
          <a:bodyPr lIns="0" tIns="0" rIns="0" bIns="0" rtlCol="0" anchor="t">
            <a:spAutoFit/>
          </a:bodyPr>
          <a:lstStyle/>
          <a:p>
            <a:pPr algn="ctr">
              <a:lnSpc>
                <a:spcPts val="4620"/>
              </a:lnSpc>
            </a:pPr>
            <a:r>
              <a:rPr lang="en-US" sz="4200">
                <a:solidFill>
                  <a:srgbClr val="FFFFFF"/>
                </a:solidFill>
                <a:latin typeface="Nunito Sans"/>
              </a:rPr>
              <a:t>Winter </a:t>
            </a:r>
            <a:r>
              <a:rPr lang="en-US" sz="4200">
                <a:solidFill>
                  <a:srgbClr val="41B8D5"/>
                </a:solidFill>
                <a:latin typeface="Nunito Sans Bold"/>
              </a:rPr>
              <a:t>1948</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
        <p:nvSpPr>
          <p:cNvPr id="7" name="Freeform 7"/>
          <p:cNvSpPr/>
          <p:nvPr/>
        </p:nvSpPr>
        <p:spPr>
          <a:xfrm>
            <a:off x="5633591" y="1953863"/>
            <a:ext cx="3621555" cy="4436405"/>
          </a:xfrm>
          <a:custGeom>
            <a:avLst/>
            <a:gdLst/>
            <a:ahLst/>
            <a:cxnLst/>
            <a:rect l="l" t="t" r="r" b="b"/>
            <a:pathLst>
              <a:path w="3621555" h="4436405">
                <a:moveTo>
                  <a:pt x="0" y="0"/>
                </a:moveTo>
                <a:lnTo>
                  <a:pt x="3621555" y="0"/>
                </a:lnTo>
                <a:lnTo>
                  <a:pt x="3621555" y="4436405"/>
                </a:lnTo>
                <a:lnTo>
                  <a:pt x="0" y="4436405"/>
                </a:lnTo>
                <a:lnTo>
                  <a:pt x="0" y="0"/>
                </a:lnTo>
                <a:close/>
              </a:path>
            </a:pathLst>
          </a:custGeom>
          <a:blipFill>
            <a:blip r:embed="rId5"/>
            <a:stretch>
              <a:fillRect/>
            </a:stretch>
          </a:blipFill>
        </p:spPr>
      </p:sp>
      <p:sp>
        <p:nvSpPr>
          <p:cNvPr id="8" name="TextBox 8"/>
          <p:cNvSpPr txBox="1"/>
          <p:nvPr/>
        </p:nvSpPr>
        <p:spPr>
          <a:xfrm>
            <a:off x="517457" y="1925288"/>
            <a:ext cx="4809743" cy="4658392"/>
          </a:xfrm>
          <a:prstGeom prst="rect">
            <a:avLst/>
          </a:prstGeom>
        </p:spPr>
        <p:txBody>
          <a:bodyPr lIns="0" tIns="0" rIns="0" bIns="0" rtlCol="0" anchor="t">
            <a:spAutoFit/>
          </a:bodyPr>
          <a:lstStyle/>
          <a:p>
            <a:pPr marL="486745" lvl="1" indent="-243372" algn="just">
              <a:lnSpc>
                <a:spcPts val="2885"/>
              </a:lnSpc>
              <a:buFont typeface="Arial"/>
              <a:buChar char="•"/>
            </a:pPr>
            <a:r>
              <a:rPr lang="en-US" sz="2254">
                <a:solidFill>
                  <a:srgbClr val="000000"/>
                </a:solidFill>
                <a:latin typeface="Abhaya Libre"/>
              </a:rPr>
              <a:t>In November 1948, six months after the creation of the state of Israel, the new Israeli army went to Palestinian villages and told them to evacuate the area for security reasons, with the promise that they would be able to return once the army had completed its operations in the area. </a:t>
            </a:r>
          </a:p>
          <a:p>
            <a:pPr marL="486745" lvl="1" indent="-243372" algn="just">
              <a:lnSpc>
                <a:spcPts val="2885"/>
              </a:lnSpc>
              <a:buFont typeface="Arial"/>
              <a:buChar char="•"/>
            </a:pPr>
            <a:r>
              <a:rPr lang="en-US" sz="2254">
                <a:solidFill>
                  <a:srgbClr val="000000"/>
                </a:solidFill>
                <a:latin typeface="Abhaya Libre"/>
              </a:rPr>
              <a:t>The areas were declared military zones, which meant that Palestinians were not allowed to return.</a:t>
            </a:r>
          </a:p>
          <a:p>
            <a:pPr marL="486745" lvl="1" indent="-243372" algn="just">
              <a:lnSpc>
                <a:spcPts val="2885"/>
              </a:lnSpc>
              <a:buFont typeface="Arial"/>
              <a:buChar char="•"/>
            </a:pPr>
            <a:r>
              <a:rPr lang="en-US" sz="2254">
                <a:solidFill>
                  <a:srgbClr val="000000"/>
                </a:solidFill>
                <a:latin typeface="Abhaya Libre"/>
              </a:rPr>
              <a:t>Villages were destroyed and houses reduced to rubble.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701220"/>
            <a:chOff x="0" y="0"/>
            <a:chExt cx="4993886" cy="872732"/>
          </a:xfrm>
        </p:grpSpPr>
        <p:sp>
          <p:nvSpPr>
            <p:cNvPr id="3" name="Freeform 3"/>
            <p:cNvSpPr/>
            <p:nvPr/>
          </p:nvSpPr>
          <p:spPr>
            <a:xfrm>
              <a:off x="0" y="0"/>
              <a:ext cx="4993885" cy="872732"/>
            </a:xfrm>
            <a:custGeom>
              <a:avLst/>
              <a:gdLst/>
              <a:ahLst/>
              <a:cxnLst/>
              <a:rect l="l" t="t" r="r" b="b"/>
              <a:pathLst>
                <a:path w="4993885" h="872732">
                  <a:moveTo>
                    <a:pt x="0" y="0"/>
                  </a:moveTo>
                  <a:lnTo>
                    <a:pt x="4993885" y="0"/>
                  </a:lnTo>
                  <a:lnTo>
                    <a:pt x="4993885" y="872732"/>
                  </a:lnTo>
                  <a:lnTo>
                    <a:pt x="0" y="872732"/>
                  </a:lnTo>
                  <a:close/>
                </a:path>
              </a:pathLst>
            </a:custGeom>
            <a:solidFill>
              <a:srgbClr val="052F59"/>
            </a:solidFill>
          </p:spPr>
        </p:sp>
      </p:grpSp>
      <p:sp>
        <p:nvSpPr>
          <p:cNvPr id="4" name="Freeform 4"/>
          <p:cNvSpPr/>
          <p:nvPr/>
        </p:nvSpPr>
        <p:spPr>
          <a:xfrm>
            <a:off x="0" y="0"/>
            <a:ext cx="9753600" cy="1701220"/>
          </a:xfrm>
          <a:custGeom>
            <a:avLst/>
            <a:gdLst/>
            <a:ahLst/>
            <a:cxnLst/>
            <a:rect l="l" t="t" r="r" b="b"/>
            <a:pathLst>
              <a:path w="9753600" h="1701220">
                <a:moveTo>
                  <a:pt x="0" y="0"/>
                </a:moveTo>
                <a:lnTo>
                  <a:pt x="9753600" y="0"/>
                </a:lnTo>
                <a:lnTo>
                  <a:pt x="9753600" y="1701220"/>
                </a:lnTo>
                <a:lnTo>
                  <a:pt x="0" y="1701220"/>
                </a:lnTo>
                <a:lnTo>
                  <a:pt x="0" y="0"/>
                </a:lnTo>
                <a:close/>
              </a:path>
            </a:pathLst>
          </a:custGeom>
          <a:blipFill>
            <a:blip r:embed="rId3">
              <a:alphaModFix amt="9999"/>
            </a:blip>
            <a:stretch>
              <a:fillRect t="-133465" b="-133465"/>
            </a:stretch>
          </a:blipFill>
        </p:spPr>
      </p:sp>
      <p:sp>
        <p:nvSpPr>
          <p:cNvPr id="5" name="TextBox 5"/>
          <p:cNvSpPr txBox="1"/>
          <p:nvPr/>
        </p:nvSpPr>
        <p:spPr>
          <a:xfrm>
            <a:off x="1090019" y="617057"/>
            <a:ext cx="7573562" cy="680248"/>
          </a:xfrm>
          <a:prstGeom prst="rect">
            <a:avLst/>
          </a:prstGeom>
        </p:spPr>
        <p:txBody>
          <a:bodyPr lIns="0" tIns="0" rIns="0" bIns="0" rtlCol="0" anchor="t">
            <a:spAutoFit/>
          </a:bodyPr>
          <a:lstStyle/>
          <a:p>
            <a:pPr algn="ctr">
              <a:lnSpc>
                <a:spcPts val="5294"/>
              </a:lnSpc>
            </a:pPr>
            <a:r>
              <a:rPr lang="en-US" sz="4812">
                <a:solidFill>
                  <a:srgbClr val="FFFFFF"/>
                </a:solidFill>
                <a:latin typeface="Nunito Sans"/>
              </a:rPr>
              <a:t>UNITED </a:t>
            </a:r>
            <a:r>
              <a:rPr lang="en-US" sz="4812">
                <a:solidFill>
                  <a:srgbClr val="41B8D5"/>
                </a:solidFill>
                <a:latin typeface="Nunito Sans Bold"/>
              </a:rPr>
              <a:t>NATIONS</a:t>
            </a:r>
          </a:p>
        </p:txBody>
      </p:sp>
      <p:sp>
        <p:nvSpPr>
          <p:cNvPr id="6" name="TextBox 6"/>
          <p:cNvSpPr txBox="1"/>
          <p:nvPr/>
        </p:nvSpPr>
        <p:spPr>
          <a:xfrm>
            <a:off x="603976" y="1974162"/>
            <a:ext cx="8545648" cy="2120773"/>
          </a:xfrm>
          <a:prstGeom prst="rect">
            <a:avLst/>
          </a:prstGeom>
        </p:spPr>
        <p:txBody>
          <a:bodyPr lIns="0" tIns="0" rIns="0" bIns="0" rtlCol="0" anchor="t">
            <a:spAutoFit/>
          </a:bodyPr>
          <a:lstStyle/>
          <a:p>
            <a:pPr marL="474976" lvl="1" indent="-237488" algn="l">
              <a:lnSpc>
                <a:spcPts val="2815"/>
              </a:lnSpc>
              <a:buFont typeface="Arial"/>
              <a:buChar char="•"/>
            </a:pPr>
            <a:r>
              <a:rPr lang="en-US" sz="2199">
                <a:solidFill>
                  <a:srgbClr val="000000"/>
                </a:solidFill>
                <a:latin typeface="Abhaya Libre"/>
              </a:rPr>
              <a:t>Zionist gangs uprooted 60% of the Palestinian people (800,000 out of 1.4 million).</a:t>
            </a:r>
          </a:p>
          <a:p>
            <a:pPr marL="474976" lvl="1" indent="-237488" algn="l">
              <a:lnSpc>
                <a:spcPts val="2815"/>
              </a:lnSpc>
              <a:buFont typeface="Arial"/>
              <a:buChar char="•"/>
            </a:pPr>
            <a:r>
              <a:rPr lang="en-US" sz="2199">
                <a:solidFill>
                  <a:srgbClr val="000000"/>
                </a:solidFill>
                <a:latin typeface="Abhaya Libre"/>
              </a:rPr>
              <a:t>530 of 580 Palestinian villages were destroyed</a:t>
            </a:r>
          </a:p>
          <a:p>
            <a:pPr marL="474976" lvl="1" indent="-237488" algn="l">
              <a:lnSpc>
                <a:spcPts val="2815"/>
              </a:lnSpc>
              <a:buFont typeface="Arial"/>
              <a:buChar char="•"/>
            </a:pPr>
            <a:r>
              <a:rPr lang="en-US" sz="2199">
                <a:solidFill>
                  <a:srgbClr val="000000"/>
                </a:solidFill>
                <a:latin typeface="Abhaya Libre"/>
              </a:rPr>
              <a:t>34 massacres, killing 15,000 Palestinians</a:t>
            </a:r>
          </a:p>
          <a:p>
            <a:pPr marL="474976" lvl="1" indent="-237488" algn="l">
              <a:lnSpc>
                <a:spcPts val="2815"/>
              </a:lnSpc>
              <a:buFont typeface="Arial"/>
              <a:buChar char="•"/>
            </a:pPr>
            <a:r>
              <a:rPr lang="en-US" sz="2199">
                <a:solidFill>
                  <a:srgbClr val="000000"/>
                </a:solidFill>
                <a:latin typeface="Abhaya Libre"/>
              </a:rPr>
              <a:t>By the time the ceasefire was announced, the Israelis had occupied 78% of Palestine. </a:t>
            </a:r>
          </a:p>
        </p:txBody>
      </p:sp>
      <p:sp>
        <p:nvSpPr>
          <p:cNvPr id="7" name="Freeform 7"/>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grpSp>
        <p:nvGrpSpPr>
          <p:cNvPr id="8" name="Group 8"/>
          <p:cNvGrpSpPr/>
          <p:nvPr/>
        </p:nvGrpSpPr>
        <p:grpSpPr>
          <a:xfrm>
            <a:off x="271379" y="4396453"/>
            <a:ext cx="4566540" cy="2309321"/>
            <a:chOff x="0" y="0"/>
            <a:chExt cx="2291278" cy="1158710"/>
          </a:xfrm>
        </p:grpSpPr>
        <p:sp>
          <p:nvSpPr>
            <p:cNvPr id="9" name="Freeform 9"/>
            <p:cNvSpPr/>
            <p:nvPr/>
          </p:nvSpPr>
          <p:spPr>
            <a:xfrm>
              <a:off x="0" y="0"/>
              <a:ext cx="2291278" cy="1158710"/>
            </a:xfrm>
            <a:custGeom>
              <a:avLst/>
              <a:gdLst/>
              <a:ahLst/>
              <a:cxnLst/>
              <a:rect l="l" t="t" r="r" b="b"/>
              <a:pathLst>
                <a:path w="2291278" h="1158710">
                  <a:moveTo>
                    <a:pt x="0" y="0"/>
                  </a:moveTo>
                  <a:lnTo>
                    <a:pt x="2291278" y="0"/>
                  </a:lnTo>
                  <a:lnTo>
                    <a:pt x="2291278" y="1158710"/>
                  </a:lnTo>
                  <a:lnTo>
                    <a:pt x="0" y="1158710"/>
                  </a:lnTo>
                  <a:close/>
                </a:path>
              </a:pathLst>
            </a:custGeom>
            <a:solidFill>
              <a:srgbClr val="052F59"/>
            </a:solidFill>
          </p:spPr>
        </p:sp>
      </p:grpSp>
      <p:grpSp>
        <p:nvGrpSpPr>
          <p:cNvPr id="10" name="Group 10"/>
          <p:cNvGrpSpPr/>
          <p:nvPr/>
        </p:nvGrpSpPr>
        <p:grpSpPr>
          <a:xfrm>
            <a:off x="4934683" y="4396453"/>
            <a:ext cx="4566540" cy="2309321"/>
            <a:chOff x="0" y="0"/>
            <a:chExt cx="2291278" cy="1158710"/>
          </a:xfrm>
        </p:grpSpPr>
        <p:sp>
          <p:nvSpPr>
            <p:cNvPr id="11" name="Freeform 11"/>
            <p:cNvSpPr/>
            <p:nvPr/>
          </p:nvSpPr>
          <p:spPr>
            <a:xfrm>
              <a:off x="0" y="0"/>
              <a:ext cx="2291278" cy="1158710"/>
            </a:xfrm>
            <a:custGeom>
              <a:avLst/>
              <a:gdLst/>
              <a:ahLst/>
              <a:cxnLst/>
              <a:rect l="l" t="t" r="r" b="b"/>
              <a:pathLst>
                <a:path w="2291278" h="1158710">
                  <a:moveTo>
                    <a:pt x="0" y="0"/>
                  </a:moveTo>
                  <a:lnTo>
                    <a:pt x="2291278" y="0"/>
                  </a:lnTo>
                  <a:lnTo>
                    <a:pt x="2291278" y="1158710"/>
                  </a:lnTo>
                  <a:lnTo>
                    <a:pt x="0" y="1158710"/>
                  </a:lnTo>
                  <a:close/>
                </a:path>
              </a:pathLst>
            </a:custGeom>
            <a:solidFill>
              <a:srgbClr val="049250"/>
            </a:solidFill>
          </p:spPr>
        </p:sp>
      </p:grpSp>
      <p:sp>
        <p:nvSpPr>
          <p:cNvPr id="12" name="TextBox 12"/>
          <p:cNvSpPr txBox="1"/>
          <p:nvPr/>
        </p:nvSpPr>
        <p:spPr>
          <a:xfrm>
            <a:off x="560501" y="4628863"/>
            <a:ext cx="3988296" cy="293370"/>
          </a:xfrm>
          <a:prstGeom prst="rect">
            <a:avLst/>
          </a:prstGeom>
        </p:spPr>
        <p:txBody>
          <a:bodyPr lIns="0" tIns="0" rIns="0" bIns="0" rtlCol="0" anchor="t">
            <a:spAutoFit/>
          </a:bodyPr>
          <a:lstStyle/>
          <a:p>
            <a:pPr algn="ctr">
              <a:lnSpc>
                <a:spcPts val="2310"/>
              </a:lnSpc>
              <a:spcBef>
                <a:spcPct val="0"/>
              </a:spcBef>
            </a:pPr>
            <a:r>
              <a:rPr lang="en-US" sz="2100">
                <a:solidFill>
                  <a:srgbClr val="41B8D5"/>
                </a:solidFill>
                <a:latin typeface="Nunito Sans Bold"/>
              </a:rPr>
              <a:t>WHAT WAS PROMISED</a:t>
            </a:r>
          </a:p>
        </p:txBody>
      </p:sp>
      <p:sp>
        <p:nvSpPr>
          <p:cNvPr id="13" name="TextBox 13"/>
          <p:cNvSpPr txBox="1"/>
          <p:nvPr/>
        </p:nvSpPr>
        <p:spPr>
          <a:xfrm>
            <a:off x="5223805" y="4628863"/>
            <a:ext cx="3988296" cy="293370"/>
          </a:xfrm>
          <a:prstGeom prst="rect">
            <a:avLst/>
          </a:prstGeom>
        </p:spPr>
        <p:txBody>
          <a:bodyPr lIns="0" tIns="0" rIns="0" bIns="0" rtlCol="0" anchor="t">
            <a:spAutoFit/>
          </a:bodyPr>
          <a:lstStyle/>
          <a:p>
            <a:pPr algn="ctr">
              <a:lnSpc>
                <a:spcPts val="2310"/>
              </a:lnSpc>
              <a:spcBef>
                <a:spcPct val="0"/>
              </a:spcBef>
            </a:pPr>
            <a:r>
              <a:rPr lang="en-US" sz="2100">
                <a:solidFill>
                  <a:srgbClr val="203965"/>
                </a:solidFill>
                <a:latin typeface="Nunito Sans Bold"/>
              </a:rPr>
              <a:t>WHAT ACTUALLY HAPPENED</a:t>
            </a:r>
          </a:p>
        </p:txBody>
      </p:sp>
      <p:sp>
        <p:nvSpPr>
          <p:cNvPr id="14" name="TextBox 14"/>
          <p:cNvSpPr txBox="1"/>
          <p:nvPr/>
        </p:nvSpPr>
        <p:spPr>
          <a:xfrm>
            <a:off x="560501" y="5098158"/>
            <a:ext cx="3910718" cy="1480185"/>
          </a:xfrm>
          <a:prstGeom prst="rect">
            <a:avLst/>
          </a:prstGeom>
        </p:spPr>
        <p:txBody>
          <a:bodyPr lIns="0" tIns="0" rIns="0" bIns="0" rtlCol="0" anchor="t">
            <a:spAutoFit/>
          </a:bodyPr>
          <a:lstStyle/>
          <a:p>
            <a:pPr algn="ctr">
              <a:lnSpc>
                <a:spcPts val="1980"/>
              </a:lnSpc>
            </a:pPr>
            <a:r>
              <a:rPr lang="en-US" sz="1800">
                <a:solidFill>
                  <a:srgbClr val="FFFFFF"/>
                </a:solidFill>
                <a:latin typeface="Nunito Sans"/>
              </a:rPr>
              <a:t>Dec 1948: UN passes Resolution 194. Refugees wishing to return to their homes should be allowed to do so at the earliest practical date. Compensation should be paid. </a:t>
            </a:r>
          </a:p>
          <a:p>
            <a:pPr algn="ctr">
              <a:lnSpc>
                <a:spcPts val="1980"/>
              </a:lnSpc>
              <a:spcBef>
                <a:spcPct val="0"/>
              </a:spcBef>
            </a:pPr>
            <a:endParaRPr lang="en-US" sz="1800">
              <a:solidFill>
                <a:srgbClr val="FFFFFF"/>
              </a:solidFill>
              <a:latin typeface="Nunito Sans"/>
            </a:endParaRPr>
          </a:p>
        </p:txBody>
      </p:sp>
      <p:sp>
        <p:nvSpPr>
          <p:cNvPr id="15" name="TextBox 15"/>
          <p:cNvSpPr txBox="1"/>
          <p:nvPr/>
        </p:nvSpPr>
        <p:spPr>
          <a:xfrm>
            <a:off x="5262594" y="5098158"/>
            <a:ext cx="3910718" cy="1232535"/>
          </a:xfrm>
          <a:prstGeom prst="rect">
            <a:avLst/>
          </a:prstGeom>
        </p:spPr>
        <p:txBody>
          <a:bodyPr lIns="0" tIns="0" rIns="0" bIns="0" rtlCol="0" anchor="t">
            <a:spAutoFit/>
          </a:bodyPr>
          <a:lstStyle/>
          <a:p>
            <a:pPr algn="ctr">
              <a:lnSpc>
                <a:spcPts val="1980"/>
              </a:lnSpc>
            </a:pPr>
            <a:r>
              <a:rPr lang="en-US" sz="1800">
                <a:solidFill>
                  <a:srgbClr val="FFFFFF"/>
                </a:solidFill>
                <a:latin typeface="Nunito Sans"/>
              </a:rPr>
              <a:t>Law of Return 1950: The </a:t>
            </a:r>
          </a:p>
          <a:p>
            <a:pPr algn="ctr">
              <a:lnSpc>
                <a:spcPts val="1980"/>
              </a:lnSpc>
              <a:spcBef>
                <a:spcPct val="0"/>
              </a:spcBef>
            </a:pPr>
            <a:r>
              <a:rPr lang="en-US" sz="1800">
                <a:solidFill>
                  <a:srgbClr val="FFFFFF"/>
                </a:solidFill>
                <a:latin typeface="Nunito Sans"/>
              </a:rPr>
              <a:t>Resolution was completely ignored by the Israelis, who instead granted automatic Israeli citizenship to all Jews in the world.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205227"/>
            <a:chOff x="0" y="0"/>
            <a:chExt cx="4993886" cy="1131290"/>
          </a:xfrm>
        </p:grpSpPr>
        <p:sp>
          <p:nvSpPr>
            <p:cNvPr id="3" name="Freeform 3"/>
            <p:cNvSpPr/>
            <p:nvPr/>
          </p:nvSpPr>
          <p:spPr>
            <a:xfrm>
              <a:off x="0" y="0"/>
              <a:ext cx="4993885" cy="1131290"/>
            </a:xfrm>
            <a:custGeom>
              <a:avLst/>
              <a:gdLst/>
              <a:ahLst/>
              <a:cxnLst/>
              <a:rect l="l" t="t" r="r" b="b"/>
              <a:pathLst>
                <a:path w="4993885" h="1131290">
                  <a:moveTo>
                    <a:pt x="0" y="0"/>
                  </a:moveTo>
                  <a:lnTo>
                    <a:pt x="4993885" y="0"/>
                  </a:lnTo>
                  <a:lnTo>
                    <a:pt x="4993885" y="1131290"/>
                  </a:lnTo>
                  <a:lnTo>
                    <a:pt x="0" y="1131290"/>
                  </a:lnTo>
                  <a:close/>
                </a:path>
              </a:pathLst>
            </a:custGeom>
            <a:solidFill>
              <a:srgbClr val="052F59"/>
            </a:solidFill>
          </p:spPr>
        </p:sp>
      </p:grpSp>
      <p:sp>
        <p:nvSpPr>
          <p:cNvPr id="4" name="Freeform 4"/>
          <p:cNvSpPr/>
          <p:nvPr/>
        </p:nvSpPr>
        <p:spPr>
          <a:xfrm>
            <a:off x="0" y="0"/>
            <a:ext cx="9753600" cy="2205227"/>
          </a:xfrm>
          <a:custGeom>
            <a:avLst/>
            <a:gdLst/>
            <a:ahLst/>
            <a:cxnLst/>
            <a:rect l="l" t="t" r="r" b="b"/>
            <a:pathLst>
              <a:path w="9753600" h="2205227">
                <a:moveTo>
                  <a:pt x="0" y="0"/>
                </a:moveTo>
                <a:lnTo>
                  <a:pt x="9753600" y="0"/>
                </a:lnTo>
                <a:lnTo>
                  <a:pt x="9753600" y="2205227"/>
                </a:lnTo>
                <a:lnTo>
                  <a:pt x="0" y="2205227"/>
                </a:lnTo>
                <a:lnTo>
                  <a:pt x="0" y="0"/>
                </a:lnTo>
                <a:close/>
              </a:path>
            </a:pathLst>
          </a:custGeom>
          <a:blipFill>
            <a:blip r:embed="rId2">
              <a:alphaModFix amt="9999"/>
            </a:blip>
            <a:stretch>
              <a:fillRect t="-80910" b="-102157"/>
            </a:stretch>
          </a:blipFill>
        </p:spPr>
      </p:sp>
      <p:sp>
        <p:nvSpPr>
          <p:cNvPr id="5" name="TextBox 5"/>
          <p:cNvSpPr txBox="1"/>
          <p:nvPr/>
        </p:nvSpPr>
        <p:spPr>
          <a:xfrm>
            <a:off x="1090019" y="769620"/>
            <a:ext cx="7573562" cy="1107440"/>
          </a:xfrm>
          <a:prstGeom prst="rect">
            <a:avLst/>
          </a:prstGeom>
        </p:spPr>
        <p:txBody>
          <a:bodyPr lIns="0" tIns="0" rIns="0" bIns="0" rtlCol="0" anchor="t">
            <a:spAutoFit/>
          </a:bodyPr>
          <a:lstStyle/>
          <a:p>
            <a:pPr algn="ctr">
              <a:lnSpc>
                <a:spcPts val="4180"/>
              </a:lnSpc>
            </a:pPr>
            <a:r>
              <a:rPr lang="en-US" sz="3800">
                <a:solidFill>
                  <a:srgbClr val="FFFFFF"/>
                </a:solidFill>
                <a:latin typeface="Nunito Sans"/>
              </a:rPr>
              <a:t>1967 </a:t>
            </a:r>
          </a:p>
          <a:p>
            <a:pPr algn="ctr">
              <a:lnSpc>
                <a:spcPts val="4510"/>
              </a:lnSpc>
            </a:pPr>
            <a:r>
              <a:rPr lang="en-US" sz="4100">
                <a:solidFill>
                  <a:srgbClr val="41B8D5"/>
                </a:solidFill>
                <a:latin typeface="Nunito Sans Bold"/>
              </a:rPr>
              <a:t>The Six Day War</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75685" y="2492248"/>
            <a:ext cx="8802230" cy="4091432"/>
          </a:xfrm>
          <a:prstGeom prst="rect">
            <a:avLst/>
          </a:prstGeom>
        </p:spPr>
        <p:txBody>
          <a:bodyPr lIns="0" tIns="0" rIns="0" bIns="0" rtlCol="0" anchor="t">
            <a:spAutoFit/>
          </a:bodyPr>
          <a:lstStyle/>
          <a:p>
            <a:pPr marL="496567" lvl="1" indent="-248284" algn="just">
              <a:lnSpc>
                <a:spcPts val="2943"/>
              </a:lnSpc>
              <a:buFont typeface="Arial"/>
              <a:buChar char="•"/>
            </a:pPr>
            <a:r>
              <a:rPr lang="en-US" sz="2299">
                <a:solidFill>
                  <a:srgbClr val="000000"/>
                </a:solidFill>
                <a:latin typeface="Abhaya Libre"/>
              </a:rPr>
              <a:t>The Six-Day War was a brief but bloody conflict fought in June 1967 between Israel and the Arab states of Egypt, Syria and Jordan. The war ended in a UN-brokered ceasefire that significantly altered the map of the Middle East and caused further geopolitical friction.</a:t>
            </a:r>
          </a:p>
          <a:p>
            <a:pPr marL="496567" lvl="1" indent="-248284" algn="just">
              <a:lnSpc>
                <a:spcPts val="2943"/>
              </a:lnSpc>
              <a:buFont typeface="Arial"/>
              <a:buChar char="•"/>
            </a:pPr>
            <a:r>
              <a:rPr lang="en-US" sz="2299">
                <a:solidFill>
                  <a:srgbClr val="000000"/>
                </a:solidFill>
                <a:latin typeface="Abhaya Libre"/>
              </a:rPr>
              <a:t>With its claim to the West Bank and the Gaza Strip, the state of Israel also colonised more than a million Palestinian Arabs. </a:t>
            </a:r>
          </a:p>
          <a:p>
            <a:pPr marL="496567" lvl="1" indent="-248284" algn="just">
              <a:lnSpc>
                <a:spcPts val="2943"/>
              </a:lnSpc>
              <a:buFont typeface="Arial"/>
              <a:buChar char="•"/>
            </a:pPr>
            <a:r>
              <a:rPr lang="en-US" sz="2299">
                <a:solidFill>
                  <a:srgbClr val="000000"/>
                </a:solidFill>
                <a:latin typeface="Abhaya Libre"/>
              </a:rPr>
              <a:t>Several hundred thousand Palestinians later fled Israeli rule. This exacerbated a refugee crisis that began during the first Arab-Israeli war in 1948. </a:t>
            </a:r>
          </a:p>
          <a:p>
            <a:pPr marL="496567" lvl="1" indent="-248284" algn="just">
              <a:lnSpc>
                <a:spcPts val="2943"/>
              </a:lnSpc>
              <a:buFont typeface="Arial"/>
              <a:buChar char="•"/>
            </a:pPr>
            <a:r>
              <a:rPr lang="en-US" sz="2299">
                <a:solidFill>
                  <a:srgbClr val="000000"/>
                </a:solidFill>
                <a:latin typeface="Abhaya Libre"/>
              </a:rPr>
              <a:t>Since 1967, the lands captured by Israel in the Six-Day War have been the focus of international negotiations.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877060"/>
            <a:chOff x="0" y="0"/>
            <a:chExt cx="4993886" cy="962939"/>
          </a:xfrm>
        </p:grpSpPr>
        <p:sp>
          <p:nvSpPr>
            <p:cNvPr id="3" name="Freeform 3"/>
            <p:cNvSpPr/>
            <p:nvPr/>
          </p:nvSpPr>
          <p:spPr>
            <a:xfrm>
              <a:off x="0" y="0"/>
              <a:ext cx="4993885" cy="962939"/>
            </a:xfrm>
            <a:custGeom>
              <a:avLst/>
              <a:gdLst/>
              <a:ahLst/>
              <a:cxnLst/>
              <a:rect l="l" t="t" r="r" b="b"/>
              <a:pathLst>
                <a:path w="4993885" h="962939">
                  <a:moveTo>
                    <a:pt x="0" y="0"/>
                  </a:moveTo>
                  <a:lnTo>
                    <a:pt x="4993885" y="0"/>
                  </a:lnTo>
                  <a:lnTo>
                    <a:pt x="4993885" y="962939"/>
                  </a:lnTo>
                  <a:lnTo>
                    <a:pt x="0" y="962939"/>
                  </a:lnTo>
                  <a:close/>
                </a:path>
              </a:pathLst>
            </a:custGeom>
            <a:solidFill>
              <a:srgbClr val="052F59"/>
            </a:solidFill>
          </p:spPr>
        </p:sp>
      </p:grpSp>
      <p:sp>
        <p:nvSpPr>
          <p:cNvPr id="4" name="Freeform 4"/>
          <p:cNvSpPr/>
          <p:nvPr/>
        </p:nvSpPr>
        <p:spPr>
          <a:xfrm>
            <a:off x="0" y="0"/>
            <a:ext cx="9753600" cy="1877060"/>
          </a:xfrm>
          <a:custGeom>
            <a:avLst/>
            <a:gdLst/>
            <a:ahLst/>
            <a:cxnLst/>
            <a:rect l="l" t="t" r="r" b="b"/>
            <a:pathLst>
              <a:path w="9753600" h="1877060">
                <a:moveTo>
                  <a:pt x="0" y="0"/>
                </a:moveTo>
                <a:lnTo>
                  <a:pt x="9753600" y="0"/>
                </a:lnTo>
                <a:lnTo>
                  <a:pt x="9753600" y="1877060"/>
                </a:lnTo>
                <a:lnTo>
                  <a:pt x="0" y="1877060"/>
                </a:lnTo>
                <a:lnTo>
                  <a:pt x="0" y="0"/>
                </a:lnTo>
                <a:close/>
              </a:path>
            </a:pathLst>
          </a:custGeom>
          <a:blipFill>
            <a:blip r:embed="rId2">
              <a:alphaModFix amt="9999"/>
            </a:blip>
            <a:stretch>
              <a:fillRect t="-103798" b="-128759"/>
            </a:stretch>
          </a:blipFill>
        </p:spPr>
      </p:sp>
      <p:sp>
        <p:nvSpPr>
          <p:cNvPr id="5" name="TextBox 5"/>
          <p:cNvSpPr txBox="1"/>
          <p:nvPr/>
        </p:nvSpPr>
        <p:spPr>
          <a:xfrm>
            <a:off x="1090019" y="581910"/>
            <a:ext cx="7573562" cy="1107440"/>
          </a:xfrm>
          <a:prstGeom prst="rect">
            <a:avLst/>
          </a:prstGeom>
        </p:spPr>
        <p:txBody>
          <a:bodyPr lIns="0" tIns="0" rIns="0" bIns="0" rtlCol="0" anchor="t">
            <a:spAutoFit/>
          </a:bodyPr>
          <a:lstStyle/>
          <a:p>
            <a:pPr algn="ctr">
              <a:lnSpc>
                <a:spcPts val="4180"/>
              </a:lnSpc>
            </a:pPr>
            <a:r>
              <a:rPr lang="en-US" sz="3800">
                <a:solidFill>
                  <a:srgbClr val="FFFFFF"/>
                </a:solidFill>
                <a:latin typeface="Nunito Sans"/>
              </a:rPr>
              <a:t>Fatah</a:t>
            </a:r>
          </a:p>
          <a:p>
            <a:pPr algn="ctr">
              <a:lnSpc>
                <a:spcPts val="4510"/>
              </a:lnSpc>
            </a:pPr>
            <a:r>
              <a:rPr lang="en-US" sz="4100">
                <a:solidFill>
                  <a:srgbClr val="41B8D5"/>
                </a:solidFill>
                <a:latin typeface="Nunito Sans Bold"/>
              </a:rPr>
              <a:t>and the PA</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75685" y="2372796"/>
            <a:ext cx="8802230" cy="4542155"/>
          </a:xfrm>
          <a:prstGeom prst="rect">
            <a:avLst/>
          </a:prstGeom>
        </p:spPr>
        <p:txBody>
          <a:bodyPr lIns="0" tIns="0" rIns="0" bIns="0" rtlCol="0" anchor="t">
            <a:spAutoFit/>
          </a:bodyPr>
          <a:lstStyle/>
          <a:p>
            <a:pPr marL="431799" lvl="1" indent="-215899" algn="just">
              <a:lnSpc>
                <a:spcPts val="2559"/>
              </a:lnSpc>
              <a:buFont typeface="Arial"/>
              <a:buChar char="•"/>
            </a:pPr>
            <a:r>
              <a:rPr lang="en-US" sz="1999">
                <a:solidFill>
                  <a:srgbClr val="000000"/>
                </a:solidFill>
                <a:latin typeface="Abhaya Libre"/>
              </a:rPr>
              <a:t>Fatah, or the Palestine National Liberation Movement, was founded in the late 1950s by Palestinians in the diaspora after the Nakba of 1948, with the aim of liberating historic Palestine.</a:t>
            </a:r>
          </a:p>
          <a:p>
            <a:pPr marL="431799" lvl="1" indent="-215899" algn="just">
              <a:lnSpc>
                <a:spcPts val="2559"/>
              </a:lnSpc>
              <a:buFont typeface="Arial"/>
              <a:buChar char="•"/>
            </a:pPr>
            <a:r>
              <a:rPr lang="en-US" sz="1999">
                <a:solidFill>
                  <a:srgbClr val="000000"/>
                </a:solidFill>
                <a:latin typeface="Abhaya Libre"/>
              </a:rPr>
              <a:t>Its founders included Yasser Arafat, Khalil al-Wazir, Salah Khalaf and Mahmoud Abbas, the current President of the Palestinian Authority.</a:t>
            </a:r>
          </a:p>
          <a:p>
            <a:pPr marL="431799" lvl="1" indent="-215899" algn="just">
              <a:lnSpc>
                <a:spcPts val="2559"/>
              </a:lnSpc>
              <a:buFont typeface="Arial"/>
              <a:buChar char="•"/>
            </a:pPr>
            <a:r>
              <a:rPr lang="en-US" sz="1999">
                <a:solidFill>
                  <a:srgbClr val="000000"/>
                </a:solidFill>
                <a:latin typeface="Abhaya Libre"/>
              </a:rPr>
              <a:t>Initially focused on armed struggle against Israel, Fatah operated from Jordan and Lebanon from 1965.</a:t>
            </a:r>
          </a:p>
          <a:p>
            <a:pPr marL="431799" lvl="1" indent="-215899" algn="just">
              <a:lnSpc>
                <a:spcPts val="2559"/>
              </a:lnSpc>
              <a:buFont typeface="Arial"/>
              <a:buChar char="•"/>
            </a:pPr>
            <a:r>
              <a:rPr lang="en-US" sz="1999">
                <a:solidFill>
                  <a:srgbClr val="000000"/>
                </a:solidFill>
                <a:latin typeface="Abhaya Libre"/>
              </a:rPr>
              <a:t>After becoming the dominant party in the PLO, the Palestine Liberation Organisation, which includes many Palestinian political parties, Fatah turned to negotiations with Israel in the 1970s and 1980s.</a:t>
            </a:r>
          </a:p>
          <a:p>
            <a:pPr marL="431799" lvl="1" indent="-215899" algn="just">
              <a:lnSpc>
                <a:spcPts val="2559"/>
              </a:lnSpc>
              <a:buFont typeface="Arial"/>
              <a:buChar char="•"/>
            </a:pPr>
            <a:r>
              <a:rPr lang="en-US" sz="1999">
                <a:solidFill>
                  <a:srgbClr val="000000"/>
                </a:solidFill>
                <a:latin typeface="Abhaya Libre"/>
              </a:rPr>
              <a:t>This shift led to the signing of the Oslo Accords in the 1990s, which established the Palestinian Authority as an interim self-governing body.</a:t>
            </a:r>
          </a:p>
          <a:p>
            <a:pPr marL="431799" lvl="1" indent="-215899" algn="just">
              <a:lnSpc>
                <a:spcPts val="2559"/>
              </a:lnSpc>
              <a:buFont typeface="Arial"/>
              <a:buChar char="•"/>
            </a:pPr>
            <a:r>
              <a:rPr lang="en-US" sz="1999">
                <a:solidFill>
                  <a:srgbClr val="000000"/>
                </a:solidFill>
                <a:latin typeface="Abhaya Libre"/>
              </a:rPr>
              <a:t>Today, the PA rejects armed resistance and is firmly committed to negotiations and cooperation with the Israeli government.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133029"/>
            <a:chOff x="0" y="0"/>
            <a:chExt cx="4993886" cy="1094252"/>
          </a:xfrm>
        </p:grpSpPr>
        <p:sp>
          <p:nvSpPr>
            <p:cNvPr id="3" name="Freeform 3"/>
            <p:cNvSpPr/>
            <p:nvPr/>
          </p:nvSpPr>
          <p:spPr>
            <a:xfrm>
              <a:off x="0" y="0"/>
              <a:ext cx="4993885" cy="1094252"/>
            </a:xfrm>
            <a:custGeom>
              <a:avLst/>
              <a:gdLst/>
              <a:ahLst/>
              <a:cxnLst/>
              <a:rect l="l" t="t" r="r" b="b"/>
              <a:pathLst>
                <a:path w="4993885" h="1094252">
                  <a:moveTo>
                    <a:pt x="0" y="0"/>
                  </a:moveTo>
                  <a:lnTo>
                    <a:pt x="4993885" y="0"/>
                  </a:lnTo>
                  <a:lnTo>
                    <a:pt x="4993885" y="1094252"/>
                  </a:lnTo>
                  <a:lnTo>
                    <a:pt x="0" y="1094252"/>
                  </a:lnTo>
                  <a:close/>
                </a:path>
              </a:pathLst>
            </a:custGeom>
            <a:solidFill>
              <a:srgbClr val="052F59"/>
            </a:solidFill>
          </p:spPr>
        </p:sp>
      </p:grpSp>
      <p:sp>
        <p:nvSpPr>
          <p:cNvPr id="4" name="Freeform 4"/>
          <p:cNvSpPr/>
          <p:nvPr/>
        </p:nvSpPr>
        <p:spPr>
          <a:xfrm>
            <a:off x="0" y="0"/>
            <a:ext cx="9753600" cy="2133029"/>
          </a:xfrm>
          <a:custGeom>
            <a:avLst/>
            <a:gdLst/>
            <a:ahLst/>
            <a:cxnLst/>
            <a:rect l="l" t="t" r="r" b="b"/>
            <a:pathLst>
              <a:path w="9753600" h="2133029">
                <a:moveTo>
                  <a:pt x="0" y="0"/>
                </a:moveTo>
                <a:lnTo>
                  <a:pt x="9753600" y="0"/>
                </a:lnTo>
                <a:lnTo>
                  <a:pt x="9753600" y="2133029"/>
                </a:lnTo>
                <a:lnTo>
                  <a:pt x="0" y="2133029"/>
                </a:lnTo>
                <a:lnTo>
                  <a:pt x="0" y="0"/>
                </a:lnTo>
                <a:close/>
              </a:path>
            </a:pathLst>
          </a:custGeom>
          <a:blipFill>
            <a:blip r:embed="rId2">
              <a:alphaModFix amt="9999"/>
            </a:blip>
            <a:stretch>
              <a:fillRect t="-85341" b="-107307"/>
            </a:stretch>
          </a:blipFill>
        </p:spPr>
      </p:sp>
      <p:sp>
        <p:nvSpPr>
          <p:cNvPr id="5" name="TextBox 5"/>
          <p:cNvSpPr txBox="1"/>
          <p:nvPr/>
        </p:nvSpPr>
        <p:spPr>
          <a:xfrm>
            <a:off x="1090019" y="658110"/>
            <a:ext cx="7573562" cy="1167130"/>
          </a:xfrm>
          <a:prstGeom prst="rect">
            <a:avLst/>
          </a:prstGeom>
        </p:spPr>
        <p:txBody>
          <a:bodyPr lIns="0" tIns="0" rIns="0" bIns="0" rtlCol="0" anchor="t">
            <a:spAutoFit/>
          </a:bodyPr>
          <a:lstStyle/>
          <a:p>
            <a:pPr algn="ctr">
              <a:lnSpc>
                <a:spcPts val="3850"/>
              </a:lnSpc>
            </a:pPr>
            <a:r>
              <a:rPr lang="en-US" sz="3500">
                <a:solidFill>
                  <a:srgbClr val="FFFFFF"/>
                </a:solidFill>
                <a:latin typeface="Nunito Sans"/>
              </a:rPr>
              <a:t>Intifada </a:t>
            </a:r>
          </a:p>
          <a:p>
            <a:pPr algn="ctr">
              <a:lnSpc>
                <a:spcPts val="5280"/>
              </a:lnSpc>
            </a:pPr>
            <a:r>
              <a:rPr lang="en-US" sz="4800">
                <a:solidFill>
                  <a:srgbClr val="41B8D5"/>
                </a:solidFill>
                <a:latin typeface="Nunito Sans Bold"/>
              </a:rPr>
              <a:t>1987</a:t>
            </a:r>
          </a:p>
        </p:txBody>
      </p:sp>
      <p:sp>
        <p:nvSpPr>
          <p:cNvPr id="6" name="Freeform 6"/>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75685" y="2441054"/>
            <a:ext cx="8802230" cy="4462907"/>
          </a:xfrm>
          <a:prstGeom prst="rect">
            <a:avLst/>
          </a:prstGeom>
        </p:spPr>
        <p:txBody>
          <a:bodyPr lIns="0" tIns="0" rIns="0" bIns="0" rtlCol="0" anchor="t">
            <a:spAutoFit/>
          </a:bodyPr>
          <a:lstStyle/>
          <a:p>
            <a:pPr marL="496567" lvl="1" indent="-248284" algn="just">
              <a:lnSpc>
                <a:spcPts val="2943"/>
              </a:lnSpc>
              <a:buFont typeface="Arial"/>
              <a:buChar char="•"/>
            </a:pPr>
            <a:r>
              <a:rPr lang="en-US" sz="2299">
                <a:solidFill>
                  <a:srgbClr val="000000"/>
                </a:solidFill>
                <a:latin typeface="Abhaya Libre"/>
              </a:rPr>
              <a:t>After many years of struggle for liberation and generations of living under brutal occupation, Palestinians began to organize mass protests. The methods of protest and civil disobedience began to become widespread. </a:t>
            </a:r>
          </a:p>
          <a:p>
            <a:pPr marL="496567" lvl="1" indent="-248284" algn="just">
              <a:lnSpc>
                <a:spcPts val="2943"/>
              </a:lnSpc>
              <a:buFont typeface="Arial"/>
              <a:buChar char="•"/>
            </a:pPr>
            <a:r>
              <a:rPr lang="en-US" sz="2299">
                <a:solidFill>
                  <a:srgbClr val="000000"/>
                </a:solidFill>
                <a:latin typeface="Abhaya Libre"/>
              </a:rPr>
              <a:t> This nonviolent resistance movement became known as the Intifada, which in Arabic means "to shake off", and was used to express the frustration of Palestinian youth with a life of blockade and imprisonment.</a:t>
            </a:r>
          </a:p>
          <a:p>
            <a:pPr marL="496567" lvl="1" indent="-248284" algn="just">
              <a:lnSpc>
                <a:spcPts val="2943"/>
              </a:lnSpc>
              <a:buFont typeface="Arial"/>
              <a:buChar char="•"/>
            </a:pPr>
            <a:r>
              <a:rPr lang="en-US" sz="2299">
                <a:solidFill>
                  <a:srgbClr val="000000"/>
                </a:solidFill>
                <a:latin typeface="Abhaya Libre"/>
              </a:rPr>
              <a:t>During these protests, more than 1,000 Palestinians were killed by Israeli forces, including 237 children under the age of 17. </a:t>
            </a:r>
          </a:p>
          <a:p>
            <a:pPr marL="496567" lvl="1" indent="-248284" algn="just">
              <a:lnSpc>
                <a:spcPts val="2943"/>
              </a:lnSpc>
              <a:buFont typeface="Arial"/>
              <a:buChar char="•"/>
            </a:pPr>
            <a:r>
              <a:rPr lang="en-US" sz="2299">
                <a:solidFill>
                  <a:srgbClr val="000000"/>
                </a:solidFill>
                <a:latin typeface="Abhaya Libre"/>
              </a:rPr>
              <a:t>Some 120,000 Palestinians were imprisoned by Israel and many are still behind bars.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601419"/>
            <a:chOff x="0" y="0"/>
            <a:chExt cx="4993886" cy="821534"/>
          </a:xfrm>
        </p:grpSpPr>
        <p:sp>
          <p:nvSpPr>
            <p:cNvPr id="3" name="Freeform 3"/>
            <p:cNvSpPr/>
            <p:nvPr/>
          </p:nvSpPr>
          <p:spPr>
            <a:xfrm>
              <a:off x="0" y="0"/>
              <a:ext cx="4993885" cy="821534"/>
            </a:xfrm>
            <a:custGeom>
              <a:avLst/>
              <a:gdLst/>
              <a:ahLst/>
              <a:cxnLst/>
              <a:rect l="l" t="t" r="r" b="b"/>
              <a:pathLst>
                <a:path w="4993885" h="821534">
                  <a:moveTo>
                    <a:pt x="0" y="0"/>
                  </a:moveTo>
                  <a:lnTo>
                    <a:pt x="4993885" y="0"/>
                  </a:lnTo>
                  <a:lnTo>
                    <a:pt x="4993885" y="821534"/>
                  </a:lnTo>
                  <a:lnTo>
                    <a:pt x="0" y="821534"/>
                  </a:lnTo>
                  <a:close/>
                </a:path>
              </a:pathLst>
            </a:custGeom>
            <a:solidFill>
              <a:srgbClr val="052F59"/>
            </a:solidFill>
          </p:spPr>
        </p:sp>
      </p:grpSp>
      <p:sp>
        <p:nvSpPr>
          <p:cNvPr id="4" name="Freeform 4"/>
          <p:cNvSpPr/>
          <p:nvPr/>
        </p:nvSpPr>
        <p:spPr>
          <a:xfrm>
            <a:off x="0" y="0"/>
            <a:ext cx="9753600" cy="1601419"/>
          </a:xfrm>
          <a:custGeom>
            <a:avLst/>
            <a:gdLst/>
            <a:ahLst/>
            <a:cxnLst/>
            <a:rect l="l" t="t" r="r" b="b"/>
            <a:pathLst>
              <a:path w="9753600" h="1601419">
                <a:moveTo>
                  <a:pt x="0" y="0"/>
                </a:moveTo>
                <a:lnTo>
                  <a:pt x="9753600" y="0"/>
                </a:lnTo>
                <a:lnTo>
                  <a:pt x="9753600" y="1601419"/>
                </a:lnTo>
                <a:lnTo>
                  <a:pt x="0" y="1601419"/>
                </a:lnTo>
                <a:lnTo>
                  <a:pt x="0" y="0"/>
                </a:lnTo>
                <a:close/>
              </a:path>
            </a:pathLst>
          </a:custGeom>
          <a:blipFill>
            <a:blip r:embed="rId2">
              <a:alphaModFix amt="9999"/>
            </a:blip>
            <a:stretch>
              <a:fillRect t="-120360" b="-169437"/>
            </a:stretch>
          </a:blipFill>
        </p:spPr>
      </p:sp>
      <p:sp>
        <p:nvSpPr>
          <p:cNvPr id="5" name="TextBox 5"/>
          <p:cNvSpPr txBox="1"/>
          <p:nvPr/>
        </p:nvSpPr>
        <p:spPr>
          <a:xfrm>
            <a:off x="1380562" y="714375"/>
            <a:ext cx="6992476" cy="596265"/>
          </a:xfrm>
          <a:prstGeom prst="rect">
            <a:avLst/>
          </a:prstGeom>
        </p:spPr>
        <p:txBody>
          <a:bodyPr lIns="0" tIns="0" rIns="0" bIns="0" rtlCol="0" anchor="t">
            <a:spAutoFit/>
          </a:bodyPr>
          <a:lstStyle/>
          <a:p>
            <a:pPr algn="ctr">
              <a:lnSpc>
                <a:spcPts val="4620"/>
              </a:lnSpc>
            </a:pPr>
            <a:r>
              <a:rPr lang="en-US" sz="4200">
                <a:solidFill>
                  <a:srgbClr val="FFFFFF"/>
                </a:solidFill>
                <a:latin typeface="Nunito Sans"/>
              </a:rPr>
              <a:t>Intifada - </a:t>
            </a:r>
            <a:r>
              <a:rPr lang="en-US" sz="4200">
                <a:solidFill>
                  <a:srgbClr val="41B8D5"/>
                </a:solidFill>
                <a:latin typeface="Nunito Sans Bold"/>
              </a:rPr>
              <a:t>1987</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Freeform 7"/>
          <p:cNvSpPr/>
          <p:nvPr/>
        </p:nvSpPr>
        <p:spPr>
          <a:xfrm>
            <a:off x="5481304" y="2003345"/>
            <a:ext cx="3718244" cy="2572984"/>
          </a:xfrm>
          <a:custGeom>
            <a:avLst/>
            <a:gdLst/>
            <a:ahLst/>
            <a:cxnLst/>
            <a:rect l="l" t="t" r="r" b="b"/>
            <a:pathLst>
              <a:path w="3718244" h="2572984">
                <a:moveTo>
                  <a:pt x="0" y="0"/>
                </a:moveTo>
                <a:lnTo>
                  <a:pt x="3718244" y="0"/>
                </a:lnTo>
                <a:lnTo>
                  <a:pt x="3718244" y="2572984"/>
                </a:lnTo>
                <a:lnTo>
                  <a:pt x="0" y="2572984"/>
                </a:lnTo>
                <a:lnTo>
                  <a:pt x="0" y="0"/>
                </a:lnTo>
                <a:close/>
              </a:path>
            </a:pathLst>
          </a:custGeom>
          <a:blipFill>
            <a:blip r:embed="rId4"/>
            <a:stretch>
              <a:fillRect/>
            </a:stretch>
          </a:blipFill>
        </p:spPr>
      </p:sp>
      <p:sp>
        <p:nvSpPr>
          <p:cNvPr id="8" name="TextBox 8"/>
          <p:cNvSpPr txBox="1"/>
          <p:nvPr/>
        </p:nvSpPr>
        <p:spPr>
          <a:xfrm>
            <a:off x="295617" y="1884022"/>
            <a:ext cx="4919650" cy="2922905"/>
          </a:xfrm>
          <a:prstGeom prst="rect">
            <a:avLst/>
          </a:prstGeom>
        </p:spPr>
        <p:txBody>
          <a:bodyPr lIns="0" tIns="0" rIns="0" bIns="0" rtlCol="0" anchor="t">
            <a:spAutoFit/>
          </a:bodyPr>
          <a:lstStyle/>
          <a:p>
            <a:pPr marL="431797" lvl="1" indent="-215899" algn="just">
              <a:lnSpc>
                <a:spcPts val="2559"/>
              </a:lnSpc>
              <a:buFont typeface="Arial"/>
              <a:buChar char="•"/>
            </a:pPr>
            <a:r>
              <a:rPr lang="en-US" sz="1999">
                <a:solidFill>
                  <a:srgbClr val="000000"/>
                </a:solidFill>
                <a:latin typeface="Abhaya Libre"/>
              </a:rPr>
              <a:t>The Swedish branch of Save the Children estimates that in the first two years of the intifada alone, 29,900 children required medical treatment for injuries caused by beatings by Israeli soldiers. Almost a third of them were aged ten or under.</a:t>
            </a:r>
          </a:p>
          <a:p>
            <a:pPr marL="431797" lvl="1" indent="-215899" algn="just">
              <a:lnSpc>
                <a:spcPts val="2559"/>
              </a:lnSpc>
              <a:buFont typeface="Arial"/>
              <a:buChar char="•"/>
            </a:pPr>
            <a:r>
              <a:rPr lang="en-US" sz="1999">
                <a:solidFill>
                  <a:srgbClr val="000000"/>
                </a:solidFill>
                <a:latin typeface="Abhaya Libre"/>
              </a:rPr>
              <a:t>Thousands of young children throwing stones at world-class tanks symbolised these protests. In return, these Palestinian </a:t>
            </a:r>
          </a:p>
        </p:txBody>
      </p:sp>
      <p:sp>
        <p:nvSpPr>
          <p:cNvPr id="9" name="TextBox 9"/>
          <p:cNvSpPr txBox="1"/>
          <p:nvPr/>
        </p:nvSpPr>
        <p:spPr>
          <a:xfrm>
            <a:off x="295617" y="5413352"/>
            <a:ext cx="8903930" cy="979805"/>
          </a:xfrm>
          <a:prstGeom prst="rect">
            <a:avLst/>
          </a:prstGeom>
        </p:spPr>
        <p:txBody>
          <a:bodyPr lIns="0" tIns="0" rIns="0" bIns="0" rtlCol="0" anchor="t">
            <a:spAutoFit/>
          </a:bodyPr>
          <a:lstStyle/>
          <a:p>
            <a:pPr marL="431797" lvl="1" indent="-215899" algn="just">
              <a:lnSpc>
                <a:spcPts val="2559"/>
              </a:lnSpc>
              <a:buFont typeface="Arial"/>
              <a:buChar char="•"/>
            </a:pPr>
            <a:r>
              <a:rPr lang="en-US" sz="1999">
                <a:solidFill>
                  <a:srgbClr val="000000"/>
                </a:solidFill>
                <a:latin typeface="Abhaya Libre"/>
              </a:rPr>
              <a:t>Many resistance activities during the Intifada were not reported or covered by Israeli and Western mainstream media, making them less visible internationally.</a:t>
            </a:r>
          </a:p>
          <a:p>
            <a:pPr marL="431797" lvl="1" indent="-215899" algn="just">
              <a:lnSpc>
                <a:spcPts val="2559"/>
              </a:lnSpc>
              <a:buFont typeface="Arial"/>
              <a:buChar char="•"/>
            </a:pPr>
            <a:r>
              <a:rPr lang="en-US" sz="1999">
                <a:solidFill>
                  <a:srgbClr val="000000"/>
                </a:solidFill>
                <a:latin typeface="Abhaya Libre"/>
              </a:rPr>
              <a:t>A key form of Palestinian resistance was the commercial strike.</a:t>
            </a:r>
          </a:p>
        </p:txBody>
      </p:sp>
      <p:sp>
        <p:nvSpPr>
          <p:cNvPr id="10" name="TextBox 10"/>
          <p:cNvSpPr txBox="1"/>
          <p:nvPr/>
        </p:nvSpPr>
        <p:spPr>
          <a:xfrm>
            <a:off x="731520" y="4835502"/>
            <a:ext cx="8502256" cy="577850"/>
          </a:xfrm>
          <a:prstGeom prst="rect">
            <a:avLst/>
          </a:prstGeom>
        </p:spPr>
        <p:txBody>
          <a:bodyPr lIns="0" tIns="0" rIns="0" bIns="0" rtlCol="0" anchor="t">
            <a:spAutoFit/>
          </a:bodyPr>
          <a:lstStyle/>
          <a:p>
            <a:pPr algn="l">
              <a:lnSpc>
                <a:spcPts val="2200"/>
              </a:lnSpc>
              <a:spcBef>
                <a:spcPct val="0"/>
              </a:spcBef>
            </a:pPr>
            <a:r>
              <a:rPr lang="en-US" sz="2000">
                <a:solidFill>
                  <a:srgbClr val="000000"/>
                </a:solidFill>
                <a:latin typeface="Abhaya Libre"/>
              </a:rPr>
              <a:t>children  were arrested by the Israeli army and their arms were broken on many occasions.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565977"/>
            <a:chOff x="0" y="0"/>
            <a:chExt cx="4993886" cy="803352"/>
          </a:xfrm>
        </p:grpSpPr>
        <p:sp>
          <p:nvSpPr>
            <p:cNvPr id="3" name="Freeform 3"/>
            <p:cNvSpPr/>
            <p:nvPr/>
          </p:nvSpPr>
          <p:spPr>
            <a:xfrm>
              <a:off x="0" y="0"/>
              <a:ext cx="4993885" cy="803352"/>
            </a:xfrm>
            <a:custGeom>
              <a:avLst/>
              <a:gdLst/>
              <a:ahLst/>
              <a:cxnLst/>
              <a:rect l="l" t="t" r="r" b="b"/>
              <a:pathLst>
                <a:path w="4993885" h="803352">
                  <a:moveTo>
                    <a:pt x="0" y="0"/>
                  </a:moveTo>
                  <a:lnTo>
                    <a:pt x="4993885" y="0"/>
                  </a:lnTo>
                  <a:lnTo>
                    <a:pt x="4993885" y="803352"/>
                  </a:lnTo>
                  <a:lnTo>
                    <a:pt x="0" y="803352"/>
                  </a:lnTo>
                  <a:close/>
                </a:path>
              </a:pathLst>
            </a:custGeom>
            <a:solidFill>
              <a:srgbClr val="052F59"/>
            </a:solidFill>
          </p:spPr>
        </p:sp>
      </p:grpSp>
      <p:sp>
        <p:nvSpPr>
          <p:cNvPr id="4" name="Freeform 4"/>
          <p:cNvSpPr/>
          <p:nvPr/>
        </p:nvSpPr>
        <p:spPr>
          <a:xfrm>
            <a:off x="0" y="0"/>
            <a:ext cx="9753600" cy="1565977"/>
          </a:xfrm>
          <a:custGeom>
            <a:avLst/>
            <a:gdLst/>
            <a:ahLst/>
            <a:cxnLst/>
            <a:rect l="l" t="t" r="r" b="b"/>
            <a:pathLst>
              <a:path w="9753600" h="1565977">
                <a:moveTo>
                  <a:pt x="0" y="0"/>
                </a:moveTo>
                <a:lnTo>
                  <a:pt x="9753600" y="0"/>
                </a:lnTo>
                <a:lnTo>
                  <a:pt x="9753600" y="1565977"/>
                </a:lnTo>
                <a:lnTo>
                  <a:pt x="0" y="1565977"/>
                </a:lnTo>
                <a:lnTo>
                  <a:pt x="0" y="0"/>
                </a:lnTo>
                <a:close/>
              </a:path>
            </a:pathLst>
          </a:custGeom>
          <a:blipFill>
            <a:blip r:embed="rId3">
              <a:alphaModFix amt="9999"/>
            </a:blip>
            <a:stretch>
              <a:fillRect t="-172666" b="-172666"/>
            </a:stretch>
          </a:blipFill>
        </p:spPr>
      </p:sp>
      <p:sp>
        <p:nvSpPr>
          <p:cNvPr id="5" name="TextBox 5"/>
          <p:cNvSpPr txBox="1"/>
          <p:nvPr/>
        </p:nvSpPr>
        <p:spPr>
          <a:xfrm>
            <a:off x="1090019" y="343251"/>
            <a:ext cx="7573562" cy="898526"/>
          </a:xfrm>
          <a:prstGeom prst="rect">
            <a:avLst/>
          </a:prstGeom>
        </p:spPr>
        <p:txBody>
          <a:bodyPr lIns="0" tIns="0" rIns="0" bIns="0" rtlCol="0" anchor="t">
            <a:spAutoFit/>
          </a:bodyPr>
          <a:lstStyle/>
          <a:p>
            <a:pPr algn="ctr">
              <a:lnSpc>
                <a:spcPts val="3960"/>
              </a:lnSpc>
            </a:pPr>
            <a:r>
              <a:rPr lang="en-US" sz="3600">
                <a:solidFill>
                  <a:srgbClr val="FFFFFF"/>
                </a:solidFill>
                <a:latin typeface="Nunito Sans"/>
              </a:rPr>
              <a:t>Hamas</a:t>
            </a:r>
          </a:p>
          <a:p>
            <a:pPr algn="ctr">
              <a:lnSpc>
                <a:spcPts val="3190"/>
              </a:lnSpc>
            </a:pPr>
            <a:r>
              <a:rPr lang="en-US" sz="2900">
                <a:solidFill>
                  <a:srgbClr val="41B8D5"/>
                </a:solidFill>
                <a:latin typeface="Nunito Sans"/>
              </a:rPr>
              <a:t>(</a:t>
            </a:r>
            <a:r>
              <a:rPr lang="en-US" sz="2900">
                <a:solidFill>
                  <a:srgbClr val="41B8D5"/>
                </a:solidFill>
                <a:latin typeface="Nunito Sans Bold"/>
              </a:rPr>
              <a:t>Harakat al-Muqawama al-Islamiya)</a:t>
            </a:r>
          </a:p>
        </p:txBody>
      </p:sp>
      <p:sp>
        <p:nvSpPr>
          <p:cNvPr id="6" name="Freeform 6"/>
          <p:cNvSpPr/>
          <p:nvPr/>
        </p:nvSpPr>
        <p:spPr>
          <a:xfrm>
            <a:off x="8052230" y="194310"/>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4"/>
            <a:stretch>
              <a:fillRect r="-10320"/>
            </a:stretch>
          </a:blipFill>
        </p:spPr>
      </p:sp>
      <p:sp>
        <p:nvSpPr>
          <p:cNvPr id="7" name="TextBox 7"/>
          <p:cNvSpPr txBox="1"/>
          <p:nvPr/>
        </p:nvSpPr>
        <p:spPr>
          <a:xfrm>
            <a:off x="365764" y="1688329"/>
            <a:ext cx="9041074" cy="5403469"/>
          </a:xfrm>
          <a:prstGeom prst="rect">
            <a:avLst/>
          </a:prstGeom>
        </p:spPr>
        <p:txBody>
          <a:bodyPr lIns="0" tIns="0" rIns="0" bIns="0" rtlCol="0" anchor="t">
            <a:spAutoFit/>
          </a:bodyPr>
          <a:lstStyle/>
          <a:p>
            <a:pPr marL="345439" lvl="1" indent="-172720" algn="just">
              <a:lnSpc>
                <a:spcPts val="2047"/>
              </a:lnSpc>
              <a:buFont typeface="Arial"/>
              <a:buChar char="•"/>
            </a:pPr>
            <a:r>
              <a:rPr lang="en-US" sz="1599">
                <a:solidFill>
                  <a:srgbClr val="000000"/>
                </a:solidFill>
                <a:latin typeface="Abhaya Libre"/>
              </a:rPr>
              <a:t>After the 1970s, many Palestinian activists came together to set up schools, clinics and hospitals for the refugees in the occupied Gaza Strip and West Bank to alleviate the suffering of these people. </a:t>
            </a:r>
          </a:p>
          <a:p>
            <a:pPr marL="345439" lvl="1" indent="-172720" algn="just">
              <a:lnSpc>
                <a:spcPts val="2047"/>
              </a:lnSpc>
              <a:buFont typeface="Arial"/>
              <a:buChar char="•"/>
            </a:pPr>
            <a:r>
              <a:rPr lang="en-US" sz="1599">
                <a:solidFill>
                  <a:srgbClr val="000000"/>
                </a:solidFill>
                <a:latin typeface="Abhaya Libre"/>
              </a:rPr>
              <a:t>After years of suffering and with no liberation in sight, some of these people came together and founded Hamas in 1987 during the first Intifada by the famous scholar and Muslim cleric Sheikh Ahmed Yassin.</a:t>
            </a:r>
          </a:p>
          <a:p>
            <a:pPr marL="345439" lvl="1" indent="-172720" algn="just">
              <a:lnSpc>
                <a:spcPts val="2047"/>
              </a:lnSpc>
              <a:buFont typeface="Arial"/>
              <a:buChar char="•"/>
            </a:pPr>
            <a:r>
              <a:rPr lang="en-US" sz="1599">
                <a:solidFill>
                  <a:srgbClr val="000000"/>
                </a:solidFill>
                <a:latin typeface="Abhaya Libre"/>
              </a:rPr>
              <a:t>Hamas means 'zeal' and is an acronym for 'Islamic Resistance Movement'.</a:t>
            </a:r>
          </a:p>
          <a:p>
            <a:pPr marL="345439" lvl="1" indent="-172720" algn="just">
              <a:lnSpc>
                <a:spcPts val="2047"/>
              </a:lnSpc>
              <a:buFont typeface="Arial"/>
              <a:buChar char="•"/>
            </a:pPr>
            <a:r>
              <a:rPr lang="en-US" sz="1599">
                <a:solidFill>
                  <a:srgbClr val="000000"/>
                </a:solidFill>
                <a:latin typeface="Abhaya Libre"/>
              </a:rPr>
              <a:t>Hamas carried out its first retaliatory attack in 1989, killing two Israeli soldiers. This led Israel to arrest Ahmed Yassin.</a:t>
            </a:r>
          </a:p>
          <a:p>
            <a:pPr marL="345439" lvl="1" indent="-172720" algn="just">
              <a:lnSpc>
                <a:spcPts val="2047"/>
              </a:lnSpc>
              <a:buFont typeface="Arial"/>
              <a:buChar char="•"/>
            </a:pPr>
            <a:r>
              <a:rPr lang="en-US" sz="1599">
                <a:solidFill>
                  <a:srgbClr val="000000"/>
                </a:solidFill>
                <a:latin typeface="Abhaya Libre"/>
              </a:rPr>
              <a:t>Yassin was released in 1997 in exchange for Mossad agents caught trying to assassinate a Hamas leader, Khaled Meshal, in Jordan.</a:t>
            </a:r>
          </a:p>
          <a:p>
            <a:pPr marL="345439" lvl="1" indent="-172720" algn="just">
              <a:lnSpc>
                <a:spcPts val="2047"/>
              </a:lnSpc>
              <a:buFont typeface="Arial"/>
              <a:buChar char="•"/>
            </a:pPr>
            <a:r>
              <a:rPr lang="en-US" sz="1599">
                <a:solidFill>
                  <a:srgbClr val="000000"/>
                </a:solidFill>
                <a:latin typeface="Abhaya Libre"/>
              </a:rPr>
              <a:t>In retaliation for Israel's brutal occupation and daily humiliation of Palestinians and attacks on Al-Aqsa, there have been many reprisals by Hamas and other Palestinian groups, some of whom have carried out suicide bombings against Israeli targets. </a:t>
            </a:r>
          </a:p>
          <a:p>
            <a:pPr marL="345439" lvl="1" indent="-172720" algn="just">
              <a:lnSpc>
                <a:spcPts val="2047"/>
              </a:lnSpc>
              <a:buFont typeface="Arial"/>
              <a:buChar char="•"/>
            </a:pPr>
            <a:r>
              <a:rPr lang="en-US" sz="1599">
                <a:solidFill>
                  <a:srgbClr val="000000"/>
                </a:solidFill>
                <a:latin typeface="Abhaya Libre"/>
              </a:rPr>
              <a:t>Hamas entered politics in 2005 and won a major victory over its rival, Fatah. Israel has imposed extreme sanctions on the Gaza Strip and has been controlling everyone and everything that goes in and out of Gaza since Hamas won the elections. </a:t>
            </a:r>
          </a:p>
          <a:p>
            <a:pPr marL="345439" lvl="1" indent="-172720" algn="just">
              <a:lnSpc>
                <a:spcPts val="2047"/>
              </a:lnSpc>
              <a:buFont typeface="Arial"/>
              <a:buChar char="•"/>
            </a:pPr>
            <a:r>
              <a:rPr lang="en-US" sz="1599">
                <a:solidFill>
                  <a:srgbClr val="000000"/>
                </a:solidFill>
                <a:latin typeface="Abhaya Libre"/>
              </a:rPr>
              <a:t>Hamas is the biggest excuse that Israel uses to justify its attacks on the Gaza Strip. </a:t>
            </a:r>
          </a:p>
          <a:p>
            <a:pPr marL="345439" lvl="1" indent="-172720" algn="just">
              <a:lnSpc>
                <a:spcPts val="2047"/>
              </a:lnSpc>
              <a:buFont typeface="Arial"/>
              <a:buChar char="•"/>
            </a:pPr>
            <a:r>
              <a:rPr lang="en-US" sz="1599">
                <a:solidFill>
                  <a:srgbClr val="000000"/>
                </a:solidFill>
                <a:latin typeface="Abhaya Libre"/>
              </a:rPr>
              <a:t>Hamas has two wings: </a:t>
            </a:r>
          </a:p>
          <a:p>
            <a:pPr marL="345439" lvl="1" indent="-172720" algn="just">
              <a:lnSpc>
                <a:spcPts val="2047"/>
              </a:lnSpc>
              <a:buFont typeface="Arial"/>
              <a:buChar char="•"/>
            </a:pPr>
            <a:r>
              <a:rPr lang="en-US" sz="1599">
                <a:solidFill>
                  <a:srgbClr val="049250"/>
                </a:solidFill>
                <a:latin typeface="Abhaya Libre Bold"/>
              </a:rPr>
              <a:t>Political Wing: </a:t>
            </a:r>
            <a:r>
              <a:rPr lang="en-US" sz="1599">
                <a:solidFill>
                  <a:srgbClr val="000000"/>
                </a:solidFill>
                <a:latin typeface="Abhaya Libre"/>
              </a:rPr>
              <a:t>Handles political, social, and administrative functions, including governance and social services.</a:t>
            </a:r>
          </a:p>
          <a:p>
            <a:pPr marL="345439" lvl="1" indent="-172720" algn="just">
              <a:lnSpc>
                <a:spcPts val="2047"/>
              </a:lnSpc>
              <a:buFont typeface="Arial"/>
              <a:buChar char="•"/>
            </a:pPr>
            <a:r>
              <a:rPr lang="en-US" sz="1599">
                <a:solidFill>
                  <a:srgbClr val="049250"/>
                </a:solidFill>
                <a:latin typeface="Abhaya Libre Bold"/>
              </a:rPr>
              <a:t>Military Wing:</a:t>
            </a:r>
            <a:r>
              <a:rPr lang="en-US" sz="1599">
                <a:solidFill>
                  <a:srgbClr val="000000"/>
                </a:solidFill>
                <a:latin typeface="Abhaya Libre"/>
              </a:rPr>
              <a:t> Known as the Izz ad-Din al-Qassam Brigades, it conducts militant operations and defense activities.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133029"/>
            <a:chOff x="0" y="0"/>
            <a:chExt cx="4993886" cy="1094252"/>
          </a:xfrm>
        </p:grpSpPr>
        <p:sp>
          <p:nvSpPr>
            <p:cNvPr id="3" name="Freeform 3"/>
            <p:cNvSpPr/>
            <p:nvPr/>
          </p:nvSpPr>
          <p:spPr>
            <a:xfrm>
              <a:off x="0" y="0"/>
              <a:ext cx="4993885" cy="1094252"/>
            </a:xfrm>
            <a:custGeom>
              <a:avLst/>
              <a:gdLst/>
              <a:ahLst/>
              <a:cxnLst/>
              <a:rect l="l" t="t" r="r" b="b"/>
              <a:pathLst>
                <a:path w="4993885" h="1094252">
                  <a:moveTo>
                    <a:pt x="0" y="0"/>
                  </a:moveTo>
                  <a:lnTo>
                    <a:pt x="4993885" y="0"/>
                  </a:lnTo>
                  <a:lnTo>
                    <a:pt x="4993885" y="1094252"/>
                  </a:lnTo>
                  <a:lnTo>
                    <a:pt x="0" y="1094252"/>
                  </a:lnTo>
                  <a:close/>
                </a:path>
              </a:pathLst>
            </a:custGeom>
            <a:solidFill>
              <a:srgbClr val="052F59"/>
            </a:solidFill>
          </p:spPr>
        </p:sp>
      </p:grpSp>
      <p:sp>
        <p:nvSpPr>
          <p:cNvPr id="4" name="Freeform 4"/>
          <p:cNvSpPr/>
          <p:nvPr/>
        </p:nvSpPr>
        <p:spPr>
          <a:xfrm>
            <a:off x="0" y="0"/>
            <a:ext cx="9753600" cy="2133029"/>
          </a:xfrm>
          <a:custGeom>
            <a:avLst/>
            <a:gdLst/>
            <a:ahLst/>
            <a:cxnLst/>
            <a:rect l="l" t="t" r="r" b="b"/>
            <a:pathLst>
              <a:path w="9753600" h="2133029">
                <a:moveTo>
                  <a:pt x="0" y="0"/>
                </a:moveTo>
                <a:lnTo>
                  <a:pt x="9753600" y="0"/>
                </a:lnTo>
                <a:lnTo>
                  <a:pt x="9753600" y="2133029"/>
                </a:lnTo>
                <a:lnTo>
                  <a:pt x="0" y="2133029"/>
                </a:lnTo>
                <a:lnTo>
                  <a:pt x="0" y="0"/>
                </a:lnTo>
                <a:close/>
              </a:path>
            </a:pathLst>
          </a:custGeom>
          <a:blipFill>
            <a:blip r:embed="rId2">
              <a:alphaModFix amt="9999"/>
            </a:blip>
            <a:stretch>
              <a:fillRect t="-102326" b="-102326"/>
            </a:stretch>
          </a:blipFill>
        </p:spPr>
      </p:sp>
      <p:sp>
        <p:nvSpPr>
          <p:cNvPr id="5" name="TextBox 5"/>
          <p:cNvSpPr txBox="1"/>
          <p:nvPr/>
        </p:nvSpPr>
        <p:spPr>
          <a:xfrm>
            <a:off x="1090019" y="658110"/>
            <a:ext cx="7573562" cy="1167130"/>
          </a:xfrm>
          <a:prstGeom prst="rect">
            <a:avLst/>
          </a:prstGeom>
        </p:spPr>
        <p:txBody>
          <a:bodyPr lIns="0" tIns="0" rIns="0" bIns="0" rtlCol="0" anchor="t">
            <a:spAutoFit/>
          </a:bodyPr>
          <a:lstStyle/>
          <a:p>
            <a:pPr algn="ctr">
              <a:lnSpc>
                <a:spcPts val="3850"/>
              </a:lnSpc>
            </a:pPr>
            <a:r>
              <a:rPr lang="en-US" sz="3500">
                <a:solidFill>
                  <a:srgbClr val="FFFFFF"/>
                </a:solidFill>
                <a:latin typeface="Nunito Sans"/>
              </a:rPr>
              <a:t>Second Intifada</a:t>
            </a:r>
          </a:p>
          <a:p>
            <a:pPr algn="ctr">
              <a:lnSpc>
                <a:spcPts val="5280"/>
              </a:lnSpc>
            </a:pPr>
            <a:r>
              <a:rPr lang="en-US" sz="4800">
                <a:solidFill>
                  <a:srgbClr val="41B8D5"/>
                </a:solidFill>
                <a:latin typeface="Nunito Sans Bold"/>
              </a:rPr>
              <a:t>2000</a:t>
            </a:r>
          </a:p>
        </p:txBody>
      </p:sp>
      <p:sp>
        <p:nvSpPr>
          <p:cNvPr id="6" name="Freeform 6"/>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85186" y="2978379"/>
            <a:ext cx="8802230" cy="2605532"/>
          </a:xfrm>
          <a:prstGeom prst="rect">
            <a:avLst/>
          </a:prstGeom>
        </p:spPr>
        <p:txBody>
          <a:bodyPr lIns="0" tIns="0" rIns="0" bIns="0" rtlCol="0" anchor="t">
            <a:spAutoFit/>
          </a:bodyPr>
          <a:lstStyle/>
          <a:p>
            <a:pPr marL="496567" lvl="1" indent="-248284" algn="just">
              <a:lnSpc>
                <a:spcPts val="2943"/>
              </a:lnSpc>
              <a:buFont typeface="Arial"/>
              <a:buChar char="•"/>
            </a:pPr>
            <a:r>
              <a:rPr lang="en-US" sz="2299">
                <a:solidFill>
                  <a:srgbClr val="000000"/>
                </a:solidFill>
                <a:latin typeface="Abhaya Libre"/>
              </a:rPr>
              <a:t>The Second Intifada, also known as the Intifadat al Aqsa, began on 28 September 2000, when Likud opposition leader Ariel Sharon provocatively visited the Al-Aqsa Mosque compound and thousands of security forces were deployed around Jerusalem's Old City.</a:t>
            </a:r>
          </a:p>
          <a:p>
            <a:pPr marL="496567" lvl="1" indent="-248284" algn="just">
              <a:lnSpc>
                <a:spcPts val="2943"/>
              </a:lnSpc>
              <a:buFont typeface="Arial"/>
              <a:buChar char="•"/>
            </a:pPr>
            <a:r>
              <a:rPr lang="en-US" sz="2299">
                <a:solidFill>
                  <a:srgbClr val="000000"/>
                </a:solidFill>
                <a:latin typeface="Abhaya Libre"/>
              </a:rPr>
              <a:t>Over two days, five Palestinians were killed and 200 injured in clashes between Palestinian demonstrators and Israeli forces.</a:t>
            </a:r>
          </a:p>
          <a:p>
            <a:pPr marL="496567" lvl="1" indent="-248284" algn="just">
              <a:lnSpc>
                <a:spcPts val="2943"/>
              </a:lnSpc>
              <a:buFont typeface="Arial"/>
              <a:buChar char="•"/>
            </a:pPr>
            <a:r>
              <a:rPr lang="en-US" sz="2299">
                <a:solidFill>
                  <a:srgbClr val="000000"/>
                </a:solidFill>
                <a:latin typeface="Abhaya Libre"/>
              </a:rPr>
              <a:t>This led to massive peaceful protests across Palestine.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666404"/>
            <a:chOff x="0" y="0"/>
            <a:chExt cx="4993886" cy="854872"/>
          </a:xfrm>
        </p:grpSpPr>
        <p:sp>
          <p:nvSpPr>
            <p:cNvPr id="3" name="Freeform 3"/>
            <p:cNvSpPr/>
            <p:nvPr/>
          </p:nvSpPr>
          <p:spPr>
            <a:xfrm>
              <a:off x="0" y="0"/>
              <a:ext cx="4993885" cy="854872"/>
            </a:xfrm>
            <a:custGeom>
              <a:avLst/>
              <a:gdLst/>
              <a:ahLst/>
              <a:cxnLst/>
              <a:rect l="l" t="t" r="r" b="b"/>
              <a:pathLst>
                <a:path w="4993885" h="854872">
                  <a:moveTo>
                    <a:pt x="0" y="0"/>
                  </a:moveTo>
                  <a:lnTo>
                    <a:pt x="4993885" y="0"/>
                  </a:lnTo>
                  <a:lnTo>
                    <a:pt x="4993885" y="854872"/>
                  </a:lnTo>
                  <a:lnTo>
                    <a:pt x="0" y="854872"/>
                  </a:lnTo>
                  <a:close/>
                </a:path>
              </a:pathLst>
            </a:custGeom>
            <a:solidFill>
              <a:srgbClr val="052F59"/>
            </a:solidFill>
          </p:spPr>
        </p:sp>
      </p:grpSp>
      <p:sp>
        <p:nvSpPr>
          <p:cNvPr id="4" name="Freeform 4"/>
          <p:cNvSpPr/>
          <p:nvPr/>
        </p:nvSpPr>
        <p:spPr>
          <a:xfrm>
            <a:off x="0" y="0"/>
            <a:ext cx="9753600" cy="1666404"/>
          </a:xfrm>
          <a:custGeom>
            <a:avLst/>
            <a:gdLst/>
            <a:ahLst/>
            <a:cxnLst/>
            <a:rect l="l" t="t" r="r" b="b"/>
            <a:pathLst>
              <a:path w="9753600" h="1666404">
                <a:moveTo>
                  <a:pt x="0" y="0"/>
                </a:moveTo>
                <a:lnTo>
                  <a:pt x="9753600" y="0"/>
                </a:lnTo>
                <a:lnTo>
                  <a:pt x="9753600" y="1666404"/>
                </a:lnTo>
                <a:lnTo>
                  <a:pt x="0" y="1666404"/>
                </a:lnTo>
                <a:lnTo>
                  <a:pt x="0" y="0"/>
                </a:lnTo>
                <a:close/>
              </a:path>
            </a:pathLst>
          </a:custGeom>
          <a:blipFill>
            <a:blip r:embed="rId2">
              <a:alphaModFix amt="9999"/>
            </a:blip>
            <a:stretch>
              <a:fillRect t="-169490" b="-169490"/>
            </a:stretch>
          </a:blipFill>
        </p:spPr>
      </p:sp>
      <p:sp>
        <p:nvSpPr>
          <p:cNvPr id="5" name="TextBox 5"/>
          <p:cNvSpPr txBox="1"/>
          <p:nvPr/>
        </p:nvSpPr>
        <p:spPr>
          <a:xfrm>
            <a:off x="1090019" y="667635"/>
            <a:ext cx="7573562" cy="680085"/>
          </a:xfrm>
          <a:prstGeom prst="rect">
            <a:avLst/>
          </a:prstGeom>
        </p:spPr>
        <p:txBody>
          <a:bodyPr lIns="0" tIns="0" rIns="0" bIns="0" rtlCol="0" anchor="t">
            <a:spAutoFit/>
          </a:bodyPr>
          <a:lstStyle/>
          <a:p>
            <a:pPr algn="ctr">
              <a:lnSpc>
                <a:spcPts val="5280"/>
              </a:lnSpc>
            </a:pPr>
            <a:r>
              <a:rPr lang="en-US" sz="4800">
                <a:solidFill>
                  <a:srgbClr val="41B8D5"/>
                </a:solidFill>
                <a:latin typeface="Nunito Sans Bold"/>
              </a:rPr>
              <a:t>The Wall</a:t>
            </a:r>
          </a:p>
        </p:txBody>
      </p:sp>
      <p:sp>
        <p:nvSpPr>
          <p:cNvPr id="6" name="Freeform 6"/>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TextBox 7"/>
          <p:cNvSpPr txBox="1"/>
          <p:nvPr/>
        </p:nvSpPr>
        <p:spPr>
          <a:xfrm>
            <a:off x="485186" y="1907549"/>
            <a:ext cx="8802230" cy="4940173"/>
          </a:xfrm>
          <a:prstGeom prst="rect">
            <a:avLst/>
          </a:prstGeom>
        </p:spPr>
        <p:txBody>
          <a:bodyPr lIns="0" tIns="0" rIns="0" bIns="0" rtlCol="0" anchor="t">
            <a:spAutoFit/>
          </a:bodyPr>
          <a:lstStyle/>
          <a:p>
            <a:pPr marL="474978" lvl="1" indent="-237489" algn="just">
              <a:lnSpc>
                <a:spcPts val="2815"/>
              </a:lnSpc>
              <a:buFont typeface="Arial"/>
              <a:buChar char="•"/>
            </a:pPr>
            <a:r>
              <a:rPr lang="en-US" sz="2199">
                <a:solidFill>
                  <a:srgbClr val="000000"/>
                </a:solidFill>
                <a:latin typeface="Abhaya Libre"/>
              </a:rPr>
              <a:t>Israel re-occupied Palestinian Authority areas after the second intifada and built a separation wall.</a:t>
            </a:r>
          </a:p>
          <a:p>
            <a:pPr marL="474978" lvl="1" indent="-237489" algn="just">
              <a:lnSpc>
                <a:spcPts val="2815"/>
              </a:lnSpc>
              <a:buFont typeface="Arial"/>
              <a:buChar char="•"/>
            </a:pPr>
            <a:r>
              <a:rPr lang="en-US" sz="2199">
                <a:solidFill>
                  <a:srgbClr val="000000"/>
                </a:solidFill>
                <a:latin typeface="Abhaya Libre"/>
              </a:rPr>
              <a:t>Built to divide Israeli and Palestinian territories, the wall became a symbol of segregation and apartheid</a:t>
            </a:r>
          </a:p>
          <a:p>
            <a:pPr marL="474978" lvl="1" indent="-237489" algn="just">
              <a:lnSpc>
                <a:spcPts val="2815"/>
              </a:lnSpc>
              <a:buFont typeface="Arial"/>
              <a:buChar char="•"/>
            </a:pPr>
            <a:r>
              <a:rPr lang="en-US" sz="2199">
                <a:solidFill>
                  <a:srgbClr val="000000"/>
                </a:solidFill>
                <a:latin typeface="Abhaya Libre"/>
              </a:rPr>
              <a:t>Alongside rampant settlement construction, the wall has drastically altered Palestinian livelihoods and communities.</a:t>
            </a:r>
          </a:p>
          <a:p>
            <a:pPr marL="474978" lvl="1" indent="-237489" algn="just">
              <a:lnSpc>
                <a:spcPts val="2815"/>
              </a:lnSpc>
              <a:buFont typeface="Arial"/>
              <a:buChar char="•"/>
            </a:pPr>
            <a:r>
              <a:rPr lang="en-US" sz="2199">
                <a:solidFill>
                  <a:srgbClr val="000000"/>
                </a:solidFill>
                <a:latin typeface="Abhaya Libre"/>
              </a:rPr>
              <a:t>Despite international illegality, hundreds of thousands of Jewish settlers have moved into settlements on Palestinian land.</a:t>
            </a:r>
          </a:p>
          <a:p>
            <a:pPr marL="474978" lvl="1" indent="-237489" algn="just">
              <a:lnSpc>
                <a:spcPts val="2815"/>
              </a:lnSpc>
              <a:buFont typeface="Arial"/>
              <a:buChar char="•"/>
            </a:pPr>
            <a:r>
              <a:rPr lang="en-US" sz="2199">
                <a:solidFill>
                  <a:srgbClr val="000000"/>
                </a:solidFill>
                <a:latin typeface="Abhaya Libre"/>
              </a:rPr>
              <a:t>Settler-only roads and infrastructure further shrink Palestinian space in the occupied West Bank.</a:t>
            </a:r>
          </a:p>
          <a:p>
            <a:pPr marL="474978" lvl="1" indent="-237489" algn="just">
              <a:lnSpc>
                <a:spcPts val="2815"/>
              </a:lnSpc>
              <a:buFont typeface="Arial"/>
              <a:buChar char="•"/>
            </a:pPr>
            <a:r>
              <a:rPr lang="en-US" sz="2199">
                <a:solidFill>
                  <a:srgbClr val="000000"/>
                </a:solidFill>
                <a:latin typeface="Abhaya Libre"/>
              </a:rPr>
              <a:t>The construction of the wall has fragmented Palestinian cities and towns, creating isolated enclaves reminiscent of South Africa's apartheid-era Bantustans.</a:t>
            </a:r>
          </a:p>
          <a:p>
            <a:pPr marL="474978" lvl="1" indent="-237489" algn="just">
              <a:lnSpc>
                <a:spcPts val="2815"/>
              </a:lnSpc>
              <a:buFont typeface="Arial"/>
              <a:buChar char="•"/>
            </a:pPr>
            <a:r>
              <a:rPr lang="en-US" sz="2199">
                <a:solidFill>
                  <a:srgbClr val="000000"/>
                </a:solidFill>
                <a:latin typeface="Abhaya Libre"/>
              </a:rPr>
              <a:t>The wall is 708 km long and restricts the movement of 3m Palestinians.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666404"/>
            <a:chOff x="0" y="0"/>
            <a:chExt cx="4993886" cy="854872"/>
          </a:xfrm>
        </p:grpSpPr>
        <p:sp>
          <p:nvSpPr>
            <p:cNvPr id="3" name="Freeform 3"/>
            <p:cNvSpPr/>
            <p:nvPr/>
          </p:nvSpPr>
          <p:spPr>
            <a:xfrm>
              <a:off x="0" y="0"/>
              <a:ext cx="4993885" cy="854872"/>
            </a:xfrm>
            <a:custGeom>
              <a:avLst/>
              <a:gdLst/>
              <a:ahLst/>
              <a:cxnLst/>
              <a:rect l="l" t="t" r="r" b="b"/>
              <a:pathLst>
                <a:path w="4993885" h="854872">
                  <a:moveTo>
                    <a:pt x="0" y="0"/>
                  </a:moveTo>
                  <a:lnTo>
                    <a:pt x="4993885" y="0"/>
                  </a:lnTo>
                  <a:lnTo>
                    <a:pt x="4993885" y="854872"/>
                  </a:lnTo>
                  <a:lnTo>
                    <a:pt x="0" y="854872"/>
                  </a:lnTo>
                  <a:close/>
                </a:path>
              </a:pathLst>
            </a:custGeom>
            <a:solidFill>
              <a:srgbClr val="052F59"/>
            </a:solidFill>
          </p:spPr>
        </p:sp>
      </p:grpSp>
      <p:sp>
        <p:nvSpPr>
          <p:cNvPr id="4" name="Freeform 4"/>
          <p:cNvSpPr/>
          <p:nvPr/>
        </p:nvSpPr>
        <p:spPr>
          <a:xfrm>
            <a:off x="0" y="0"/>
            <a:ext cx="9753600" cy="1666404"/>
          </a:xfrm>
          <a:custGeom>
            <a:avLst/>
            <a:gdLst/>
            <a:ahLst/>
            <a:cxnLst/>
            <a:rect l="l" t="t" r="r" b="b"/>
            <a:pathLst>
              <a:path w="9753600" h="1666404">
                <a:moveTo>
                  <a:pt x="0" y="0"/>
                </a:moveTo>
                <a:lnTo>
                  <a:pt x="9753600" y="0"/>
                </a:lnTo>
                <a:lnTo>
                  <a:pt x="9753600" y="1666404"/>
                </a:lnTo>
                <a:lnTo>
                  <a:pt x="0" y="1666404"/>
                </a:lnTo>
                <a:lnTo>
                  <a:pt x="0" y="0"/>
                </a:lnTo>
                <a:close/>
              </a:path>
            </a:pathLst>
          </a:custGeom>
          <a:blipFill>
            <a:blip r:embed="rId2">
              <a:alphaModFix amt="9999"/>
            </a:blip>
            <a:stretch>
              <a:fillRect t="-169490" b="-169490"/>
            </a:stretch>
          </a:blipFill>
        </p:spPr>
      </p:sp>
      <p:sp>
        <p:nvSpPr>
          <p:cNvPr id="5" name="TextBox 5"/>
          <p:cNvSpPr txBox="1"/>
          <p:nvPr/>
        </p:nvSpPr>
        <p:spPr>
          <a:xfrm>
            <a:off x="1090019" y="667635"/>
            <a:ext cx="7573562" cy="680085"/>
          </a:xfrm>
          <a:prstGeom prst="rect">
            <a:avLst/>
          </a:prstGeom>
        </p:spPr>
        <p:txBody>
          <a:bodyPr lIns="0" tIns="0" rIns="0" bIns="0" rtlCol="0" anchor="t">
            <a:spAutoFit/>
          </a:bodyPr>
          <a:lstStyle/>
          <a:p>
            <a:pPr algn="ctr">
              <a:lnSpc>
                <a:spcPts val="5280"/>
              </a:lnSpc>
            </a:pPr>
            <a:r>
              <a:rPr lang="en-US" sz="4800">
                <a:solidFill>
                  <a:srgbClr val="41B8D5"/>
                </a:solidFill>
                <a:latin typeface="Nunito Sans Bold"/>
              </a:rPr>
              <a:t>The Wall</a:t>
            </a:r>
          </a:p>
        </p:txBody>
      </p:sp>
      <p:sp>
        <p:nvSpPr>
          <p:cNvPr id="6" name="Freeform 6"/>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Freeform 7"/>
          <p:cNvSpPr/>
          <p:nvPr/>
        </p:nvSpPr>
        <p:spPr>
          <a:xfrm>
            <a:off x="845997" y="1799395"/>
            <a:ext cx="8061606" cy="5374404"/>
          </a:xfrm>
          <a:custGeom>
            <a:avLst/>
            <a:gdLst/>
            <a:ahLst/>
            <a:cxnLst/>
            <a:rect l="l" t="t" r="r" b="b"/>
            <a:pathLst>
              <a:path w="8061606" h="5374404">
                <a:moveTo>
                  <a:pt x="0" y="0"/>
                </a:moveTo>
                <a:lnTo>
                  <a:pt x="8061606" y="0"/>
                </a:lnTo>
                <a:lnTo>
                  <a:pt x="8061606" y="5374404"/>
                </a:lnTo>
                <a:lnTo>
                  <a:pt x="0" y="5374404"/>
                </a:lnTo>
                <a:lnTo>
                  <a:pt x="0" y="0"/>
                </a:lnTo>
                <a:close/>
              </a:path>
            </a:pathLst>
          </a:custGeom>
          <a:blipFill>
            <a:blip r:embed="rId4"/>
            <a:stretch>
              <a:fillRect/>
            </a:stretch>
          </a:blipFill>
        </p:spPr>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657600"/>
            <a:ext cx="9753600" cy="3657600"/>
            <a:chOff x="0" y="0"/>
            <a:chExt cx="5003634" cy="1876363"/>
          </a:xfrm>
        </p:grpSpPr>
        <p:sp>
          <p:nvSpPr>
            <p:cNvPr id="3" name="Freeform 3"/>
            <p:cNvSpPr/>
            <p:nvPr/>
          </p:nvSpPr>
          <p:spPr>
            <a:xfrm>
              <a:off x="0" y="0"/>
              <a:ext cx="5003634" cy="1876363"/>
            </a:xfrm>
            <a:custGeom>
              <a:avLst/>
              <a:gdLst/>
              <a:ahLst/>
              <a:cxnLst/>
              <a:rect l="l" t="t" r="r" b="b"/>
              <a:pathLst>
                <a:path w="5003634" h="1876363">
                  <a:moveTo>
                    <a:pt x="0" y="0"/>
                  </a:moveTo>
                  <a:lnTo>
                    <a:pt x="5003634" y="0"/>
                  </a:lnTo>
                  <a:lnTo>
                    <a:pt x="5003634" y="1876363"/>
                  </a:lnTo>
                  <a:lnTo>
                    <a:pt x="0" y="1876363"/>
                  </a:lnTo>
                  <a:close/>
                </a:path>
              </a:pathLst>
            </a:custGeom>
            <a:solidFill>
              <a:srgbClr val="052F59">
                <a:alpha val="89804"/>
              </a:srgbClr>
            </a:solidFill>
          </p:spPr>
        </p:sp>
      </p:grpSp>
      <p:grpSp>
        <p:nvGrpSpPr>
          <p:cNvPr id="4" name="Group 4"/>
          <p:cNvGrpSpPr/>
          <p:nvPr/>
        </p:nvGrpSpPr>
        <p:grpSpPr>
          <a:xfrm>
            <a:off x="2194951" y="975751"/>
            <a:ext cx="5363699" cy="5363699"/>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id="6" name="AutoShape 6"/>
          <p:cNvSpPr/>
          <p:nvPr/>
        </p:nvSpPr>
        <p:spPr>
          <a:xfrm>
            <a:off x="731520" y="3571875"/>
            <a:ext cx="8290560" cy="0"/>
          </a:xfrm>
          <a:prstGeom prst="line">
            <a:avLst/>
          </a:prstGeom>
          <a:ln w="171450" cap="rnd">
            <a:solidFill>
              <a:srgbClr val="41B8D5"/>
            </a:solidFill>
            <a:prstDash val="solid"/>
            <a:headEnd type="none" w="sm" len="sm"/>
            <a:tailEnd type="none" w="sm" len="sm"/>
          </a:ln>
        </p:spPr>
      </p:sp>
      <p:grpSp>
        <p:nvGrpSpPr>
          <p:cNvPr id="7" name="Group 7"/>
          <p:cNvGrpSpPr/>
          <p:nvPr/>
        </p:nvGrpSpPr>
        <p:grpSpPr>
          <a:xfrm>
            <a:off x="2349471" y="1130271"/>
            <a:ext cx="5054658" cy="5054658"/>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250"/>
            </a:solidFill>
          </p:spPr>
        </p:sp>
      </p:grpSp>
      <p:sp>
        <p:nvSpPr>
          <p:cNvPr id="9" name="TextBox 9"/>
          <p:cNvSpPr txBox="1"/>
          <p:nvPr/>
        </p:nvSpPr>
        <p:spPr>
          <a:xfrm>
            <a:off x="2712918" y="2939389"/>
            <a:ext cx="4327764" cy="481330"/>
          </a:xfrm>
          <a:prstGeom prst="rect">
            <a:avLst/>
          </a:prstGeom>
        </p:spPr>
        <p:txBody>
          <a:bodyPr lIns="0" tIns="0" rIns="0" bIns="0" rtlCol="0" anchor="t">
            <a:spAutoFit/>
          </a:bodyPr>
          <a:lstStyle/>
          <a:p>
            <a:pPr algn="ctr">
              <a:lnSpc>
                <a:spcPts val="3739"/>
              </a:lnSpc>
            </a:pPr>
            <a:r>
              <a:rPr lang="en-US" sz="3399">
                <a:solidFill>
                  <a:srgbClr val="FFFFFF"/>
                </a:solidFill>
                <a:latin typeface="Nunito Sans Heavy"/>
              </a:rPr>
              <a:t>SECTION 3</a:t>
            </a:r>
          </a:p>
        </p:txBody>
      </p:sp>
      <p:sp>
        <p:nvSpPr>
          <p:cNvPr id="10" name="TextBox 10"/>
          <p:cNvSpPr txBox="1"/>
          <p:nvPr/>
        </p:nvSpPr>
        <p:spPr>
          <a:xfrm>
            <a:off x="3261473" y="3695700"/>
            <a:ext cx="3230654" cy="798830"/>
          </a:xfrm>
          <a:prstGeom prst="rect">
            <a:avLst/>
          </a:prstGeom>
        </p:spPr>
        <p:txBody>
          <a:bodyPr lIns="0" tIns="0" rIns="0" bIns="0" rtlCol="0" anchor="t">
            <a:spAutoFit/>
          </a:bodyPr>
          <a:lstStyle/>
          <a:p>
            <a:pPr algn="ctr">
              <a:lnSpc>
                <a:spcPts val="3189"/>
              </a:lnSpc>
            </a:pPr>
            <a:r>
              <a:rPr lang="en-US" sz="2899" spc="318">
                <a:solidFill>
                  <a:srgbClr val="FFFFFF"/>
                </a:solidFill>
                <a:latin typeface="Nunito Sans"/>
              </a:rPr>
              <a:t>Palestine </a:t>
            </a:r>
          </a:p>
          <a:p>
            <a:pPr algn="ctr">
              <a:lnSpc>
                <a:spcPts val="3189"/>
              </a:lnSpc>
            </a:pPr>
            <a:r>
              <a:rPr lang="en-US" sz="2899" spc="318">
                <a:solidFill>
                  <a:srgbClr val="FFFFFF"/>
                </a:solidFill>
                <a:latin typeface="Nunito Sans"/>
              </a:rPr>
              <a:t>Today</a:t>
            </a:r>
          </a:p>
        </p:txBody>
      </p:sp>
      <p:sp>
        <p:nvSpPr>
          <p:cNvPr id="11" name="Freeform 11"/>
          <p:cNvSpPr/>
          <p:nvPr/>
        </p:nvSpPr>
        <p:spPr>
          <a:xfrm>
            <a:off x="7908403" y="510328"/>
            <a:ext cx="1399767" cy="930845"/>
          </a:xfrm>
          <a:custGeom>
            <a:avLst/>
            <a:gdLst/>
            <a:ahLst/>
            <a:cxnLst/>
            <a:rect l="l" t="t" r="r" b="b"/>
            <a:pathLst>
              <a:path w="1399767" h="930845">
                <a:moveTo>
                  <a:pt x="0" y="0"/>
                </a:moveTo>
                <a:lnTo>
                  <a:pt x="1399767" y="0"/>
                </a:lnTo>
                <a:lnTo>
                  <a:pt x="1399767" y="930845"/>
                </a:lnTo>
                <a:lnTo>
                  <a:pt x="0" y="930845"/>
                </a:lnTo>
                <a:lnTo>
                  <a:pt x="0" y="0"/>
                </a:lnTo>
                <a:close/>
              </a:path>
            </a:pathLst>
          </a:custGeom>
          <a:blipFill>
            <a:blip r:embed="rId2"/>
            <a:stretch>
              <a:fillRect/>
            </a:stretch>
          </a:blipFill>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882456"/>
            <a:chOff x="0" y="0"/>
            <a:chExt cx="4993886" cy="1478711"/>
          </a:xfrm>
        </p:grpSpPr>
        <p:sp>
          <p:nvSpPr>
            <p:cNvPr id="3" name="Freeform 3"/>
            <p:cNvSpPr/>
            <p:nvPr/>
          </p:nvSpPr>
          <p:spPr>
            <a:xfrm>
              <a:off x="0" y="0"/>
              <a:ext cx="4993885" cy="1478711"/>
            </a:xfrm>
            <a:custGeom>
              <a:avLst/>
              <a:gdLst/>
              <a:ahLst/>
              <a:cxnLst/>
              <a:rect l="l" t="t" r="r" b="b"/>
              <a:pathLst>
                <a:path w="4993885" h="1478711">
                  <a:moveTo>
                    <a:pt x="0" y="0"/>
                  </a:moveTo>
                  <a:lnTo>
                    <a:pt x="4993885" y="0"/>
                  </a:lnTo>
                  <a:lnTo>
                    <a:pt x="4993885" y="1478711"/>
                  </a:lnTo>
                  <a:lnTo>
                    <a:pt x="0" y="1478711"/>
                  </a:lnTo>
                  <a:close/>
                </a:path>
              </a:pathLst>
            </a:custGeom>
            <a:solidFill>
              <a:srgbClr val="052F59"/>
            </a:solidFill>
          </p:spPr>
        </p:sp>
      </p:grpSp>
      <p:sp>
        <p:nvSpPr>
          <p:cNvPr id="4" name="Freeform 4"/>
          <p:cNvSpPr/>
          <p:nvPr/>
        </p:nvSpPr>
        <p:spPr>
          <a:xfrm>
            <a:off x="0" y="0"/>
            <a:ext cx="9753600" cy="2882456"/>
          </a:xfrm>
          <a:custGeom>
            <a:avLst/>
            <a:gdLst/>
            <a:ahLst/>
            <a:cxnLst/>
            <a:rect l="l" t="t" r="r" b="b"/>
            <a:pathLst>
              <a:path w="9753600" h="2882456">
                <a:moveTo>
                  <a:pt x="0" y="0"/>
                </a:moveTo>
                <a:lnTo>
                  <a:pt x="9753600" y="0"/>
                </a:lnTo>
                <a:lnTo>
                  <a:pt x="9753600" y="2882456"/>
                </a:lnTo>
                <a:lnTo>
                  <a:pt x="0" y="2882456"/>
                </a:lnTo>
                <a:lnTo>
                  <a:pt x="0" y="0"/>
                </a:lnTo>
                <a:close/>
              </a:path>
            </a:pathLst>
          </a:custGeom>
          <a:blipFill>
            <a:blip r:embed="rId2">
              <a:alphaModFix amt="9999"/>
            </a:blip>
            <a:stretch>
              <a:fillRect t="-76891" b="-76891"/>
            </a:stretch>
          </a:blipFill>
        </p:spPr>
      </p:sp>
      <p:sp>
        <p:nvSpPr>
          <p:cNvPr id="5" name="TextBox 5"/>
          <p:cNvSpPr txBox="1"/>
          <p:nvPr/>
        </p:nvSpPr>
        <p:spPr>
          <a:xfrm>
            <a:off x="1090019" y="1179864"/>
            <a:ext cx="7573562" cy="1266825"/>
          </a:xfrm>
          <a:prstGeom prst="rect">
            <a:avLst/>
          </a:prstGeom>
        </p:spPr>
        <p:txBody>
          <a:bodyPr lIns="0" tIns="0" rIns="0" bIns="0" rtlCol="0" anchor="t">
            <a:spAutoFit/>
          </a:bodyPr>
          <a:lstStyle/>
          <a:p>
            <a:pPr algn="ctr">
              <a:lnSpc>
                <a:spcPts val="4510"/>
              </a:lnSpc>
            </a:pPr>
            <a:r>
              <a:rPr lang="en-US" sz="4100">
                <a:solidFill>
                  <a:srgbClr val="FFFFFF"/>
                </a:solidFill>
                <a:latin typeface="Nunito Sans Bold"/>
              </a:rPr>
              <a:t>Gaza in Numbers Before</a:t>
            </a:r>
          </a:p>
          <a:p>
            <a:pPr algn="ctr">
              <a:lnSpc>
                <a:spcPts val="5390"/>
              </a:lnSpc>
            </a:pPr>
            <a:r>
              <a:rPr lang="en-US" sz="4900">
                <a:solidFill>
                  <a:srgbClr val="41B8D5"/>
                </a:solidFill>
                <a:latin typeface="Nunito Sans Bold"/>
              </a:rPr>
              <a:t> October 7, 2023</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7" name="TextBox 7"/>
          <p:cNvSpPr txBox="1"/>
          <p:nvPr/>
        </p:nvSpPr>
        <p:spPr>
          <a:xfrm>
            <a:off x="731520" y="3497149"/>
            <a:ext cx="8290560" cy="2661666"/>
          </a:xfrm>
          <a:prstGeom prst="rect">
            <a:avLst/>
          </a:prstGeom>
        </p:spPr>
        <p:txBody>
          <a:bodyPr lIns="0" tIns="0" rIns="0" bIns="0" rtlCol="0" anchor="t">
            <a:spAutoFit/>
          </a:bodyPr>
          <a:lstStyle/>
          <a:p>
            <a:pPr marL="518157" lvl="1" indent="-259078" algn="just">
              <a:lnSpc>
                <a:spcPts val="3071"/>
              </a:lnSpc>
              <a:buFont typeface="Arial"/>
              <a:buChar char="•"/>
            </a:pPr>
            <a:r>
              <a:rPr lang="en-US" sz="2399">
                <a:solidFill>
                  <a:srgbClr val="000000"/>
                </a:solidFill>
                <a:latin typeface="Abhaya Libre Bold"/>
              </a:rPr>
              <a:t>Population of Gaza: </a:t>
            </a:r>
            <a:r>
              <a:rPr lang="en-US" sz="2399">
                <a:solidFill>
                  <a:srgbClr val="000000"/>
                </a:solidFill>
                <a:latin typeface="Abhaya Libre"/>
              </a:rPr>
              <a:t>Approximately 2.1 million people</a:t>
            </a:r>
          </a:p>
          <a:p>
            <a:pPr marL="518157" lvl="1" indent="-259078" algn="just">
              <a:lnSpc>
                <a:spcPts val="3071"/>
              </a:lnSpc>
              <a:buFont typeface="Arial"/>
              <a:buChar char="•"/>
            </a:pPr>
            <a:r>
              <a:rPr lang="en-US" sz="2399">
                <a:solidFill>
                  <a:srgbClr val="000000"/>
                </a:solidFill>
                <a:latin typeface="Abhaya Libre Bold"/>
              </a:rPr>
              <a:t>Area:</a:t>
            </a:r>
            <a:r>
              <a:rPr lang="en-US" sz="2399">
                <a:solidFill>
                  <a:srgbClr val="000000"/>
                </a:solidFill>
                <a:latin typeface="Abhaya Libre"/>
              </a:rPr>
              <a:t> 365 square kilometers</a:t>
            </a:r>
          </a:p>
          <a:p>
            <a:pPr marL="518157" lvl="1" indent="-259078" algn="just">
              <a:lnSpc>
                <a:spcPts val="3071"/>
              </a:lnSpc>
              <a:buFont typeface="Arial"/>
              <a:buChar char="•"/>
            </a:pPr>
            <a:r>
              <a:rPr lang="en-US" sz="2399">
                <a:solidFill>
                  <a:srgbClr val="000000"/>
                </a:solidFill>
                <a:latin typeface="Abhaya Libre Bold"/>
              </a:rPr>
              <a:t>Unemployment rate: </a:t>
            </a:r>
            <a:r>
              <a:rPr lang="en-US" sz="2399">
                <a:solidFill>
                  <a:srgbClr val="000000"/>
                </a:solidFill>
                <a:latin typeface="Abhaya Libre"/>
              </a:rPr>
              <a:t>45%</a:t>
            </a:r>
          </a:p>
          <a:p>
            <a:pPr marL="518157" lvl="1" indent="-259078" algn="just">
              <a:lnSpc>
                <a:spcPts val="3071"/>
              </a:lnSpc>
              <a:buFont typeface="Arial"/>
              <a:buChar char="•"/>
            </a:pPr>
            <a:r>
              <a:rPr lang="en-US" sz="2399">
                <a:solidFill>
                  <a:srgbClr val="000000"/>
                </a:solidFill>
                <a:latin typeface="Abhaya Libre Bold"/>
              </a:rPr>
              <a:t>Food insecure households:</a:t>
            </a:r>
            <a:r>
              <a:rPr lang="en-US" sz="2399">
                <a:solidFill>
                  <a:srgbClr val="000000"/>
                </a:solidFill>
                <a:latin typeface="Abhaya Libre"/>
              </a:rPr>
              <a:t> 64%</a:t>
            </a:r>
          </a:p>
          <a:p>
            <a:pPr marL="518157" lvl="1" indent="-259078" algn="just">
              <a:lnSpc>
                <a:spcPts val="3071"/>
              </a:lnSpc>
              <a:buFont typeface="Arial"/>
              <a:buChar char="•"/>
            </a:pPr>
            <a:r>
              <a:rPr lang="en-US" sz="2399">
                <a:solidFill>
                  <a:srgbClr val="000000"/>
                </a:solidFill>
                <a:latin typeface="Abhaya Libre"/>
              </a:rPr>
              <a:t>One of the most densely populated areas in the world</a:t>
            </a:r>
          </a:p>
          <a:p>
            <a:pPr marL="518157" lvl="1" indent="-259078" algn="just">
              <a:lnSpc>
                <a:spcPts val="3071"/>
              </a:lnSpc>
              <a:buFont typeface="Arial"/>
              <a:buChar char="•"/>
            </a:pPr>
            <a:r>
              <a:rPr lang="en-US" sz="2399">
                <a:solidFill>
                  <a:srgbClr val="000000"/>
                </a:solidFill>
                <a:latin typeface="Abhaya Libre"/>
              </a:rPr>
              <a:t>Among the highest unemployment rates in the world, especially impacting rural households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6922" y="2116717"/>
            <a:ext cx="4310529" cy="4572762"/>
          </a:xfrm>
          <a:prstGeom prst="rect">
            <a:avLst/>
          </a:prstGeom>
        </p:spPr>
        <p:txBody>
          <a:bodyPr lIns="0" tIns="0" rIns="0" bIns="0" rtlCol="0" anchor="t">
            <a:spAutoFit/>
          </a:bodyPr>
          <a:lstStyle/>
          <a:p>
            <a:pPr marL="388618" lvl="1" indent="-194309" algn="just">
              <a:lnSpc>
                <a:spcPts val="2303"/>
              </a:lnSpc>
              <a:buFont typeface="Arial"/>
              <a:buChar char="•"/>
            </a:pPr>
            <a:r>
              <a:rPr lang="en-US" sz="1799">
                <a:solidFill>
                  <a:srgbClr val="000000"/>
                </a:solidFill>
                <a:latin typeface="Abhaya Libre"/>
              </a:rPr>
              <a:t>August 2005: Israeli forces withdraw from Gaza after 38 years of occupation, leaving it under Palestinian Authority control.</a:t>
            </a:r>
          </a:p>
          <a:p>
            <a:pPr marL="388618" lvl="1" indent="-194309" algn="just">
              <a:lnSpc>
                <a:spcPts val="2303"/>
              </a:lnSpc>
              <a:buFont typeface="Arial"/>
              <a:buChar char="•"/>
            </a:pPr>
            <a:r>
              <a:rPr lang="en-US" sz="1799">
                <a:solidFill>
                  <a:srgbClr val="000000"/>
                </a:solidFill>
                <a:latin typeface="Abhaya Libre"/>
              </a:rPr>
              <a:t>January 2006: Hamas wins majority seats in Palestinian legislative elections.</a:t>
            </a:r>
          </a:p>
          <a:p>
            <a:pPr marL="388618" lvl="1" indent="-194309" algn="just">
              <a:lnSpc>
                <a:spcPts val="2303"/>
              </a:lnSpc>
              <a:buFont typeface="Arial"/>
              <a:buChar char="•"/>
            </a:pPr>
            <a:r>
              <a:rPr lang="en-US" sz="1799">
                <a:solidFill>
                  <a:srgbClr val="000000"/>
                </a:solidFill>
                <a:latin typeface="Abhaya Libre"/>
              </a:rPr>
              <a:t>June 2006: Hamas captures Israeli soldier Gilad Shalit, prompting Israeli airstrikes and incursions. 662 Palestinian killed.</a:t>
            </a:r>
          </a:p>
          <a:p>
            <a:pPr marL="388618" lvl="1" indent="-194309" algn="just">
              <a:lnSpc>
                <a:spcPts val="2303"/>
              </a:lnSpc>
              <a:buFont typeface="Arial"/>
              <a:buChar char="•"/>
            </a:pPr>
            <a:r>
              <a:rPr lang="en-US" sz="1799">
                <a:solidFill>
                  <a:srgbClr val="000000"/>
                </a:solidFill>
                <a:latin typeface="Abhaya Libre"/>
              </a:rPr>
              <a:t>December 2008: Israel launches a 22-day military offensive in response to rocket attacks from Gaza, resulting in significant casualties. Est. 871 Palestinian killed.</a:t>
            </a:r>
          </a:p>
          <a:p>
            <a:pPr marL="388618" lvl="1" indent="-194309" algn="just">
              <a:lnSpc>
                <a:spcPts val="2303"/>
              </a:lnSpc>
              <a:buFont typeface="Arial"/>
              <a:buChar char="•"/>
            </a:pPr>
            <a:r>
              <a:rPr lang="en-US" sz="1799">
                <a:solidFill>
                  <a:srgbClr val="000000"/>
                </a:solidFill>
                <a:latin typeface="Abhaya Libre"/>
              </a:rPr>
              <a:t>November 2012: Israel kills Hamas military chief Ahmad Jabari, leading to eight days of airstrikes on Gaza. 257 Palestinian killed.</a:t>
            </a:r>
          </a:p>
        </p:txBody>
      </p:sp>
      <p:sp>
        <p:nvSpPr>
          <p:cNvPr id="3" name="TextBox 3"/>
          <p:cNvSpPr txBox="1"/>
          <p:nvPr/>
        </p:nvSpPr>
        <p:spPr>
          <a:xfrm>
            <a:off x="4956149" y="2116717"/>
            <a:ext cx="4310529" cy="4287012"/>
          </a:xfrm>
          <a:prstGeom prst="rect">
            <a:avLst/>
          </a:prstGeom>
        </p:spPr>
        <p:txBody>
          <a:bodyPr lIns="0" tIns="0" rIns="0" bIns="0" rtlCol="0" anchor="t">
            <a:spAutoFit/>
          </a:bodyPr>
          <a:lstStyle/>
          <a:p>
            <a:pPr marL="388618" lvl="1" indent="-194309" algn="just">
              <a:lnSpc>
                <a:spcPts val="2303"/>
              </a:lnSpc>
              <a:buFont typeface="Arial"/>
              <a:buChar char="•"/>
            </a:pPr>
            <a:r>
              <a:rPr lang="en-US" sz="1799">
                <a:solidFill>
                  <a:srgbClr val="000000"/>
                </a:solidFill>
                <a:latin typeface="Abhaya Libre"/>
              </a:rPr>
              <a:t>July-August 2014: Kidnapping of three Israeli teenagers by Hamas sparks a seven-week war, resulting in 2285 Palestinian killed.</a:t>
            </a:r>
          </a:p>
          <a:p>
            <a:pPr marL="388618" lvl="1" indent="-194309" algn="just">
              <a:lnSpc>
                <a:spcPts val="2303"/>
              </a:lnSpc>
              <a:buFont typeface="Arial"/>
              <a:buChar char="•"/>
            </a:pPr>
            <a:r>
              <a:rPr lang="en-US" sz="1799">
                <a:solidFill>
                  <a:srgbClr val="000000"/>
                </a:solidFill>
                <a:latin typeface="Abhaya Libre"/>
              </a:rPr>
              <a:t>March 2018: Palestinian peaceful protests at Gaza's border lead to deadly clashes with Israeli forces. 290 Palestinian killed.</a:t>
            </a:r>
          </a:p>
          <a:p>
            <a:pPr marL="388618" lvl="1" indent="-194309" algn="just">
              <a:lnSpc>
                <a:spcPts val="2303"/>
              </a:lnSpc>
              <a:buFont typeface="Arial"/>
              <a:buChar char="•"/>
            </a:pPr>
            <a:r>
              <a:rPr lang="en-US" sz="1799">
                <a:solidFill>
                  <a:srgbClr val="000000"/>
                </a:solidFill>
                <a:latin typeface="Abhaya Libre"/>
              </a:rPr>
              <a:t>May 2021: Israeli army attacks worshippers at Al Aqsa Mosque in Ramadan to which Hamas responds and Israel attacks Gaza. 279 Palestinian killed. </a:t>
            </a:r>
          </a:p>
          <a:p>
            <a:pPr marL="388618" lvl="1" indent="-194309" algn="just">
              <a:lnSpc>
                <a:spcPts val="2303"/>
              </a:lnSpc>
              <a:buFont typeface="Arial"/>
              <a:buChar char="•"/>
            </a:pPr>
            <a:r>
              <a:rPr lang="en-US" sz="1799">
                <a:solidFill>
                  <a:srgbClr val="000000"/>
                </a:solidFill>
                <a:latin typeface="Abhaya Libre"/>
              </a:rPr>
              <a:t>August 2022: Israeli airstrikes kill over 30 Palestinians, prompting rocket attacks from Palestinian Islamic Jihad. 215 Palestinian killed.</a:t>
            </a:r>
          </a:p>
        </p:txBody>
      </p:sp>
      <p:grpSp>
        <p:nvGrpSpPr>
          <p:cNvPr id="4" name="Group 4"/>
          <p:cNvGrpSpPr/>
          <p:nvPr/>
        </p:nvGrpSpPr>
        <p:grpSpPr>
          <a:xfrm>
            <a:off x="19002" y="0"/>
            <a:ext cx="9734598" cy="1794227"/>
            <a:chOff x="0" y="0"/>
            <a:chExt cx="4993886" cy="920445"/>
          </a:xfrm>
        </p:grpSpPr>
        <p:sp>
          <p:nvSpPr>
            <p:cNvPr id="5" name="Freeform 5"/>
            <p:cNvSpPr/>
            <p:nvPr/>
          </p:nvSpPr>
          <p:spPr>
            <a:xfrm>
              <a:off x="0" y="0"/>
              <a:ext cx="4993885" cy="920445"/>
            </a:xfrm>
            <a:custGeom>
              <a:avLst/>
              <a:gdLst/>
              <a:ahLst/>
              <a:cxnLst/>
              <a:rect l="l" t="t" r="r" b="b"/>
              <a:pathLst>
                <a:path w="4993885" h="920445">
                  <a:moveTo>
                    <a:pt x="0" y="0"/>
                  </a:moveTo>
                  <a:lnTo>
                    <a:pt x="4993885" y="0"/>
                  </a:lnTo>
                  <a:lnTo>
                    <a:pt x="4993885" y="920445"/>
                  </a:lnTo>
                  <a:lnTo>
                    <a:pt x="0" y="920445"/>
                  </a:lnTo>
                  <a:close/>
                </a:path>
              </a:pathLst>
            </a:custGeom>
            <a:solidFill>
              <a:srgbClr val="052F59"/>
            </a:solidFill>
          </p:spPr>
        </p:sp>
      </p:grpSp>
      <p:sp>
        <p:nvSpPr>
          <p:cNvPr id="6" name="Freeform 6"/>
          <p:cNvSpPr/>
          <p:nvPr/>
        </p:nvSpPr>
        <p:spPr>
          <a:xfrm>
            <a:off x="0" y="0"/>
            <a:ext cx="9753600" cy="1794227"/>
          </a:xfrm>
          <a:custGeom>
            <a:avLst/>
            <a:gdLst/>
            <a:ahLst/>
            <a:cxnLst/>
            <a:rect l="l" t="t" r="r" b="b"/>
            <a:pathLst>
              <a:path w="9753600" h="1794227">
                <a:moveTo>
                  <a:pt x="0" y="0"/>
                </a:moveTo>
                <a:lnTo>
                  <a:pt x="9753600" y="0"/>
                </a:lnTo>
                <a:lnTo>
                  <a:pt x="9753600" y="1794227"/>
                </a:lnTo>
                <a:lnTo>
                  <a:pt x="0" y="1794227"/>
                </a:lnTo>
                <a:lnTo>
                  <a:pt x="0" y="0"/>
                </a:lnTo>
                <a:close/>
              </a:path>
            </a:pathLst>
          </a:custGeom>
          <a:blipFill>
            <a:blip r:embed="rId2">
              <a:alphaModFix amt="9999"/>
            </a:blip>
            <a:stretch>
              <a:fillRect t="-153853" b="-153853"/>
            </a:stretch>
          </a:blipFill>
        </p:spPr>
      </p:sp>
      <p:sp>
        <p:nvSpPr>
          <p:cNvPr id="7" name="TextBox 7"/>
          <p:cNvSpPr txBox="1"/>
          <p:nvPr/>
        </p:nvSpPr>
        <p:spPr>
          <a:xfrm>
            <a:off x="1090019" y="578127"/>
            <a:ext cx="7573562" cy="957581"/>
          </a:xfrm>
          <a:prstGeom prst="rect">
            <a:avLst/>
          </a:prstGeom>
        </p:spPr>
        <p:txBody>
          <a:bodyPr lIns="0" tIns="0" rIns="0" bIns="0" rtlCol="0" anchor="t">
            <a:spAutoFit/>
          </a:bodyPr>
          <a:lstStyle/>
          <a:p>
            <a:pPr algn="ctr">
              <a:lnSpc>
                <a:spcPts val="3300"/>
              </a:lnSpc>
            </a:pPr>
            <a:r>
              <a:rPr lang="en-US" sz="3000">
                <a:solidFill>
                  <a:srgbClr val="FFFFFF"/>
                </a:solidFill>
                <a:latin typeface="Nunito Sans Bold"/>
              </a:rPr>
              <a:t>Palestinian Casualties</a:t>
            </a:r>
          </a:p>
          <a:p>
            <a:pPr algn="ctr">
              <a:lnSpc>
                <a:spcPts val="4180"/>
              </a:lnSpc>
            </a:pPr>
            <a:r>
              <a:rPr lang="en-US" sz="3800">
                <a:solidFill>
                  <a:srgbClr val="41B8D5"/>
                </a:solidFill>
                <a:latin typeface="Nunito Sans Bold"/>
              </a:rPr>
              <a:t> Since 2006</a:t>
            </a:r>
          </a:p>
        </p:txBody>
      </p:sp>
      <p:sp>
        <p:nvSpPr>
          <p:cNvPr id="8" name="Freeform 8"/>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703551"/>
            <a:chOff x="0" y="0"/>
            <a:chExt cx="4993886" cy="873928"/>
          </a:xfrm>
        </p:grpSpPr>
        <p:sp>
          <p:nvSpPr>
            <p:cNvPr id="3" name="Freeform 3"/>
            <p:cNvSpPr/>
            <p:nvPr/>
          </p:nvSpPr>
          <p:spPr>
            <a:xfrm>
              <a:off x="0" y="0"/>
              <a:ext cx="4993885" cy="873928"/>
            </a:xfrm>
            <a:custGeom>
              <a:avLst/>
              <a:gdLst/>
              <a:ahLst/>
              <a:cxnLst/>
              <a:rect l="l" t="t" r="r" b="b"/>
              <a:pathLst>
                <a:path w="4993885" h="873928">
                  <a:moveTo>
                    <a:pt x="0" y="0"/>
                  </a:moveTo>
                  <a:lnTo>
                    <a:pt x="4993885" y="0"/>
                  </a:lnTo>
                  <a:lnTo>
                    <a:pt x="4993885" y="873928"/>
                  </a:lnTo>
                  <a:lnTo>
                    <a:pt x="0" y="873928"/>
                  </a:lnTo>
                  <a:close/>
                </a:path>
              </a:pathLst>
            </a:custGeom>
            <a:solidFill>
              <a:srgbClr val="052F59"/>
            </a:solidFill>
          </p:spPr>
        </p:sp>
      </p:grpSp>
      <p:sp>
        <p:nvSpPr>
          <p:cNvPr id="4" name="Freeform 4"/>
          <p:cNvSpPr/>
          <p:nvPr/>
        </p:nvSpPr>
        <p:spPr>
          <a:xfrm>
            <a:off x="0" y="0"/>
            <a:ext cx="9753600" cy="1703551"/>
          </a:xfrm>
          <a:custGeom>
            <a:avLst/>
            <a:gdLst/>
            <a:ahLst/>
            <a:cxnLst/>
            <a:rect l="l" t="t" r="r" b="b"/>
            <a:pathLst>
              <a:path w="9753600" h="1703551">
                <a:moveTo>
                  <a:pt x="0" y="0"/>
                </a:moveTo>
                <a:lnTo>
                  <a:pt x="9753600" y="0"/>
                </a:lnTo>
                <a:lnTo>
                  <a:pt x="9753600" y="1703551"/>
                </a:lnTo>
                <a:lnTo>
                  <a:pt x="0" y="1703551"/>
                </a:lnTo>
                <a:lnTo>
                  <a:pt x="0" y="0"/>
                </a:lnTo>
                <a:close/>
              </a:path>
            </a:pathLst>
          </a:custGeom>
          <a:blipFill>
            <a:blip r:embed="rId2">
              <a:alphaModFix amt="9999"/>
            </a:blip>
            <a:stretch>
              <a:fillRect t="-164704" b="-164704"/>
            </a:stretch>
          </a:blipFill>
        </p:spPr>
      </p:sp>
      <p:sp>
        <p:nvSpPr>
          <p:cNvPr id="5" name="TextBox 5"/>
          <p:cNvSpPr txBox="1"/>
          <p:nvPr/>
        </p:nvSpPr>
        <p:spPr>
          <a:xfrm>
            <a:off x="1090019" y="691266"/>
            <a:ext cx="7573562" cy="690880"/>
          </a:xfrm>
          <a:prstGeom prst="rect">
            <a:avLst/>
          </a:prstGeom>
        </p:spPr>
        <p:txBody>
          <a:bodyPr lIns="0" tIns="0" rIns="0" bIns="0" rtlCol="0" anchor="t">
            <a:spAutoFit/>
          </a:bodyPr>
          <a:lstStyle/>
          <a:p>
            <a:pPr algn="ctr">
              <a:lnSpc>
                <a:spcPts val="5390"/>
              </a:lnSpc>
            </a:pPr>
            <a:r>
              <a:rPr lang="en-US" sz="4900">
                <a:solidFill>
                  <a:srgbClr val="41B8D5"/>
                </a:solidFill>
                <a:latin typeface="Nunito Sans Bold"/>
              </a:rPr>
              <a:t>SINCE 2015</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7" name="TextBox 7"/>
          <p:cNvSpPr txBox="1"/>
          <p:nvPr/>
        </p:nvSpPr>
        <p:spPr>
          <a:xfrm>
            <a:off x="741021" y="2147324"/>
            <a:ext cx="8290560" cy="4542155"/>
          </a:xfrm>
          <a:prstGeom prst="rect">
            <a:avLst/>
          </a:prstGeom>
        </p:spPr>
        <p:txBody>
          <a:bodyPr lIns="0" tIns="0" rIns="0" bIns="0" rtlCol="0" anchor="t">
            <a:spAutoFit/>
          </a:bodyPr>
          <a:lstStyle/>
          <a:p>
            <a:pPr marL="431799" lvl="1" indent="-215899" algn="just">
              <a:lnSpc>
                <a:spcPts val="2559"/>
              </a:lnSpc>
              <a:buFont typeface="Arial"/>
              <a:buChar char="•"/>
            </a:pPr>
            <a:r>
              <a:rPr lang="en-US" sz="1999">
                <a:solidFill>
                  <a:srgbClr val="000000"/>
                </a:solidFill>
                <a:latin typeface="Abhaya Libre Bold"/>
              </a:rPr>
              <a:t>November 2015</a:t>
            </a:r>
            <a:r>
              <a:rPr lang="en-US" sz="1999">
                <a:solidFill>
                  <a:srgbClr val="000000"/>
                </a:solidFill>
                <a:latin typeface="Abhaya Libre"/>
              </a:rPr>
              <a:t> - Israel suspended contact with the EU, which was in talks with the Palestinians to label goods from Jewish settlements as coming from the settlements, not from Israel.</a:t>
            </a:r>
          </a:p>
          <a:p>
            <a:pPr marL="431799" lvl="1" indent="-215899" algn="just">
              <a:lnSpc>
                <a:spcPts val="2559"/>
              </a:lnSpc>
              <a:buFont typeface="Arial"/>
              <a:buChar char="•"/>
            </a:pPr>
            <a:r>
              <a:rPr lang="en-US" sz="1999">
                <a:solidFill>
                  <a:srgbClr val="000000"/>
                </a:solidFill>
                <a:latin typeface="Abhaya Libre Bold"/>
              </a:rPr>
              <a:t>December 2016,</a:t>
            </a:r>
            <a:r>
              <a:rPr lang="en-US" sz="1999">
                <a:solidFill>
                  <a:srgbClr val="000000"/>
                </a:solidFill>
                <a:latin typeface="Abhaya Libre"/>
              </a:rPr>
              <a:t> Israel broke ties with 12 countries voting for UN resolution condemning illegal settlement expansion. The US abstained for the first time instead of using its veto.</a:t>
            </a:r>
          </a:p>
          <a:p>
            <a:pPr marL="431799" lvl="1" indent="-215899" algn="just">
              <a:lnSpc>
                <a:spcPts val="2559"/>
              </a:lnSpc>
              <a:buFont typeface="Arial"/>
              <a:buChar char="•"/>
            </a:pPr>
            <a:r>
              <a:rPr lang="en-US" sz="1999">
                <a:solidFill>
                  <a:srgbClr val="000000"/>
                </a:solidFill>
                <a:latin typeface="Abhaya Libre"/>
              </a:rPr>
              <a:t>2016 US aid package to Israel increased to $38 billion over 10 years.</a:t>
            </a:r>
          </a:p>
          <a:p>
            <a:pPr marL="431799" lvl="1" indent="-215899" algn="just">
              <a:lnSpc>
                <a:spcPts val="2559"/>
              </a:lnSpc>
              <a:buFont typeface="Arial"/>
              <a:buChar char="•"/>
            </a:pPr>
            <a:r>
              <a:rPr lang="en-US" sz="1999">
                <a:solidFill>
                  <a:srgbClr val="000000"/>
                </a:solidFill>
                <a:latin typeface="Abhaya Libre Bold"/>
              </a:rPr>
              <a:t>June 2017</a:t>
            </a:r>
            <a:r>
              <a:rPr lang="en-US" sz="1999">
                <a:solidFill>
                  <a:srgbClr val="000000"/>
                </a:solidFill>
                <a:latin typeface="Abhaya Libre"/>
              </a:rPr>
              <a:t> saw the start of the first new Jewish settlement in the West Bank in 25 years. A law was passed to legalise dozens of Jewish settlements that were being built on privately owned Palestinian land in the West Bank.</a:t>
            </a:r>
          </a:p>
          <a:p>
            <a:pPr marL="431799" lvl="1" indent="-215899" algn="just">
              <a:lnSpc>
                <a:spcPts val="2559"/>
              </a:lnSpc>
              <a:buFont typeface="Arial"/>
              <a:buChar char="•"/>
            </a:pPr>
            <a:r>
              <a:rPr lang="en-US" sz="1999">
                <a:solidFill>
                  <a:srgbClr val="000000"/>
                </a:solidFill>
                <a:latin typeface="Abhaya Libre"/>
              </a:rPr>
              <a:t>2017 Donald Trump recognize Jerusalem as Israel's capital, sparking Arab condemnation and prompting Western allies to condemn Trump.</a:t>
            </a:r>
          </a:p>
          <a:p>
            <a:pPr marL="431799" lvl="1" indent="-215899" algn="just">
              <a:lnSpc>
                <a:spcPts val="2559"/>
              </a:lnSpc>
              <a:buFont typeface="Arial"/>
              <a:buChar char="•"/>
            </a:pPr>
            <a:r>
              <a:rPr lang="en-US" sz="1999">
                <a:solidFill>
                  <a:srgbClr val="000000"/>
                </a:solidFill>
                <a:latin typeface="Abhaya Libre Bold"/>
              </a:rPr>
              <a:t>2018</a:t>
            </a:r>
            <a:r>
              <a:rPr lang="en-US" sz="1999">
                <a:solidFill>
                  <a:srgbClr val="000000"/>
                </a:solidFill>
                <a:latin typeface="Abhaya Libre"/>
              </a:rPr>
              <a:t> Following a surge in bloodshed on the Gaza border, the UN and Egypt attempt to broker a long-term ceasefire between the Palestine and Israel.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666404"/>
            <a:chOff x="0" y="0"/>
            <a:chExt cx="4993886" cy="854872"/>
          </a:xfrm>
        </p:grpSpPr>
        <p:sp>
          <p:nvSpPr>
            <p:cNvPr id="3" name="Freeform 3"/>
            <p:cNvSpPr/>
            <p:nvPr/>
          </p:nvSpPr>
          <p:spPr>
            <a:xfrm>
              <a:off x="0" y="0"/>
              <a:ext cx="4993885" cy="854872"/>
            </a:xfrm>
            <a:custGeom>
              <a:avLst/>
              <a:gdLst/>
              <a:ahLst/>
              <a:cxnLst/>
              <a:rect l="l" t="t" r="r" b="b"/>
              <a:pathLst>
                <a:path w="4993885" h="854872">
                  <a:moveTo>
                    <a:pt x="0" y="0"/>
                  </a:moveTo>
                  <a:lnTo>
                    <a:pt x="4993885" y="0"/>
                  </a:lnTo>
                  <a:lnTo>
                    <a:pt x="4993885" y="854872"/>
                  </a:lnTo>
                  <a:lnTo>
                    <a:pt x="0" y="854872"/>
                  </a:lnTo>
                  <a:close/>
                </a:path>
              </a:pathLst>
            </a:custGeom>
            <a:solidFill>
              <a:srgbClr val="052F59"/>
            </a:solidFill>
          </p:spPr>
        </p:sp>
      </p:grpSp>
      <p:sp>
        <p:nvSpPr>
          <p:cNvPr id="4" name="Freeform 4"/>
          <p:cNvSpPr/>
          <p:nvPr/>
        </p:nvSpPr>
        <p:spPr>
          <a:xfrm>
            <a:off x="0" y="0"/>
            <a:ext cx="9753600" cy="1666404"/>
          </a:xfrm>
          <a:custGeom>
            <a:avLst/>
            <a:gdLst/>
            <a:ahLst/>
            <a:cxnLst/>
            <a:rect l="l" t="t" r="r" b="b"/>
            <a:pathLst>
              <a:path w="9753600" h="1666404">
                <a:moveTo>
                  <a:pt x="0" y="0"/>
                </a:moveTo>
                <a:lnTo>
                  <a:pt x="9753600" y="0"/>
                </a:lnTo>
                <a:lnTo>
                  <a:pt x="9753600" y="1666404"/>
                </a:lnTo>
                <a:lnTo>
                  <a:pt x="0" y="1666404"/>
                </a:lnTo>
                <a:lnTo>
                  <a:pt x="0" y="0"/>
                </a:lnTo>
                <a:close/>
              </a:path>
            </a:pathLst>
          </a:custGeom>
          <a:blipFill>
            <a:blip r:embed="rId2">
              <a:alphaModFix amt="9999"/>
            </a:blip>
            <a:stretch>
              <a:fillRect t="-169490" b="-169490"/>
            </a:stretch>
          </a:blipFill>
        </p:spPr>
      </p:sp>
      <p:sp>
        <p:nvSpPr>
          <p:cNvPr id="5" name="TextBox 5"/>
          <p:cNvSpPr txBox="1"/>
          <p:nvPr/>
        </p:nvSpPr>
        <p:spPr>
          <a:xfrm>
            <a:off x="1090019" y="298532"/>
            <a:ext cx="7573562" cy="1107440"/>
          </a:xfrm>
          <a:prstGeom prst="rect">
            <a:avLst/>
          </a:prstGeom>
        </p:spPr>
        <p:txBody>
          <a:bodyPr lIns="0" tIns="0" rIns="0" bIns="0" rtlCol="0" anchor="t">
            <a:spAutoFit/>
          </a:bodyPr>
          <a:lstStyle/>
          <a:p>
            <a:pPr algn="ctr">
              <a:lnSpc>
                <a:spcPts val="4070"/>
              </a:lnSpc>
            </a:pPr>
            <a:r>
              <a:rPr lang="en-US" sz="3700">
                <a:solidFill>
                  <a:srgbClr val="FFFFFF"/>
                </a:solidFill>
                <a:latin typeface="Nunito Sans Bold"/>
              </a:rPr>
              <a:t>The Great</a:t>
            </a:r>
          </a:p>
          <a:p>
            <a:pPr algn="ctr">
              <a:lnSpc>
                <a:spcPts val="4620"/>
              </a:lnSpc>
            </a:pPr>
            <a:r>
              <a:rPr lang="en-US" sz="4200">
                <a:solidFill>
                  <a:srgbClr val="41B8D5"/>
                </a:solidFill>
                <a:latin typeface="Nunito Sans Bold"/>
              </a:rPr>
              <a:t>March of Return</a:t>
            </a:r>
          </a:p>
        </p:txBody>
      </p:sp>
      <p:sp>
        <p:nvSpPr>
          <p:cNvPr id="6" name="Freeform 6"/>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Freeform 7"/>
          <p:cNvSpPr/>
          <p:nvPr/>
        </p:nvSpPr>
        <p:spPr>
          <a:xfrm>
            <a:off x="1448726" y="1821666"/>
            <a:ext cx="6856148" cy="5092599"/>
          </a:xfrm>
          <a:custGeom>
            <a:avLst/>
            <a:gdLst/>
            <a:ahLst/>
            <a:cxnLst/>
            <a:rect l="l" t="t" r="r" b="b"/>
            <a:pathLst>
              <a:path w="6856148" h="5092599">
                <a:moveTo>
                  <a:pt x="0" y="0"/>
                </a:moveTo>
                <a:lnTo>
                  <a:pt x="6856148" y="0"/>
                </a:lnTo>
                <a:lnTo>
                  <a:pt x="6856148" y="5092600"/>
                </a:lnTo>
                <a:lnTo>
                  <a:pt x="0" y="5092600"/>
                </a:lnTo>
                <a:lnTo>
                  <a:pt x="0" y="0"/>
                </a:lnTo>
                <a:close/>
              </a:path>
            </a:pathLst>
          </a:custGeom>
          <a:blipFill>
            <a:blip r:embed="rId4"/>
            <a:stretch>
              <a:fillRect/>
            </a:stretch>
          </a:blipFill>
        </p:spPr>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882456"/>
            <a:chOff x="0" y="0"/>
            <a:chExt cx="4993886" cy="1478711"/>
          </a:xfrm>
        </p:grpSpPr>
        <p:sp>
          <p:nvSpPr>
            <p:cNvPr id="3" name="Freeform 3"/>
            <p:cNvSpPr/>
            <p:nvPr/>
          </p:nvSpPr>
          <p:spPr>
            <a:xfrm>
              <a:off x="0" y="0"/>
              <a:ext cx="4993885" cy="1478711"/>
            </a:xfrm>
            <a:custGeom>
              <a:avLst/>
              <a:gdLst/>
              <a:ahLst/>
              <a:cxnLst/>
              <a:rect l="l" t="t" r="r" b="b"/>
              <a:pathLst>
                <a:path w="4993885" h="1478711">
                  <a:moveTo>
                    <a:pt x="0" y="0"/>
                  </a:moveTo>
                  <a:lnTo>
                    <a:pt x="4993885" y="0"/>
                  </a:lnTo>
                  <a:lnTo>
                    <a:pt x="4993885" y="1478711"/>
                  </a:lnTo>
                  <a:lnTo>
                    <a:pt x="0" y="1478711"/>
                  </a:lnTo>
                  <a:close/>
                </a:path>
              </a:pathLst>
            </a:custGeom>
            <a:solidFill>
              <a:srgbClr val="052F59"/>
            </a:solidFill>
          </p:spPr>
        </p:sp>
      </p:grpSp>
      <p:sp>
        <p:nvSpPr>
          <p:cNvPr id="4" name="Freeform 4"/>
          <p:cNvSpPr/>
          <p:nvPr/>
        </p:nvSpPr>
        <p:spPr>
          <a:xfrm>
            <a:off x="0" y="0"/>
            <a:ext cx="9753600" cy="2882456"/>
          </a:xfrm>
          <a:custGeom>
            <a:avLst/>
            <a:gdLst/>
            <a:ahLst/>
            <a:cxnLst/>
            <a:rect l="l" t="t" r="r" b="b"/>
            <a:pathLst>
              <a:path w="9753600" h="2882456">
                <a:moveTo>
                  <a:pt x="0" y="0"/>
                </a:moveTo>
                <a:lnTo>
                  <a:pt x="9753600" y="0"/>
                </a:lnTo>
                <a:lnTo>
                  <a:pt x="9753600" y="2882456"/>
                </a:lnTo>
                <a:lnTo>
                  <a:pt x="0" y="2882456"/>
                </a:lnTo>
                <a:lnTo>
                  <a:pt x="0" y="0"/>
                </a:lnTo>
                <a:close/>
              </a:path>
            </a:pathLst>
          </a:custGeom>
          <a:blipFill>
            <a:blip r:embed="rId2">
              <a:alphaModFix amt="9999"/>
            </a:blip>
            <a:stretch>
              <a:fillRect t="-76891" b="-76891"/>
            </a:stretch>
          </a:blipFill>
        </p:spPr>
      </p:sp>
      <p:sp>
        <p:nvSpPr>
          <p:cNvPr id="5" name="TextBox 5"/>
          <p:cNvSpPr txBox="1"/>
          <p:nvPr/>
        </p:nvSpPr>
        <p:spPr>
          <a:xfrm>
            <a:off x="1090019" y="1253273"/>
            <a:ext cx="7573562" cy="1127125"/>
          </a:xfrm>
          <a:prstGeom prst="rect">
            <a:avLst/>
          </a:prstGeom>
        </p:spPr>
        <p:txBody>
          <a:bodyPr lIns="0" tIns="0" rIns="0" bIns="0" rtlCol="0" anchor="t">
            <a:spAutoFit/>
          </a:bodyPr>
          <a:lstStyle/>
          <a:p>
            <a:pPr algn="ctr">
              <a:lnSpc>
                <a:spcPts val="4290"/>
              </a:lnSpc>
            </a:pPr>
            <a:r>
              <a:rPr lang="en-US" sz="3900">
                <a:solidFill>
                  <a:srgbClr val="FFFFFF"/>
                </a:solidFill>
                <a:latin typeface="Nunito Sans Bold"/>
              </a:rPr>
              <a:t>The Great March of Return</a:t>
            </a:r>
          </a:p>
          <a:p>
            <a:pPr algn="ctr">
              <a:lnSpc>
                <a:spcPts val="4510"/>
              </a:lnSpc>
            </a:pPr>
            <a:r>
              <a:rPr lang="en-US" sz="4100">
                <a:solidFill>
                  <a:srgbClr val="41B8D5"/>
                </a:solidFill>
                <a:latin typeface="Nunito Sans Bold"/>
              </a:rPr>
              <a:t> March 2018 - December 2019</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7" name="TextBox 7"/>
          <p:cNvSpPr txBox="1"/>
          <p:nvPr/>
        </p:nvSpPr>
        <p:spPr>
          <a:xfrm>
            <a:off x="731520" y="3052828"/>
            <a:ext cx="8290560" cy="3998214"/>
          </a:xfrm>
          <a:prstGeom prst="rect">
            <a:avLst/>
          </a:prstGeom>
        </p:spPr>
        <p:txBody>
          <a:bodyPr lIns="0" tIns="0" rIns="0" bIns="0" rtlCol="0" anchor="t">
            <a:spAutoFit/>
          </a:bodyPr>
          <a:lstStyle/>
          <a:p>
            <a:pPr marL="453388" lvl="1" indent="-226694" algn="just">
              <a:lnSpc>
                <a:spcPts val="2687"/>
              </a:lnSpc>
              <a:buFont typeface="Arial"/>
              <a:buChar char="•"/>
            </a:pPr>
            <a:r>
              <a:rPr lang="en-US" sz="2099">
                <a:solidFill>
                  <a:srgbClr val="000000"/>
                </a:solidFill>
                <a:latin typeface="Abhaya Libre Bold"/>
              </a:rPr>
              <a:t>January 2018:</a:t>
            </a:r>
            <a:r>
              <a:rPr lang="en-US" sz="2099">
                <a:solidFill>
                  <a:srgbClr val="000000"/>
                </a:solidFill>
                <a:latin typeface="Abhaya Libre"/>
              </a:rPr>
              <a:t> Palestinian journalist Ahmed Abu Artema's Facebook post sparks protest movement.</a:t>
            </a:r>
          </a:p>
          <a:p>
            <a:pPr marL="453388" lvl="1" indent="-226694" algn="just">
              <a:lnSpc>
                <a:spcPts val="2687"/>
              </a:lnSpc>
              <a:buFont typeface="Arial"/>
              <a:buChar char="•"/>
            </a:pPr>
            <a:r>
              <a:rPr lang="en-US" sz="2099">
                <a:solidFill>
                  <a:srgbClr val="000000"/>
                </a:solidFill>
                <a:latin typeface="Abhaya Libre"/>
              </a:rPr>
              <a:t>Abu Artema calls for peaceful gatherings near the Israeli fence to demand the return of pre-1948 homes.</a:t>
            </a:r>
          </a:p>
          <a:p>
            <a:pPr marL="453388" lvl="1" indent="-226694" algn="just">
              <a:lnSpc>
                <a:spcPts val="2687"/>
              </a:lnSpc>
              <a:buFont typeface="Arial"/>
              <a:buChar char="•"/>
            </a:pPr>
            <a:r>
              <a:rPr lang="en-US" sz="2099">
                <a:solidFill>
                  <a:srgbClr val="000000"/>
                </a:solidFill>
                <a:latin typeface="Abhaya Libre"/>
              </a:rPr>
              <a:t>Weekly Friday protests, dubbed the 'Great March of Return', follow.</a:t>
            </a:r>
          </a:p>
          <a:p>
            <a:pPr marL="453388" lvl="1" indent="-226694" algn="just">
              <a:lnSpc>
                <a:spcPts val="2687"/>
              </a:lnSpc>
              <a:buFont typeface="Arial"/>
              <a:buChar char="•"/>
            </a:pPr>
            <a:r>
              <a:rPr lang="en-US" sz="2099">
                <a:solidFill>
                  <a:srgbClr val="000000"/>
                </a:solidFill>
                <a:latin typeface="Abhaya Libre"/>
              </a:rPr>
              <a:t>Israeli forces respond with tear gas, rubber bullets, live ammunition and sniper fire.</a:t>
            </a:r>
          </a:p>
          <a:p>
            <a:pPr marL="453388" lvl="1" indent="-226694" algn="just">
              <a:lnSpc>
                <a:spcPts val="2687"/>
              </a:lnSpc>
              <a:buFont typeface="Arial"/>
              <a:buChar char="•"/>
            </a:pPr>
            <a:r>
              <a:rPr lang="en-US" sz="2099">
                <a:solidFill>
                  <a:srgbClr val="000000"/>
                </a:solidFill>
                <a:latin typeface="Abhaya Libre Bold"/>
              </a:rPr>
              <a:t>Casualties:</a:t>
            </a:r>
          </a:p>
          <a:p>
            <a:pPr marL="453388" lvl="1" indent="-226694" algn="just">
              <a:lnSpc>
                <a:spcPts val="2687"/>
              </a:lnSpc>
              <a:buFont typeface="Arial"/>
              <a:buChar char="•"/>
            </a:pPr>
            <a:r>
              <a:rPr lang="en-US" sz="2099">
                <a:solidFill>
                  <a:srgbClr val="000000"/>
                </a:solidFill>
                <a:latin typeface="Abhaya Libre"/>
              </a:rPr>
              <a:t>214 Palestinians killed, including 46 children.</a:t>
            </a:r>
          </a:p>
          <a:p>
            <a:pPr marL="453388" lvl="1" indent="-226694" algn="just">
              <a:lnSpc>
                <a:spcPts val="2687"/>
              </a:lnSpc>
              <a:buFont typeface="Arial"/>
              <a:buChar char="•"/>
            </a:pPr>
            <a:r>
              <a:rPr lang="en-US" sz="2099">
                <a:solidFill>
                  <a:srgbClr val="000000"/>
                </a:solidFill>
                <a:latin typeface="Abhaya Libre"/>
              </a:rPr>
              <a:t>Over 36,100 injured, including almost 8,800 children.</a:t>
            </a:r>
          </a:p>
          <a:p>
            <a:pPr marL="453388" lvl="1" indent="-226694" algn="just">
              <a:lnSpc>
                <a:spcPts val="2687"/>
              </a:lnSpc>
              <a:buFont typeface="Arial"/>
              <a:buChar char="•"/>
            </a:pPr>
            <a:r>
              <a:rPr lang="en-US" sz="2099">
                <a:solidFill>
                  <a:srgbClr val="000000"/>
                </a:solidFill>
                <a:latin typeface="Abhaya Libre Bold"/>
              </a:rPr>
              <a:t>Israeli casualties:</a:t>
            </a:r>
            <a:r>
              <a:rPr lang="en-US" sz="2099">
                <a:solidFill>
                  <a:srgbClr val="000000"/>
                </a:solidFill>
                <a:latin typeface="Abhaya Libre"/>
              </a:rPr>
              <a:t> One soldier killed, Seven injured during demonstrations.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824464"/>
            <a:chOff x="0" y="0"/>
            <a:chExt cx="4993886" cy="935957"/>
          </a:xfrm>
        </p:grpSpPr>
        <p:sp>
          <p:nvSpPr>
            <p:cNvPr id="3" name="Freeform 3"/>
            <p:cNvSpPr/>
            <p:nvPr/>
          </p:nvSpPr>
          <p:spPr>
            <a:xfrm>
              <a:off x="0" y="0"/>
              <a:ext cx="4993885" cy="935957"/>
            </a:xfrm>
            <a:custGeom>
              <a:avLst/>
              <a:gdLst/>
              <a:ahLst/>
              <a:cxnLst/>
              <a:rect l="l" t="t" r="r" b="b"/>
              <a:pathLst>
                <a:path w="4993885" h="935957">
                  <a:moveTo>
                    <a:pt x="0" y="0"/>
                  </a:moveTo>
                  <a:lnTo>
                    <a:pt x="4993885" y="0"/>
                  </a:lnTo>
                  <a:lnTo>
                    <a:pt x="4993885" y="935957"/>
                  </a:lnTo>
                  <a:lnTo>
                    <a:pt x="0" y="935957"/>
                  </a:lnTo>
                  <a:close/>
                </a:path>
              </a:pathLst>
            </a:custGeom>
            <a:solidFill>
              <a:srgbClr val="052F59"/>
            </a:solidFill>
          </p:spPr>
        </p:sp>
      </p:grpSp>
      <p:sp>
        <p:nvSpPr>
          <p:cNvPr id="4" name="Freeform 4"/>
          <p:cNvSpPr/>
          <p:nvPr/>
        </p:nvSpPr>
        <p:spPr>
          <a:xfrm>
            <a:off x="0" y="0"/>
            <a:ext cx="9753600" cy="1824464"/>
          </a:xfrm>
          <a:custGeom>
            <a:avLst/>
            <a:gdLst/>
            <a:ahLst/>
            <a:cxnLst/>
            <a:rect l="l" t="t" r="r" b="b"/>
            <a:pathLst>
              <a:path w="9753600" h="1824464">
                <a:moveTo>
                  <a:pt x="0" y="0"/>
                </a:moveTo>
                <a:lnTo>
                  <a:pt x="9753600" y="0"/>
                </a:lnTo>
                <a:lnTo>
                  <a:pt x="9753600" y="1824464"/>
                </a:lnTo>
                <a:lnTo>
                  <a:pt x="0" y="1824464"/>
                </a:lnTo>
                <a:lnTo>
                  <a:pt x="0" y="0"/>
                </a:lnTo>
                <a:close/>
              </a:path>
            </a:pathLst>
          </a:custGeom>
          <a:blipFill>
            <a:blip r:embed="rId2">
              <a:alphaModFix amt="9999"/>
            </a:blip>
            <a:stretch>
              <a:fillRect t="-150475" b="-150475"/>
            </a:stretch>
          </a:blipFill>
        </p:spPr>
      </p:sp>
      <p:sp>
        <p:nvSpPr>
          <p:cNvPr id="5" name="TextBox 5"/>
          <p:cNvSpPr txBox="1"/>
          <p:nvPr/>
        </p:nvSpPr>
        <p:spPr>
          <a:xfrm>
            <a:off x="1090019" y="779145"/>
            <a:ext cx="7573562" cy="690880"/>
          </a:xfrm>
          <a:prstGeom prst="rect">
            <a:avLst/>
          </a:prstGeom>
        </p:spPr>
        <p:txBody>
          <a:bodyPr lIns="0" tIns="0" rIns="0" bIns="0" rtlCol="0" anchor="t">
            <a:spAutoFit/>
          </a:bodyPr>
          <a:lstStyle/>
          <a:p>
            <a:pPr algn="ctr">
              <a:lnSpc>
                <a:spcPts val="5390"/>
              </a:lnSpc>
            </a:pPr>
            <a:r>
              <a:rPr lang="en-US" sz="4900">
                <a:solidFill>
                  <a:srgbClr val="41B8D5"/>
                </a:solidFill>
                <a:latin typeface="Nunito Sans Bold"/>
              </a:rPr>
              <a:t>2021-2023</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7" name="TextBox 7"/>
          <p:cNvSpPr txBox="1"/>
          <p:nvPr/>
        </p:nvSpPr>
        <p:spPr>
          <a:xfrm>
            <a:off x="731520" y="2358923"/>
            <a:ext cx="8290560" cy="3882898"/>
          </a:xfrm>
          <a:prstGeom prst="rect">
            <a:avLst/>
          </a:prstGeom>
        </p:spPr>
        <p:txBody>
          <a:bodyPr lIns="0" tIns="0" rIns="0" bIns="0" rtlCol="0" anchor="t">
            <a:spAutoFit/>
          </a:bodyPr>
          <a:lstStyle/>
          <a:p>
            <a:pPr marL="474978" lvl="1" indent="-237489" algn="just">
              <a:lnSpc>
                <a:spcPts val="2815"/>
              </a:lnSpc>
              <a:buFont typeface="Arial"/>
              <a:buChar char="•"/>
            </a:pPr>
            <a:r>
              <a:rPr lang="en-US" sz="2199">
                <a:solidFill>
                  <a:srgbClr val="000000"/>
                </a:solidFill>
                <a:latin typeface="Abhaya Libre"/>
              </a:rPr>
              <a:t>Israeli forces frequently attacked worshippers at the Al-Aqsa compound. In the spring of 2021, Israeli police brutally attacked Muslim worshippers during Ramadan.</a:t>
            </a:r>
          </a:p>
          <a:p>
            <a:pPr marL="474978" lvl="1" indent="-237489" algn="just">
              <a:lnSpc>
                <a:spcPts val="2815"/>
              </a:lnSpc>
              <a:buFont typeface="Arial"/>
              <a:buChar char="•"/>
            </a:pPr>
            <a:r>
              <a:rPr lang="en-US" sz="2199">
                <a:solidFill>
                  <a:srgbClr val="000000"/>
                </a:solidFill>
                <a:latin typeface="Abhaya Libre"/>
              </a:rPr>
              <a:t>Combined with many attacks in the West Bank and Jerusalem, tensions were heightened. </a:t>
            </a:r>
          </a:p>
          <a:p>
            <a:pPr marL="474978" lvl="1" indent="-237489" algn="just">
              <a:lnSpc>
                <a:spcPts val="2815"/>
              </a:lnSpc>
              <a:buFont typeface="Arial"/>
              <a:buChar char="•"/>
            </a:pPr>
            <a:r>
              <a:rPr lang="en-US" sz="2199">
                <a:solidFill>
                  <a:srgbClr val="000000"/>
                </a:solidFill>
                <a:latin typeface="Abhaya Libre"/>
              </a:rPr>
              <a:t>In 2021, many Palestinian families faced eviction from the Sheikh Jarrah neighbourhood of Jerusalem, causing an international outcry. </a:t>
            </a:r>
          </a:p>
          <a:p>
            <a:pPr marL="474978" lvl="1" indent="-237489" algn="just">
              <a:lnSpc>
                <a:spcPts val="2815"/>
              </a:lnSpc>
              <a:buFont typeface="Arial"/>
              <a:buChar char="•"/>
            </a:pPr>
            <a:r>
              <a:rPr lang="en-US" sz="2199">
                <a:solidFill>
                  <a:srgbClr val="000000"/>
                </a:solidFill>
                <a:latin typeface="Abhaya Libre"/>
              </a:rPr>
              <a:t>After clashes with Palestinian resistance, Israel began bombing Gaza, killing hundreds of innocent people, including children.</a:t>
            </a:r>
          </a:p>
          <a:p>
            <a:pPr marL="474978" lvl="1" indent="-237489" algn="just">
              <a:lnSpc>
                <a:spcPts val="2815"/>
              </a:lnSpc>
              <a:buFont typeface="Arial"/>
              <a:buChar char="•"/>
            </a:pPr>
            <a:r>
              <a:rPr lang="en-US" sz="2199">
                <a:solidFill>
                  <a:srgbClr val="000000"/>
                </a:solidFill>
                <a:latin typeface="Abhaya Libre"/>
              </a:rPr>
              <a:t>In 2022, Israel attacked Gaza again after resistance from local Palestinian fighters, killing 49 people, 12 of them children.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711747"/>
            <a:chOff x="0" y="0"/>
            <a:chExt cx="4993886" cy="878133"/>
          </a:xfrm>
        </p:grpSpPr>
        <p:sp>
          <p:nvSpPr>
            <p:cNvPr id="3" name="Freeform 3"/>
            <p:cNvSpPr/>
            <p:nvPr/>
          </p:nvSpPr>
          <p:spPr>
            <a:xfrm>
              <a:off x="0" y="0"/>
              <a:ext cx="4993885" cy="878133"/>
            </a:xfrm>
            <a:custGeom>
              <a:avLst/>
              <a:gdLst/>
              <a:ahLst/>
              <a:cxnLst/>
              <a:rect l="l" t="t" r="r" b="b"/>
              <a:pathLst>
                <a:path w="4993885" h="878133">
                  <a:moveTo>
                    <a:pt x="0" y="0"/>
                  </a:moveTo>
                  <a:lnTo>
                    <a:pt x="4993885" y="0"/>
                  </a:lnTo>
                  <a:lnTo>
                    <a:pt x="4993885" y="878133"/>
                  </a:lnTo>
                  <a:lnTo>
                    <a:pt x="0" y="878133"/>
                  </a:lnTo>
                  <a:close/>
                </a:path>
              </a:pathLst>
            </a:custGeom>
            <a:solidFill>
              <a:srgbClr val="052F59"/>
            </a:solidFill>
          </p:spPr>
        </p:sp>
      </p:grpSp>
      <p:sp>
        <p:nvSpPr>
          <p:cNvPr id="4" name="Freeform 4"/>
          <p:cNvSpPr/>
          <p:nvPr/>
        </p:nvSpPr>
        <p:spPr>
          <a:xfrm>
            <a:off x="0" y="0"/>
            <a:ext cx="9753600" cy="1711747"/>
          </a:xfrm>
          <a:custGeom>
            <a:avLst/>
            <a:gdLst/>
            <a:ahLst/>
            <a:cxnLst/>
            <a:rect l="l" t="t" r="r" b="b"/>
            <a:pathLst>
              <a:path w="9753600" h="1711747">
                <a:moveTo>
                  <a:pt x="0" y="0"/>
                </a:moveTo>
                <a:lnTo>
                  <a:pt x="9753600" y="0"/>
                </a:lnTo>
                <a:lnTo>
                  <a:pt x="9753600" y="1711747"/>
                </a:lnTo>
                <a:lnTo>
                  <a:pt x="0" y="1711747"/>
                </a:lnTo>
                <a:lnTo>
                  <a:pt x="0" y="0"/>
                </a:lnTo>
                <a:close/>
              </a:path>
            </a:pathLst>
          </a:custGeom>
          <a:blipFill>
            <a:blip r:embed="rId2">
              <a:alphaModFix amt="9999"/>
            </a:blip>
            <a:stretch>
              <a:fillRect t="-163676" b="-163676"/>
            </a:stretch>
          </a:blipFill>
        </p:spPr>
      </p:sp>
      <p:sp>
        <p:nvSpPr>
          <p:cNvPr id="5" name="TextBox 5"/>
          <p:cNvSpPr txBox="1"/>
          <p:nvPr/>
        </p:nvSpPr>
        <p:spPr>
          <a:xfrm>
            <a:off x="1105003" y="470377"/>
            <a:ext cx="7573562" cy="997585"/>
          </a:xfrm>
          <a:prstGeom prst="rect">
            <a:avLst/>
          </a:prstGeom>
        </p:spPr>
        <p:txBody>
          <a:bodyPr lIns="0" tIns="0" rIns="0" bIns="0" rtlCol="0" anchor="t">
            <a:spAutoFit/>
          </a:bodyPr>
          <a:lstStyle/>
          <a:p>
            <a:pPr algn="ctr">
              <a:lnSpc>
                <a:spcPts val="3630"/>
              </a:lnSpc>
            </a:pPr>
            <a:r>
              <a:rPr lang="en-US" sz="3300">
                <a:solidFill>
                  <a:srgbClr val="FFFFFF"/>
                </a:solidFill>
                <a:latin typeface="Nunito Sans Bold"/>
              </a:rPr>
              <a:t>Picture by Bilal Khaled, </a:t>
            </a:r>
          </a:p>
          <a:p>
            <a:pPr algn="ctr">
              <a:lnSpc>
                <a:spcPts val="4180"/>
              </a:lnSpc>
            </a:pPr>
            <a:r>
              <a:rPr lang="en-US" sz="3800">
                <a:solidFill>
                  <a:srgbClr val="41B8D5"/>
                </a:solidFill>
                <a:latin typeface="Nunito Sans Bold"/>
              </a:rPr>
              <a:t>A Native Gazan</a:t>
            </a:r>
          </a:p>
        </p:txBody>
      </p:sp>
      <p:sp>
        <p:nvSpPr>
          <p:cNvPr id="6" name="Freeform 6"/>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7" name="Freeform 7"/>
          <p:cNvSpPr/>
          <p:nvPr/>
        </p:nvSpPr>
        <p:spPr>
          <a:xfrm>
            <a:off x="761488" y="1920636"/>
            <a:ext cx="8260592" cy="5100117"/>
          </a:xfrm>
          <a:custGeom>
            <a:avLst/>
            <a:gdLst/>
            <a:ahLst/>
            <a:cxnLst/>
            <a:rect l="l" t="t" r="r" b="b"/>
            <a:pathLst>
              <a:path w="8260592" h="5100117">
                <a:moveTo>
                  <a:pt x="0" y="0"/>
                </a:moveTo>
                <a:lnTo>
                  <a:pt x="8260592" y="0"/>
                </a:lnTo>
                <a:lnTo>
                  <a:pt x="8260592" y="5100116"/>
                </a:lnTo>
                <a:lnTo>
                  <a:pt x="0" y="5100116"/>
                </a:lnTo>
                <a:lnTo>
                  <a:pt x="0" y="0"/>
                </a:lnTo>
                <a:close/>
              </a:path>
            </a:pathLst>
          </a:custGeom>
          <a:blipFill>
            <a:blip r:embed="rId4"/>
            <a:stretch>
              <a:fillRect/>
            </a:stretch>
          </a:blipFill>
        </p:spPr>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824464"/>
            <a:chOff x="0" y="0"/>
            <a:chExt cx="4993886" cy="935957"/>
          </a:xfrm>
        </p:grpSpPr>
        <p:sp>
          <p:nvSpPr>
            <p:cNvPr id="3" name="Freeform 3"/>
            <p:cNvSpPr/>
            <p:nvPr/>
          </p:nvSpPr>
          <p:spPr>
            <a:xfrm>
              <a:off x="0" y="0"/>
              <a:ext cx="4993885" cy="935957"/>
            </a:xfrm>
            <a:custGeom>
              <a:avLst/>
              <a:gdLst/>
              <a:ahLst/>
              <a:cxnLst/>
              <a:rect l="l" t="t" r="r" b="b"/>
              <a:pathLst>
                <a:path w="4993885" h="935957">
                  <a:moveTo>
                    <a:pt x="0" y="0"/>
                  </a:moveTo>
                  <a:lnTo>
                    <a:pt x="4993885" y="0"/>
                  </a:lnTo>
                  <a:lnTo>
                    <a:pt x="4993885" y="935957"/>
                  </a:lnTo>
                  <a:lnTo>
                    <a:pt x="0" y="935957"/>
                  </a:lnTo>
                  <a:close/>
                </a:path>
              </a:pathLst>
            </a:custGeom>
            <a:solidFill>
              <a:srgbClr val="052F59"/>
            </a:solidFill>
          </p:spPr>
        </p:sp>
      </p:grpSp>
      <p:sp>
        <p:nvSpPr>
          <p:cNvPr id="4" name="Freeform 4"/>
          <p:cNvSpPr/>
          <p:nvPr/>
        </p:nvSpPr>
        <p:spPr>
          <a:xfrm>
            <a:off x="0" y="0"/>
            <a:ext cx="9753600" cy="1824464"/>
          </a:xfrm>
          <a:custGeom>
            <a:avLst/>
            <a:gdLst/>
            <a:ahLst/>
            <a:cxnLst/>
            <a:rect l="l" t="t" r="r" b="b"/>
            <a:pathLst>
              <a:path w="9753600" h="1824464">
                <a:moveTo>
                  <a:pt x="0" y="0"/>
                </a:moveTo>
                <a:lnTo>
                  <a:pt x="9753600" y="0"/>
                </a:lnTo>
                <a:lnTo>
                  <a:pt x="9753600" y="1824464"/>
                </a:lnTo>
                <a:lnTo>
                  <a:pt x="0" y="1824464"/>
                </a:lnTo>
                <a:lnTo>
                  <a:pt x="0" y="0"/>
                </a:lnTo>
                <a:close/>
              </a:path>
            </a:pathLst>
          </a:custGeom>
          <a:blipFill>
            <a:blip r:embed="rId2">
              <a:alphaModFix amt="9999"/>
            </a:blip>
            <a:stretch>
              <a:fillRect t="-150475" b="-150475"/>
            </a:stretch>
          </a:blipFill>
        </p:spPr>
      </p:sp>
      <p:sp>
        <p:nvSpPr>
          <p:cNvPr id="5" name="TextBox 5"/>
          <p:cNvSpPr txBox="1"/>
          <p:nvPr/>
        </p:nvSpPr>
        <p:spPr>
          <a:xfrm>
            <a:off x="1090019" y="779145"/>
            <a:ext cx="7573562" cy="690880"/>
          </a:xfrm>
          <a:prstGeom prst="rect">
            <a:avLst/>
          </a:prstGeom>
        </p:spPr>
        <p:txBody>
          <a:bodyPr lIns="0" tIns="0" rIns="0" bIns="0" rtlCol="0" anchor="t">
            <a:spAutoFit/>
          </a:bodyPr>
          <a:lstStyle/>
          <a:p>
            <a:pPr algn="ctr">
              <a:lnSpc>
                <a:spcPts val="5390"/>
              </a:lnSpc>
            </a:pPr>
            <a:r>
              <a:rPr lang="en-US" sz="4900">
                <a:solidFill>
                  <a:srgbClr val="41B8D5"/>
                </a:solidFill>
                <a:latin typeface="Nunito Sans Bold"/>
              </a:rPr>
              <a:t>October 07, 2023</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7" name="TextBox 7"/>
          <p:cNvSpPr txBox="1"/>
          <p:nvPr/>
        </p:nvSpPr>
        <p:spPr>
          <a:xfrm>
            <a:off x="731520" y="2252091"/>
            <a:ext cx="8290560" cy="4331589"/>
          </a:xfrm>
          <a:prstGeom prst="rect">
            <a:avLst/>
          </a:prstGeom>
        </p:spPr>
        <p:txBody>
          <a:bodyPr lIns="0" tIns="0" rIns="0" bIns="0" rtlCol="0" anchor="t">
            <a:spAutoFit/>
          </a:bodyPr>
          <a:lstStyle/>
          <a:p>
            <a:pPr marL="453388" lvl="1" indent="-226694" algn="just">
              <a:lnSpc>
                <a:spcPts val="2687"/>
              </a:lnSpc>
              <a:buFont typeface="Arial"/>
              <a:buChar char="•"/>
            </a:pPr>
            <a:r>
              <a:rPr lang="en-US" sz="2099">
                <a:solidFill>
                  <a:srgbClr val="000000"/>
                </a:solidFill>
                <a:latin typeface="Abhaya Libre"/>
              </a:rPr>
              <a:t>An attack on Israel on October 7 by Hamas and other Palestinian armed groups was surprisingly not immediately responded to by the IDF, it breached security barriers,part of the Apartheid Wall and unleashed a barrage of rockets from Gaza. More than a thousand Israelis were killed in the attack. Many of them were military personnel and many were caught in the crossfire. </a:t>
            </a:r>
          </a:p>
          <a:p>
            <a:pPr marL="453388" lvl="1" indent="-226694" algn="just">
              <a:lnSpc>
                <a:spcPts val="2687"/>
              </a:lnSpc>
              <a:buFont typeface="Arial"/>
              <a:buChar char="•"/>
            </a:pPr>
            <a:r>
              <a:rPr lang="en-US" sz="2099">
                <a:solidFill>
                  <a:srgbClr val="000000"/>
                </a:solidFill>
                <a:latin typeface="Abhaya Libre"/>
              </a:rPr>
              <a:t>During the attack, more than 200 Israelis were captured as prisoners of war, aiming to negotiate their exchange for thousands of Palestinian prisoners, prioritising women and children, who were held under administrative detention by Israel indefinitely.</a:t>
            </a:r>
          </a:p>
          <a:p>
            <a:pPr marL="453388" lvl="1" indent="-226694" algn="just">
              <a:lnSpc>
                <a:spcPts val="2687"/>
              </a:lnSpc>
              <a:buFont typeface="Arial"/>
              <a:buChar char="•"/>
            </a:pPr>
            <a:r>
              <a:rPr lang="en-US" sz="2099">
                <a:solidFill>
                  <a:srgbClr val="000000"/>
                </a:solidFill>
                <a:latin typeface="Abhaya Libre"/>
              </a:rPr>
              <a:t>In response, the Israeli army launched an onslaught on Gaza, cutting off electricity, water, internet, food and all incoming aid. </a:t>
            </a:r>
          </a:p>
          <a:p>
            <a:pPr marL="453388" lvl="1" indent="-226694" algn="just">
              <a:lnSpc>
                <a:spcPts val="2687"/>
              </a:lnSpc>
              <a:buFont typeface="Arial"/>
              <a:buChar char="•"/>
            </a:pPr>
            <a:r>
              <a:rPr lang="en-US" sz="2099">
                <a:solidFill>
                  <a:srgbClr val="000000"/>
                </a:solidFill>
                <a:latin typeface="Abhaya Libre"/>
              </a:rPr>
              <a:t>All border crossings, which were already tightly controlled, were sealed.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66291"/>
            <a:chOff x="0" y="0"/>
            <a:chExt cx="4993886" cy="1060015"/>
          </a:xfrm>
        </p:grpSpPr>
        <p:sp>
          <p:nvSpPr>
            <p:cNvPr id="3" name="Freeform 3"/>
            <p:cNvSpPr/>
            <p:nvPr/>
          </p:nvSpPr>
          <p:spPr>
            <a:xfrm>
              <a:off x="0" y="0"/>
              <a:ext cx="4993885" cy="1060015"/>
            </a:xfrm>
            <a:custGeom>
              <a:avLst/>
              <a:gdLst/>
              <a:ahLst/>
              <a:cxnLst/>
              <a:rect l="l" t="t" r="r" b="b"/>
              <a:pathLst>
                <a:path w="4993885" h="1060015">
                  <a:moveTo>
                    <a:pt x="0" y="0"/>
                  </a:moveTo>
                  <a:lnTo>
                    <a:pt x="4993885" y="0"/>
                  </a:lnTo>
                  <a:lnTo>
                    <a:pt x="4993885" y="1060015"/>
                  </a:lnTo>
                  <a:lnTo>
                    <a:pt x="0" y="1060015"/>
                  </a:lnTo>
                  <a:close/>
                </a:path>
              </a:pathLst>
            </a:custGeom>
            <a:solidFill>
              <a:srgbClr val="052F59"/>
            </a:solidFill>
          </p:spPr>
        </p:sp>
      </p:grpSp>
      <p:sp>
        <p:nvSpPr>
          <p:cNvPr id="4" name="Freeform 4"/>
          <p:cNvSpPr/>
          <p:nvPr/>
        </p:nvSpPr>
        <p:spPr>
          <a:xfrm>
            <a:off x="0" y="0"/>
            <a:ext cx="9753600" cy="2066291"/>
          </a:xfrm>
          <a:custGeom>
            <a:avLst/>
            <a:gdLst/>
            <a:ahLst/>
            <a:cxnLst/>
            <a:rect l="l" t="t" r="r" b="b"/>
            <a:pathLst>
              <a:path w="9753600" h="2066291">
                <a:moveTo>
                  <a:pt x="0" y="0"/>
                </a:moveTo>
                <a:lnTo>
                  <a:pt x="9753600" y="0"/>
                </a:lnTo>
                <a:lnTo>
                  <a:pt x="9753600" y="2066291"/>
                </a:lnTo>
                <a:lnTo>
                  <a:pt x="0" y="2066291"/>
                </a:lnTo>
                <a:lnTo>
                  <a:pt x="0" y="0"/>
                </a:lnTo>
                <a:close/>
              </a:path>
            </a:pathLst>
          </a:custGeom>
          <a:blipFill>
            <a:blip r:embed="rId2">
              <a:alphaModFix amt="9999"/>
            </a:blip>
            <a:stretch>
              <a:fillRect t="-127012" b="-127012"/>
            </a:stretch>
          </a:blipFill>
        </p:spPr>
      </p:sp>
      <p:sp>
        <p:nvSpPr>
          <p:cNvPr id="5" name="TextBox 5"/>
          <p:cNvSpPr txBox="1"/>
          <p:nvPr/>
        </p:nvSpPr>
        <p:spPr>
          <a:xfrm>
            <a:off x="1090019" y="1022419"/>
            <a:ext cx="7573562" cy="690880"/>
          </a:xfrm>
          <a:prstGeom prst="rect">
            <a:avLst/>
          </a:prstGeom>
        </p:spPr>
        <p:txBody>
          <a:bodyPr lIns="0" tIns="0" rIns="0" bIns="0" rtlCol="0" anchor="t">
            <a:spAutoFit/>
          </a:bodyPr>
          <a:lstStyle/>
          <a:p>
            <a:pPr algn="ctr">
              <a:lnSpc>
                <a:spcPts val="5390"/>
              </a:lnSpc>
            </a:pPr>
            <a:r>
              <a:rPr lang="en-US" sz="4900">
                <a:solidFill>
                  <a:srgbClr val="FFFFFF"/>
                </a:solidFill>
                <a:latin typeface="Nunito Sans Bold"/>
              </a:rPr>
              <a:t>After</a:t>
            </a:r>
            <a:r>
              <a:rPr lang="en-US" sz="4900">
                <a:solidFill>
                  <a:srgbClr val="41B8D5"/>
                </a:solidFill>
                <a:latin typeface="Nunito Sans Bold"/>
              </a:rPr>
              <a:t> October 2023</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7" name="TextBox 7"/>
          <p:cNvSpPr txBox="1"/>
          <p:nvPr/>
        </p:nvSpPr>
        <p:spPr>
          <a:xfrm>
            <a:off x="741021" y="2529735"/>
            <a:ext cx="8290560" cy="3882898"/>
          </a:xfrm>
          <a:prstGeom prst="rect">
            <a:avLst/>
          </a:prstGeom>
        </p:spPr>
        <p:txBody>
          <a:bodyPr lIns="0" tIns="0" rIns="0" bIns="0" rtlCol="0" anchor="t">
            <a:spAutoFit/>
          </a:bodyPr>
          <a:lstStyle/>
          <a:p>
            <a:pPr marL="474978" lvl="1" indent="-237489" algn="just">
              <a:lnSpc>
                <a:spcPts val="2815"/>
              </a:lnSpc>
              <a:buFont typeface="Arial"/>
              <a:buChar char="•"/>
            </a:pPr>
            <a:r>
              <a:rPr lang="en-US" sz="2199">
                <a:solidFill>
                  <a:srgbClr val="000000"/>
                </a:solidFill>
                <a:latin typeface="Abhaya Libre"/>
              </a:rPr>
              <a:t>The Israeli onslaught has displaced the entire population of Gaza - more than 2,000,000 civilians. </a:t>
            </a:r>
          </a:p>
          <a:p>
            <a:pPr marL="474978" lvl="1" indent="-237489" algn="just">
              <a:lnSpc>
                <a:spcPts val="2815"/>
              </a:lnSpc>
              <a:buFont typeface="Arial"/>
              <a:buChar char="•"/>
            </a:pPr>
            <a:r>
              <a:rPr lang="en-US" sz="2199">
                <a:solidFill>
                  <a:srgbClr val="000000"/>
                </a:solidFill>
                <a:latin typeface="Abhaya Libre"/>
              </a:rPr>
              <a:t>Conservative estimates put the number of Palestinians killed as of 14 May 2024 at 35-40 thousand, including at least 14,500 children. More than 80,000 people are injured and tens of thousands are buried under the rubble. Almost all hospitals, schools, mosques, homes and relief centres in Gaza have been attacked.</a:t>
            </a:r>
          </a:p>
          <a:p>
            <a:pPr marL="474978" lvl="1" indent="-237489" algn="just">
              <a:lnSpc>
                <a:spcPts val="2815"/>
              </a:lnSpc>
              <a:buFont typeface="Arial"/>
              <a:buChar char="•"/>
            </a:pPr>
            <a:r>
              <a:rPr lang="en-US" sz="2199">
                <a:solidFill>
                  <a:srgbClr val="000000"/>
                </a:solidFill>
                <a:latin typeface="Abhaya Libre"/>
              </a:rPr>
              <a:t> Many international aid organisations, the UN, Red Crescent, Amnesty, etc. have described the situation as catastrophic, warning of mass starvation, the spread of widespread diseases and the total collapse of the health system.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7315200"/>
            <a:chOff x="0" y="0"/>
            <a:chExt cx="4993886" cy="3752725"/>
          </a:xfrm>
        </p:grpSpPr>
        <p:sp>
          <p:nvSpPr>
            <p:cNvPr id="3" name="Freeform 3"/>
            <p:cNvSpPr/>
            <p:nvPr/>
          </p:nvSpPr>
          <p:spPr>
            <a:xfrm>
              <a:off x="0" y="0"/>
              <a:ext cx="4993885" cy="3752726"/>
            </a:xfrm>
            <a:custGeom>
              <a:avLst/>
              <a:gdLst/>
              <a:ahLst/>
              <a:cxnLst/>
              <a:rect l="l" t="t" r="r" b="b"/>
              <a:pathLst>
                <a:path w="4993885" h="3752726">
                  <a:moveTo>
                    <a:pt x="0" y="0"/>
                  </a:moveTo>
                  <a:lnTo>
                    <a:pt x="4993885" y="0"/>
                  </a:lnTo>
                  <a:lnTo>
                    <a:pt x="4993885" y="3752726"/>
                  </a:lnTo>
                  <a:lnTo>
                    <a:pt x="0" y="3752726"/>
                  </a:lnTo>
                  <a:close/>
                </a:path>
              </a:pathLst>
            </a:custGeom>
            <a:solidFill>
              <a:srgbClr val="052F59"/>
            </a:solidFill>
          </p:spPr>
        </p:sp>
      </p:grpSp>
      <p:sp>
        <p:nvSpPr>
          <p:cNvPr id="4" name="Freeform 4"/>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alphaModFix amt="9999"/>
            </a:blip>
            <a:stretch>
              <a:fillRect/>
            </a:stretch>
          </a:blipFill>
        </p:spPr>
      </p:sp>
      <p:sp>
        <p:nvSpPr>
          <p:cNvPr id="5" name="Freeform 5"/>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6" name="Freeform 6"/>
          <p:cNvSpPr/>
          <p:nvPr/>
        </p:nvSpPr>
        <p:spPr>
          <a:xfrm>
            <a:off x="731520" y="1447249"/>
            <a:ext cx="4954653" cy="4819033"/>
          </a:xfrm>
          <a:custGeom>
            <a:avLst/>
            <a:gdLst/>
            <a:ahLst/>
            <a:cxnLst/>
            <a:rect l="l" t="t" r="r" b="b"/>
            <a:pathLst>
              <a:path w="4954653" h="4819033">
                <a:moveTo>
                  <a:pt x="0" y="0"/>
                </a:moveTo>
                <a:lnTo>
                  <a:pt x="4954653" y="0"/>
                </a:lnTo>
                <a:lnTo>
                  <a:pt x="4954653" y="4819033"/>
                </a:lnTo>
                <a:lnTo>
                  <a:pt x="0" y="4819033"/>
                </a:lnTo>
                <a:lnTo>
                  <a:pt x="0" y="0"/>
                </a:lnTo>
                <a:close/>
              </a:path>
            </a:pathLst>
          </a:custGeom>
          <a:blipFill>
            <a:blip r:embed="rId4"/>
            <a:stretch>
              <a:fillRect/>
            </a:stretch>
          </a:blipFill>
        </p:spPr>
      </p:sp>
      <p:sp>
        <p:nvSpPr>
          <p:cNvPr id="7" name="TextBox 7"/>
          <p:cNvSpPr txBox="1"/>
          <p:nvPr/>
        </p:nvSpPr>
        <p:spPr>
          <a:xfrm>
            <a:off x="6101176" y="2508513"/>
            <a:ext cx="2920904" cy="2552446"/>
          </a:xfrm>
          <a:prstGeom prst="rect">
            <a:avLst/>
          </a:prstGeom>
        </p:spPr>
        <p:txBody>
          <a:bodyPr lIns="0" tIns="0" rIns="0" bIns="0" rtlCol="0" anchor="t">
            <a:spAutoFit/>
          </a:bodyPr>
          <a:lstStyle/>
          <a:p>
            <a:pPr algn="ctr">
              <a:lnSpc>
                <a:spcPts val="2911"/>
              </a:lnSpc>
            </a:pPr>
            <a:r>
              <a:rPr lang="en-US" sz="2799">
                <a:solidFill>
                  <a:srgbClr val="FFFFFF"/>
                </a:solidFill>
                <a:latin typeface="Nunito Sans"/>
              </a:rPr>
              <a:t>A photograph showing the extent of the destruction was taken by Abdullah Obead, </a:t>
            </a:r>
          </a:p>
          <a:p>
            <a:pPr algn="ctr">
              <a:lnSpc>
                <a:spcPts val="2911"/>
              </a:lnSpc>
            </a:pPr>
            <a:r>
              <a:rPr lang="en-US" sz="2799">
                <a:solidFill>
                  <a:srgbClr val="FFFFFF"/>
                </a:solidFill>
                <a:latin typeface="Nunito Sans"/>
              </a:rPr>
              <a:t>a Gazan journalist.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6237" y="2190989"/>
            <a:ext cx="8361127" cy="1655064"/>
          </a:xfrm>
          <a:prstGeom prst="rect">
            <a:avLst/>
          </a:prstGeom>
        </p:spPr>
        <p:txBody>
          <a:bodyPr lIns="0" tIns="0" rIns="0" bIns="0" rtlCol="0" anchor="t">
            <a:spAutoFit/>
          </a:bodyPr>
          <a:lstStyle/>
          <a:p>
            <a:pPr algn="ctr">
              <a:lnSpc>
                <a:spcPts val="2815"/>
              </a:lnSpc>
            </a:pPr>
            <a:r>
              <a:rPr lang="en-US" sz="2199">
                <a:solidFill>
                  <a:srgbClr val="049250"/>
                </a:solidFill>
                <a:latin typeface="Abhaya Libre Bold"/>
              </a:rPr>
              <a:t>International Court of Justice (ICJ):</a:t>
            </a:r>
          </a:p>
          <a:p>
            <a:pPr marL="431797" lvl="1" indent="-215899" algn="just">
              <a:lnSpc>
                <a:spcPts val="2559"/>
              </a:lnSpc>
              <a:buFont typeface="Arial"/>
              <a:buChar char="•"/>
            </a:pPr>
            <a:r>
              <a:rPr lang="en-US" sz="1999">
                <a:solidFill>
                  <a:srgbClr val="000000"/>
                </a:solidFill>
                <a:latin typeface="Abhaya Libre"/>
              </a:rPr>
              <a:t>Main judicial organ of the United Nations.</a:t>
            </a:r>
          </a:p>
          <a:p>
            <a:pPr marL="431797" lvl="1" indent="-215899" algn="just">
              <a:lnSpc>
                <a:spcPts val="2559"/>
              </a:lnSpc>
              <a:buFont typeface="Arial"/>
              <a:buChar char="•"/>
            </a:pPr>
            <a:r>
              <a:rPr lang="en-US" sz="1999">
                <a:solidFill>
                  <a:srgbClr val="000000"/>
                </a:solidFill>
                <a:latin typeface="Abhaya Libre"/>
              </a:rPr>
              <a:t> Settles legal disputes between countries.</a:t>
            </a:r>
          </a:p>
          <a:p>
            <a:pPr marL="431797" lvl="1" indent="-215899" algn="just">
              <a:lnSpc>
                <a:spcPts val="2559"/>
              </a:lnSpc>
              <a:buFont typeface="Arial"/>
              <a:buChar char="•"/>
            </a:pPr>
            <a:r>
              <a:rPr lang="en-US" sz="1999">
                <a:solidFill>
                  <a:srgbClr val="000000"/>
                </a:solidFill>
                <a:latin typeface="Abhaya Libre"/>
              </a:rPr>
              <a:t>Decisions are binding and cannot be appealed.</a:t>
            </a:r>
          </a:p>
          <a:p>
            <a:pPr marL="431797" lvl="1" indent="-215899" algn="just">
              <a:lnSpc>
                <a:spcPts val="2559"/>
              </a:lnSpc>
              <a:buFont typeface="Arial"/>
              <a:buChar char="•"/>
            </a:pPr>
            <a:r>
              <a:rPr lang="en-US" sz="1999">
                <a:solidFill>
                  <a:srgbClr val="000000"/>
                </a:solidFill>
                <a:latin typeface="Abhaya Libre"/>
              </a:rPr>
              <a:t>Does not prosecute individuals for crimes.</a:t>
            </a:r>
          </a:p>
        </p:txBody>
      </p:sp>
      <p:sp>
        <p:nvSpPr>
          <p:cNvPr id="3" name="TextBox 3"/>
          <p:cNvSpPr txBox="1"/>
          <p:nvPr/>
        </p:nvSpPr>
        <p:spPr>
          <a:xfrm>
            <a:off x="696237" y="4261866"/>
            <a:ext cx="8361127" cy="2302764"/>
          </a:xfrm>
          <a:prstGeom prst="rect">
            <a:avLst/>
          </a:prstGeom>
        </p:spPr>
        <p:txBody>
          <a:bodyPr lIns="0" tIns="0" rIns="0" bIns="0" rtlCol="0" anchor="t">
            <a:spAutoFit/>
          </a:bodyPr>
          <a:lstStyle/>
          <a:p>
            <a:pPr algn="ctr">
              <a:lnSpc>
                <a:spcPts val="2815"/>
              </a:lnSpc>
            </a:pPr>
            <a:r>
              <a:rPr lang="en-US" sz="2199">
                <a:solidFill>
                  <a:srgbClr val="049250"/>
                </a:solidFill>
                <a:latin typeface="Abhaya Libre Bold"/>
              </a:rPr>
              <a:t>International Criminal Court (ICC):</a:t>
            </a:r>
          </a:p>
          <a:p>
            <a:pPr marL="431797" lvl="1" indent="-215899" algn="just">
              <a:lnSpc>
                <a:spcPts val="2559"/>
              </a:lnSpc>
              <a:buFont typeface="Arial"/>
              <a:buChar char="•"/>
            </a:pPr>
            <a:r>
              <a:rPr lang="en-US" sz="1999">
                <a:solidFill>
                  <a:srgbClr val="000000"/>
                </a:solidFill>
                <a:latin typeface="Abhaya Libre"/>
              </a:rPr>
              <a:t>Independent international organization.</a:t>
            </a:r>
          </a:p>
          <a:p>
            <a:pPr marL="431797" lvl="1" indent="-215899" algn="just">
              <a:lnSpc>
                <a:spcPts val="2559"/>
              </a:lnSpc>
              <a:buFont typeface="Arial"/>
              <a:buChar char="•"/>
            </a:pPr>
            <a:r>
              <a:rPr lang="en-US" sz="1999">
                <a:solidFill>
                  <a:srgbClr val="000000"/>
                </a:solidFill>
                <a:latin typeface="Abhaya Libre"/>
              </a:rPr>
              <a:t>Prosecutes individuals for genocide, war crimes, crimes against humanity, and aggression.</a:t>
            </a:r>
          </a:p>
          <a:p>
            <a:pPr marL="431797" lvl="1" indent="-215899" algn="just">
              <a:lnSpc>
                <a:spcPts val="2559"/>
              </a:lnSpc>
              <a:buFont typeface="Arial"/>
              <a:buChar char="•"/>
            </a:pPr>
            <a:r>
              <a:rPr lang="en-US" sz="1999">
                <a:solidFill>
                  <a:srgbClr val="000000"/>
                </a:solidFill>
                <a:latin typeface="Abhaya Libre"/>
              </a:rPr>
              <a:t> Jurisdiction over individuals, not states.</a:t>
            </a:r>
          </a:p>
          <a:p>
            <a:pPr marL="431797" lvl="1" indent="-215899" algn="just">
              <a:lnSpc>
                <a:spcPts val="2559"/>
              </a:lnSpc>
              <a:buFont typeface="Arial"/>
              <a:buChar char="•"/>
            </a:pPr>
            <a:r>
              <a:rPr lang="en-US" sz="1999">
                <a:solidFill>
                  <a:srgbClr val="000000"/>
                </a:solidFill>
                <a:latin typeface="Abhaya Libre"/>
              </a:rPr>
              <a:t>Operates on a complementarity principle, stepping in when national courts are unwilling or unable to prosecute.</a:t>
            </a:r>
          </a:p>
        </p:txBody>
      </p:sp>
      <p:grpSp>
        <p:nvGrpSpPr>
          <p:cNvPr id="4" name="Group 4"/>
          <p:cNvGrpSpPr/>
          <p:nvPr/>
        </p:nvGrpSpPr>
        <p:grpSpPr>
          <a:xfrm>
            <a:off x="19002" y="0"/>
            <a:ext cx="9734598" cy="1794227"/>
            <a:chOff x="0" y="0"/>
            <a:chExt cx="4993886" cy="920445"/>
          </a:xfrm>
        </p:grpSpPr>
        <p:sp>
          <p:nvSpPr>
            <p:cNvPr id="5" name="Freeform 5"/>
            <p:cNvSpPr/>
            <p:nvPr/>
          </p:nvSpPr>
          <p:spPr>
            <a:xfrm>
              <a:off x="0" y="0"/>
              <a:ext cx="4993885" cy="920445"/>
            </a:xfrm>
            <a:custGeom>
              <a:avLst/>
              <a:gdLst/>
              <a:ahLst/>
              <a:cxnLst/>
              <a:rect l="l" t="t" r="r" b="b"/>
              <a:pathLst>
                <a:path w="4993885" h="920445">
                  <a:moveTo>
                    <a:pt x="0" y="0"/>
                  </a:moveTo>
                  <a:lnTo>
                    <a:pt x="4993885" y="0"/>
                  </a:lnTo>
                  <a:lnTo>
                    <a:pt x="4993885" y="920445"/>
                  </a:lnTo>
                  <a:lnTo>
                    <a:pt x="0" y="920445"/>
                  </a:lnTo>
                  <a:close/>
                </a:path>
              </a:pathLst>
            </a:custGeom>
            <a:solidFill>
              <a:srgbClr val="052F59"/>
            </a:solidFill>
          </p:spPr>
        </p:sp>
      </p:grpSp>
      <p:sp>
        <p:nvSpPr>
          <p:cNvPr id="6" name="Freeform 6"/>
          <p:cNvSpPr/>
          <p:nvPr/>
        </p:nvSpPr>
        <p:spPr>
          <a:xfrm>
            <a:off x="0" y="0"/>
            <a:ext cx="9753600" cy="1794227"/>
          </a:xfrm>
          <a:custGeom>
            <a:avLst/>
            <a:gdLst/>
            <a:ahLst/>
            <a:cxnLst/>
            <a:rect l="l" t="t" r="r" b="b"/>
            <a:pathLst>
              <a:path w="9753600" h="1794227">
                <a:moveTo>
                  <a:pt x="0" y="0"/>
                </a:moveTo>
                <a:lnTo>
                  <a:pt x="9753600" y="0"/>
                </a:lnTo>
                <a:lnTo>
                  <a:pt x="9753600" y="1794227"/>
                </a:lnTo>
                <a:lnTo>
                  <a:pt x="0" y="1794227"/>
                </a:lnTo>
                <a:lnTo>
                  <a:pt x="0" y="0"/>
                </a:lnTo>
                <a:close/>
              </a:path>
            </a:pathLst>
          </a:custGeom>
          <a:blipFill>
            <a:blip r:embed="rId3">
              <a:alphaModFix amt="9999"/>
            </a:blip>
            <a:stretch>
              <a:fillRect t="-153853" b="-153853"/>
            </a:stretch>
          </a:blipFill>
        </p:spPr>
      </p:sp>
      <p:sp>
        <p:nvSpPr>
          <p:cNvPr id="7" name="TextBox 7"/>
          <p:cNvSpPr txBox="1"/>
          <p:nvPr/>
        </p:nvSpPr>
        <p:spPr>
          <a:xfrm>
            <a:off x="1090019" y="883036"/>
            <a:ext cx="7573562" cy="523240"/>
          </a:xfrm>
          <a:prstGeom prst="rect">
            <a:avLst/>
          </a:prstGeom>
        </p:spPr>
        <p:txBody>
          <a:bodyPr lIns="0" tIns="0" rIns="0" bIns="0" rtlCol="0" anchor="t">
            <a:spAutoFit/>
          </a:bodyPr>
          <a:lstStyle/>
          <a:p>
            <a:pPr algn="ctr">
              <a:lnSpc>
                <a:spcPts val="4070"/>
              </a:lnSpc>
            </a:pPr>
            <a:r>
              <a:rPr lang="en-US" sz="3700">
                <a:solidFill>
                  <a:srgbClr val="41B8D5"/>
                </a:solidFill>
                <a:latin typeface="Nunito Sans Bold"/>
              </a:rPr>
              <a:t>ICJ </a:t>
            </a:r>
            <a:r>
              <a:rPr lang="en-US" sz="3700">
                <a:solidFill>
                  <a:srgbClr val="FFFFFF"/>
                </a:solidFill>
                <a:latin typeface="Nunito Sans Bold"/>
              </a:rPr>
              <a:t>and</a:t>
            </a:r>
            <a:r>
              <a:rPr lang="en-US" sz="3700">
                <a:solidFill>
                  <a:srgbClr val="41B8D5"/>
                </a:solidFill>
                <a:latin typeface="Nunito Sans Bold"/>
              </a:rPr>
              <a:t> ICC</a:t>
            </a:r>
          </a:p>
        </p:txBody>
      </p:sp>
      <p:sp>
        <p:nvSpPr>
          <p:cNvPr id="8" name="Freeform 8"/>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4"/>
            <a:stretch>
              <a:fillRect r="-10320"/>
            </a:stretch>
          </a:blipFill>
        </p:spPr>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794227"/>
            <a:chOff x="0" y="0"/>
            <a:chExt cx="4993886" cy="920445"/>
          </a:xfrm>
        </p:grpSpPr>
        <p:sp>
          <p:nvSpPr>
            <p:cNvPr id="3" name="Freeform 3"/>
            <p:cNvSpPr/>
            <p:nvPr/>
          </p:nvSpPr>
          <p:spPr>
            <a:xfrm>
              <a:off x="0" y="0"/>
              <a:ext cx="4993885" cy="920445"/>
            </a:xfrm>
            <a:custGeom>
              <a:avLst/>
              <a:gdLst/>
              <a:ahLst/>
              <a:cxnLst/>
              <a:rect l="l" t="t" r="r" b="b"/>
              <a:pathLst>
                <a:path w="4993885" h="920445">
                  <a:moveTo>
                    <a:pt x="0" y="0"/>
                  </a:moveTo>
                  <a:lnTo>
                    <a:pt x="4993885" y="0"/>
                  </a:lnTo>
                  <a:lnTo>
                    <a:pt x="4993885" y="920445"/>
                  </a:lnTo>
                  <a:lnTo>
                    <a:pt x="0" y="920445"/>
                  </a:lnTo>
                  <a:close/>
                </a:path>
              </a:pathLst>
            </a:custGeom>
            <a:solidFill>
              <a:srgbClr val="052F59"/>
            </a:solidFill>
          </p:spPr>
        </p:sp>
      </p:grpSp>
      <p:sp>
        <p:nvSpPr>
          <p:cNvPr id="4" name="Freeform 4"/>
          <p:cNvSpPr/>
          <p:nvPr/>
        </p:nvSpPr>
        <p:spPr>
          <a:xfrm>
            <a:off x="0" y="0"/>
            <a:ext cx="9753600" cy="1794227"/>
          </a:xfrm>
          <a:custGeom>
            <a:avLst/>
            <a:gdLst/>
            <a:ahLst/>
            <a:cxnLst/>
            <a:rect l="l" t="t" r="r" b="b"/>
            <a:pathLst>
              <a:path w="9753600" h="1794227">
                <a:moveTo>
                  <a:pt x="0" y="0"/>
                </a:moveTo>
                <a:lnTo>
                  <a:pt x="9753600" y="0"/>
                </a:lnTo>
                <a:lnTo>
                  <a:pt x="9753600" y="1794227"/>
                </a:lnTo>
                <a:lnTo>
                  <a:pt x="0" y="1794227"/>
                </a:lnTo>
                <a:lnTo>
                  <a:pt x="0" y="0"/>
                </a:lnTo>
                <a:close/>
              </a:path>
            </a:pathLst>
          </a:custGeom>
          <a:blipFill>
            <a:blip r:embed="rId2">
              <a:alphaModFix amt="9999"/>
            </a:blip>
            <a:stretch>
              <a:fillRect t="-153853" b="-153853"/>
            </a:stretch>
          </a:blipFill>
        </p:spPr>
      </p:sp>
      <p:sp>
        <p:nvSpPr>
          <p:cNvPr id="5" name="TextBox 5"/>
          <p:cNvSpPr txBox="1"/>
          <p:nvPr/>
        </p:nvSpPr>
        <p:spPr>
          <a:xfrm>
            <a:off x="1090019" y="765561"/>
            <a:ext cx="7573562" cy="616585"/>
          </a:xfrm>
          <a:prstGeom prst="rect">
            <a:avLst/>
          </a:prstGeom>
        </p:spPr>
        <p:txBody>
          <a:bodyPr lIns="0" tIns="0" rIns="0" bIns="0" rtlCol="0" anchor="t">
            <a:spAutoFit/>
          </a:bodyPr>
          <a:lstStyle/>
          <a:p>
            <a:pPr algn="ctr">
              <a:lnSpc>
                <a:spcPts val="4730"/>
              </a:lnSpc>
            </a:pPr>
            <a:r>
              <a:rPr lang="en-US" sz="4300">
                <a:solidFill>
                  <a:srgbClr val="FFFFFF"/>
                </a:solidFill>
                <a:latin typeface="Nunito Sans Bold"/>
              </a:rPr>
              <a:t>2024 - </a:t>
            </a:r>
            <a:r>
              <a:rPr lang="en-US" sz="4300">
                <a:solidFill>
                  <a:srgbClr val="41B8D5"/>
                </a:solidFill>
                <a:latin typeface="Nunito Sans Bold"/>
              </a:rPr>
              <a:t>ICJ</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
        <p:nvSpPr>
          <p:cNvPr id="7" name="TextBox 7"/>
          <p:cNvSpPr txBox="1"/>
          <p:nvPr/>
        </p:nvSpPr>
        <p:spPr>
          <a:xfrm>
            <a:off x="4876800" y="2116717"/>
            <a:ext cx="4389878" cy="4572762"/>
          </a:xfrm>
          <a:prstGeom prst="rect">
            <a:avLst/>
          </a:prstGeom>
        </p:spPr>
        <p:txBody>
          <a:bodyPr lIns="0" tIns="0" rIns="0" bIns="0" rtlCol="0" anchor="t">
            <a:spAutoFit/>
          </a:bodyPr>
          <a:lstStyle/>
          <a:p>
            <a:pPr algn="just">
              <a:lnSpc>
                <a:spcPts val="2303"/>
              </a:lnSpc>
            </a:pPr>
            <a:r>
              <a:rPr lang="en-US" sz="1799">
                <a:solidFill>
                  <a:srgbClr val="000000"/>
                </a:solidFill>
                <a:latin typeface="Abhaya Libre Bold"/>
              </a:rPr>
              <a:t>Countries and organisations supporting South Africa's ICJ case against Israel include:</a:t>
            </a:r>
          </a:p>
          <a:p>
            <a:pPr algn="just">
              <a:lnSpc>
                <a:spcPts val="2303"/>
              </a:lnSpc>
            </a:pPr>
            <a:endParaRPr lang="en-US" sz="1799">
              <a:solidFill>
                <a:srgbClr val="000000"/>
              </a:solidFill>
              <a:latin typeface="Abhaya Libre Bold"/>
            </a:endParaRPr>
          </a:p>
          <a:p>
            <a:pPr algn="just">
              <a:lnSpc>
                <a:spcPts val="2303"/>
              </a:lnSpc>
            </a:pPr>
            <a:r>
              <a:rPr lang="en-US" sz="1799">
                <a:solidFill>
                  <a:srgbClr val="000000"/>
                </a:solidFill>
                <a:latin typeface="Abhaya Libre"/>
              </a:rPr>
              <a:t>1. Organisation of Islamic Cooperation (OIC) - member countries including Saudi Arabia, Iran, Pakistan and Morocco.</a:t>
            </a:r>
          </a:p>
          <a:p>
            <a:pPr algn="just">
              <a:lnSpc>
                <a:spcPts val="2303"/>
              </a:lnSpc>
            </a:pPr>
            <a:r>
              <a:rPr lang="en-US" sz="1799">
                <a:solidFill>
                  <a:srgbClr val="000000"/>
                </a:solidFill>
                <a:latin typeface="Abhaya Libre"/>
              </a:rPr>
              <a:t>2. Malaysia</a:t>
            </a:r>
          </a:p>
          <a:p>
            <a:pPr algn="just">
              <a:lnSpc>
                <a:spcPts val="2303"/>
              </a:lnSpc>
            </a:pPr>
            <a:r>
              <a:rPr lang="en-US" sz="1799">
                <a:solidFill>
                  <a:srgbClr val="000000"/>
                </a:solidFill>
                <a:latin typeface="Abhaya Libre"/>
              </a:rPr>
              <a:t>3. Turkey</a:t>
            </a:r>
          </a:p>
          <a:p>
            <a:pPr algn="just">
              <a:lnSpc>
                <a:spcPts val="2303"/>
              </a:lnSpc>
            </a:pPr>
            <a:r>
              <a:rPr lang="en-US" sz="1799">
                <a:solidFill>
                  <a:srgbClr val="000000"/>
                </a:solidFill>
                <a:latin typeface="Abhaya Libre"/>
              </a:rPr>
              <a:t>4. Jordan</a:t>
            </a:r>
          </a:p>
          <a:p>
            <a:pPr algn="just">
              <a:lnSpc>
                <a:spcPts val="2303"/>
              </a:lnSpc>
            </a:pPr>
            <a:r>
              <a:rPr lang="en-US" sz="1799">
                <a:solidFill>
                  <a:srgbClr val="000000"/>
                </a:solidFill>
                <a:latin typeface="Abhaya Libre"/>
              </a:rPr>
              <a:t>5. Bolivia</a:t>
            </a:r>
          </a:p>
          <a:p>
            <a:pPr algn="just">
              <a:lnSpc>
                <a:spcPts val="2303"/>
              </a:lnSpc>
            </a:pPr>
            <a:r>
              <a:rPr lang="en-US" sz="1799">
                <a:solidFill>
                  <a:srgbClr val="000000"/>
                </a:solidFill>
                <a:latin typeface="Abhaya Libre"/>
              </a:rPr>
              <a:t>6. Maldives</a:t>
            </a:r>
          </a:p>
          <a:p>
            <a:pPr algn="just">
              <a:lnSpc>
                <a:spcPts val="2303"/>
              </a:lnSpc>
            </a:pPr>
            <a:r>
              <a:rPr lang="en-US" sz="1799">
                <a:solidFill>
                  <a:srgbClr val="000000"/>
                </a:solidFill>
                <a:latin typeface="Abhaya Libre"/>
              </a:rPr>
              <a:t>7. Namibia</a:t>
            </a:r>
          </a:p>
          <a:p>
            <a:pPr algn="just">
              <a:lnSpc>
                <a:spcPts val="2303"/>
              </a:lnSpc>
            </a:pPr>
            <a:r>
              <a:rPr lang="en-US" sz="1799">
                <a:solidFill>
                  <a:srgbClr val="000000"/>
                </a:solidFill>
                <a:latin typeface="Abhaya Libre"/>
              </a:rPr>
              <a:t>8. Pakistan</a:t>
            </a:r>
          </a:p>
          <a:p>
            <a:pPr algn="just">
              <a:lnSpc>
                <a:spcPts val="2303"/>
              </a:lnSpc>
            </a:pPr>
            <a:r>
              <a:rPr lang="en-US" sz="1799">
                <a:solidFill>
                  <a:srgbClr val="000000"/>
                </a:solidFill>
                <a:latin typeface="Abhaya Libre"/>
              </a:rPr>
              <a:t>9. Arab League</a:t>
            </a:r>
          </a:p>
          <a:p>
            <a:pPr algn="just">
              <a:lnSpc>
                <a:spcPts val="2303"/>
              </a:lnSpc>
            </a:pPr>
            <a:r>
              <a:rPr lang="en-US" sz="1799">
                <a:solidFill>
                  <a:srgbClr val="000000"/>
                </a:solidFill>
                <a:latin typeface="Abhaya Libre"/>
              </a:rPr>
              <a:t>10. Colombia</a:t>
            </a:r>
          </a:p>
          <a:p>
            <a:pPr algn="just">
              <a:lnSpc>
                <a:spcPts val="2303"/>
              </a:lnSpc>
            </a:pPr>
            <a:r>
              <a:rPr lang="en-US" sz="1799">
                <a:solidFill>
                  <a:srgbClr val="000000"/>
                </a:solidFill>
                <a:latin typeface="Abhaya Libre"/>
              </a:rPr>
              <a:t>11. Brazil</a:t>
            </a:r>
          </a:p>
        </p:txBody>
      </p:sp>
      <p:sp>
        <p:nvSpPr>
          <p:cNvPr id="8" name="Freeform 8"/>
          <p:cNvSpPr/>
          <p:nvPr/>
        </p:nvSpPr>
        <p:spPr>
          <a:xfrm>
            <a:off x="6644560" y="3993543"/>
            <a:ext cx="2622118" cy="2695936"/>
          </a:xfrm>
          <a:custGeom>
            <a:avLst/>
            <a:gdLst/>
            <a:ahLst/>
            <a:cxnLst/>
            <a:rect l="l" t="t" r="r" b="b"/>
            <a:pathLst>
              <a:path w="2622118" h="2695936">
                <a:moveTo>
                  <a:pt x="0" y="0"/>
                </a:moveTo>
                <a:lnTo>
                  <a:pt x="2622118" y="0"/>
                </a:lnTo>
                <a:lnTo>
                  <a:pt x="2622118" y="2695936"/>
                </a:lnTo>
                <a:lnTo>
                  <a:pt x="0" y="2695936"/>
                </a:lnTo>
                <a:lnTo>
                  <a:pt x="0" y="0"/>
                </a:lnTo>
                <a:close/>
              </a:path>
            </a:pathLst>
          </a:custGeom>
          <a:blipFill>
            <a:blip r:embed="rId4"/>
            <a:stretch>
              <a:fillRect l="-23388" t="-2803"/>
            </a:stretch>
          </a:blipFill>
        </p:spPr>
      </p:sp>
      <p:sp>
        <p:nvSpPr>
          <p:cNvPr id="9" name="TextBox 9"/>
          <p:cNvSpPr txBox="1"/>
          <p:nvPr/>
        </p:nvSpPr>
        <p:spPr>
          <a:xfrm>
            <a:off x="486922" y="2116717"/>
            <a:ext cx="3947789" cy="4572762"/>
          </a:xfrm>
          <a:prstGeom prst="rect">
            <a:avLst/>
          </a:prstGeom>
        </p:spPr>
        <p:txBody>
          <a:bodyPr lIns="0" tIns="0" rIns="0" bIns="0" rtlCol="0" anchor="t">
            <a:spAutoFit/>
          </a:bodyPr>
          <a:lstStyle/>
          <a:p>
            <a:pPr marL="388618" lvl="1" indent="-194309" algn="just">
              <a:lnSpc>
                <a:spcPts val="2303"/>
              </a:lnSpc>
              <a:buFont typeface="Arial"/>
              <a:buChar char="•"/>
            </a:pPr>
            <a:r>
              <a:rPr lang="en-US" sz="1799">
                <a:solidFill>
                  <a:srgbClr val="000000"/>
                </a:solidFill>
                <a:latin typeface="Abhaya Libre"/>
              </a:rPr>
              <a:t>South Africa has submitted an 84-page document to the International Court of Justice (ICJ) stating that Israel has violated the 1948 Genocide Convention, which was drawn up in the aftermath of the Second World War and the Holocaust. </a:t>
            </a:r>
          </a:p>
          <a:p>
            <a:pPr marL="388618" lvl="1" indent="-194309" algn="just">
              <a:lnSpc>
                <a:spcPts val="2303"/>
              </a:lnSpc>
              <a:buFont typeface="Arial"/>
              <a:buChar char="•"/>
            </a:pPr>
            <a:r>
              <a:rPr lang="en-US" sz="1799">
                <a:solidFill>
                  <a:srgbClr val="000000"/>
                </a:solidFill>
                <a:latin typeface="Abhaya Libre"/>
              </a:rPr>
              <a:t>In addition to countries, various advocacy and civil society groups around the world, such as Terreiro Pindorama in Brazil, Asociación Nacional de Amistad Italia-Cuba in Italy, and Collectif Judéo Arabe et Citoyen pour la Palestine in France, have also expressed support for South Africa's initiative.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884921"/>
            <a:chOff x="0" y="0"/>
            <a:chExt cx="4993886" cy="966972"/>
          </a:xfrm>
        </p:grpSpPr>
        <p:sp>
          <p:nvSpPr>
            <p:cNvPr id="3" name="Freeform 3"/>
            <p:cNvSpPr/>
            <p:nvPr/>
          </p:nvSpPr>
          <p:spPr>
            <a:xfrm>
              <a:off x="0" y="0"/>
              <a:ext cx="4993885" cy="966972"/>
            </a:xfrm>
            <a:custGeom>
              <a:avLst/>
              <a:gdLst/>
              <a:ahLst/>
              <a:cxnLst/>
              <a:rect l="l" t="t" r="r" b="b"/>
              <a:pathLst>
                <a:path w="4993885" h="966972">
                  <a:moveTo>
                    <a:pt x="0" y="0"/>
                  </a:moveTo>
                  <a:lnTo>
                    <a:pt x="4993885" y="0"/>
                  </a:lnTo>
                  <a:lnTo>
                    <a:pt x="4993885" y="966972"/>
                  </a:lnTo>
                  <a:lnTo>
                    <a:pt x="0" y="966972"/>
                  </a:lnTo>
                  <a:close/>
                </a:path>
              </a:pathLst>
            </a:custGeom>
            <a:solidFill>
              <a:srgbClr val="052F59"/>
            </a:solidFill>
          </p:spPr>
        </p:sp>
      </p:grpSp>
      <p:sp>
        <p:nvSpPr>
          <p:cNvPr id="4" name="Freeform 4"/>
          <p:cNvSpPr/>
          <p:nvPr/>
        </p:nvSpPr>
        <p:spPr>
          <a:xfrm>
            <a:off x="0" y="0"/>
            <a:ext cx="9753600" cy="1884921"/>
          </a:xfrm>
          <a:custGeom>
            <a:avLst/>
            <a:gdLst/>
            <a:ahLst/>
            <a:cxnLst/>
            <a:rect l="l" t="t" r="r" b="b"/>
            <a:pathLst>
              <a:path w="9753600" h="1884921">
                <a:moveTo>
                  <a:pt x="0" y="0"/>
                </a:moveTo>
                <a:lnTo>
                  <a:pt x="9753600" y="0"/>
                </a:lnTo>
                <a:lnTo>
                  <a:pt x="9753600" y="1884921"/>
                </a:lnTo>
                <a:lnTo>
                  <a:pt x="0" y="1884921"/>
                </a:lnTo>
                <a:lnTo>
                  <a:pt x="0" y="0"/>
                </a:lnTo>
                <a:close/>
              </a:path>
            </a:pathLst>
          </a:custGeom>
          <a:blipFill>
            <a:blip r:embed="rId3">
              <a:alphaModFix amt="9999"/>
            </a:blip>
            <a:stretch>
              <a:fillRect t="-144045" b="-144045"/>
            </a:stretch>
          </a:blipFill>
        </p:spPr>
      </p:sp>
      <p:sp>
        <p:nvSpPr>
          <p:cNvPr id="5" name="TextBox 5"/>
          <p:cNvSpPr txBox="1"/>
          <p:nvPr/>
        </p:nvSpPr>
        <p:spPr>
          <a:xfrm>
            <a:off x="1090019" y="639182"/>
            <a:ext cx="7573562" cy="967741"/>
          </a:xfrm>
          <a:prstGeom prst="rect">
            <a:avLst/>
          </a:prstGeom>
        </p:spPr>
        <p:txBody>
          <a:bodyPr lIns="0" tIns="0" rIns="0" bIns="0" rtlCol="0" anchor="t">
            <a:spAutoFit/>
          </a:bodyPr>
          <a:lstStyle/>
          <a:p>
            <a:pPr algn="ctr">
              <a:lnSpc>
                <a:spcPts val="3630"/>
              </a:lnSpc>
            </a:pPr>
            <a:r>
              <a:rPr lang="en-US" sz="3300">
                <a:solidFill>
                  <a:srgbClr val="FFFFFF"/>
                </a:solidFill>
                <a:latin typeface="Nunito Sans Bold"/>
              </a:rPr>
              <a:t>South African legal team </a:t>
            </a:r>
          </a:p>
          <a:p>
            <a:pPr algn="ctr">
              <a:lnSpc>
                <a:spcPts val="3960"/>
              </a:lnSpc>
            </a:pPr>
            <a:r>
              <a:rPr lang="en-US" sz="3600">
                <a:solidFill>
                  <a:srgbClr val="41B8D5"/>
                </a:solidFill>
                <a:latin typeface="Nunito Sans Bold"/>
              </a:rPr>
              <a:t>at the ICJ</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4"/>
            <a:stretch>
              <a:fillRect r="-10320"/>
            </a:stretch>
          </a:blipFill>
        </p:spPr>
      </p:sp>
      <p:sp>
        <p:nvSpPr>
          <p:cNvPr id="7" name="Freeform 7"/>
          <p:cNvSpPr/>
          <p:nvPr/>
        </p:nvSpPr>
        <p:spPr>
          <a:xfrm>
            <a:off x="1150304" y="2088964"/>
            <a:ext cx="7452992" cy="4869562"/>
          </a:xfrm>
          <a:custGeom>
            <a:avLst/>
            <a:gdLst/>
            <a:ahLst/>
            <a:cxnLst/>
            <a:rect l="l" t="t" r="r" b="b"/>
            <a:pathLst>
              <a:path w="7452992" h="4869562">
                <a:moveTo>
                  <a:pt x="0" y="0"/>
                </a:moveTo>
                <a:lnTo>
                  <a:pt x="7452992" y="0"/>
                </a:lnTo>
                <a:lnTo>
                  <a:pt x="7452992" y="4869562"/>
                </a:lnTo>
                <a:lnTo>
                  <a:pt x="0" y="4869562"/>
                </a:lnTo>
                <a:lnTo>
                  <a:pt x="0" y="0"/>
                </a:lnTo>
                <a:close/>
              </a:path>
            </a:pathLst>
          </a:custGeom>
          <a:blipFill>
            <a:blip r:embed="rId5"/>
            <a:stretch>
              <a:fillRect/>
            </a:stretch>
          </a:blipFill>
        </p:spPr>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985354"/>
            <a:chOff x="0" y="0"/>
            <a:chExt cx="4993886" cy="1018494"/>
          </a:xfrm>
        </p:grpSpPr>
        <p:sp>
          <p:nvSpPr>
            <p:cNvPr id="3" name="Freeform 3"/>
            <p:cNvSpPr/>
            <p:nvPr/>
          </p:nvSpPr>
          <p:spPr>
            <a:xfrm>
              <a:off x="0" y="0"/>
              <a:ext cx="4993885" cy="1018494"/>
            </a:xfrm>
            <a:custGeom>
              <a:avLst/>
              <a:gdLst/>
              <a:ahLst/>
              <a:cxnLst/>
              <a:rect l="l" t="t" r="r" b="b"/>
              <a:pathLst>
                <a:path w="4993885" h="1018494">
                  <a:moveTo>
                    <a:pt x="0" y="0"/>
                  </a:moveTo>
                  <a:lnTo>
                    <a:pt x="4993885" y="0"/>
                  </a:lnTo>
                  <a:lnTo>
                    <a:pt x="4993885" y="1018494"/>
                  </a:lnTo>
                  <a:lnTo>
                    <a:pt x="0" y="1018494"/>
                  </a:lnTo>
                  <a:close/>
                </a:path>
              </a:pathLst>
            </a:custGeom>
            <a:solidFill>
              <a:srgbClr val="052F59"/>
            </a:solidFill>
          </p:spPr>
        </p:sp>
      </p:grpSp>
      <p:sp>
        <p:nvSpPr>
          <p:cNvPr id="4" name="Freeform 4"/>
          <p:cNvSpPr/>
          <p:nvPr/>
        </p:nvSpPr>
        <p:spPr>
          <a:xfrm>
            <a:off x="0" y="0"/>
            <a:ext cx="9753600" cy="1985354"/>
          </a:xfrm>
          <a:custGeom>
            <a:avLst/>
            <a:gdLst/>
            <a:ahLst/>
            <a:cxnLst/>
            <a:rect l="l" t="t" r="r" b="b"/>
            <a:pathLst>
              <a:path w="9753600" h="1985354">
                <a:moveTo>
                  <a:pt x="0" y="0"/>
                </a:moveTo>
                <a:lnTo>
                  <a:pt x="9753600" y="0"/>
                </a:lnTo>
                <a:lnTo>
                  <a:pt x="9753600" y="1985354"/>
                </a:lnTo>
                <a:lnTo>
                  <a:pt x="0" y="1985354"/>
                </a:lnTo>
                <a:lnTo>
                  <a:pt x="0" y="0"/>
                </a:lnTo>
                <a:close/>
              </a:path>
            </a:pathLst>
          </a:custGeom>
          <a:blipFill>
            <a:blip r:embed="rId2">
              <a:alphaModFix amt="9999"/>
            </a:blip>
            <a:stretch>
              <a:fillRect t="-134229" b="-134229"/>
            </a:stretch>
          </a:blipFill>
        </p:spPr>
      </p:sp>
      <p:sp>
        <p:nvSpPr>
          <p:cNvPr id="5" name="TextBox 5"/>
          <p:cNvSpPr txBox="1"/>
          <p:nvPr/>
        </p:nvSpPr>
        <p:spPr>
          <a:xfrm>
            <a:off x="1090019" y="575942"/>
            <a:ext cx="7573562" cy="1077595"/>
          </a:xfrm>
          <a:prstGeom prst="rect">
            <a:avLst/>
          </a:prstGeom>
        </p:spPr>
        <p:txBody>
          <a:bodyPr lIns="0" tIns="0" rIns="0" bIns="0" rtlCol="0" anchor="t">
            <a:spAutoFit/>
          </a:bodyPr>
          <a:lstStyle/>
          <a:p>
            <a:pPr algn="ctr">
              <a:lnSpc>
                <a:spcPts val="4070"/>
              </a:lnSpc>
            </a:pPr>
            <a:r>
              <a:rPr lang="en-US" sz="3700">
                <a:solidFill>
                  <a:srgbClr val="FFFFFF"/>
                </a:solidFill>
                <a:latin typeface="Nunito Sans Bold"/>
              </a:rPr>
              <a:t>As of </a:t>
            </a:r>
          </a:p>
          <a:p>
            <a:pPr algn="ctr">
              <a:lnSpc>
                <a:spcPts val="4400"/>
              </a:lnSpc>
            </a:pPr>
            <a:r>
              <a:rPr lang="en-US" sz="4000">
                <a:solidFill>
                  <a:srgbClr val="41B8D5"/>
                </a:solidFill>
                <a:latin typeface="Nunito Sans Bold"/>
              </a:rPr>
              <a:t>May 15, 2024</a:t>
            </a:r>
          </a:p>
        </p:txBody>
      </p:sp>
      <p:sp>
        <p:nvSpPr>
          <p:cNvPr id="6" name="Freeform 6"/>
          <p:cNvSpPr/>
          <p:nvPr/>
        </p:nvSpPr>
        <p:spPr>
          <a:xfrm>
            <a:off x="8160355" y="234701"/>
            <a:ext cx="1235491" cy="906392"/>
          </a:xfrm>
          <a:custGeom>
            <a:avLst/>
            <a:gdLst/>
            <a:ahLst/>
            <a:cxnLst/>
            <a:rect l="l" t="t" r="r" b="b"/>
            <a:pathLst>
              <a:path w="1235491" h="906392">
                <a:moveTo>
                  <a:pt x="0" y="0"/>
                </a:moveTo>
                <a:lnTo>
                  <a:pt x="1235490" y="0"/>
                </a:lnTo>
                <a:lnTo>
                  <a:pt x="1235490" y="906391"/>
                </a:lnTo>
                <a:lnTo>
                  <a:pt x="0" y="906391"/>
                </a:lnTo>
                <a:lnTo>
                  <a:pt x="0" y="0"/>
                </a:lnTo>
                <a:close/>
              </a:path>
            </a:pathLst>
          </a:custGeom>
          <a:blipFill>
            <a:blip r:embed="rId3"/>
            <a:stretch>
              <a:fillRect r="-10320"/>
            </a:stretch>
          </a:blipFill>
        </p:spPr>
      </p:sp>
      <p:sp>
        <p:nvSpPr>
          <p:cNvPr id="7" name="TextBox 7"/>
          <p:cNvSpPr txBox="1"/>
          <p:nvPr/>
        </p:nvSpPr>
        <p:spPr>
          <a:xfrm>
            <a:off x="544637" y="2413613"/>
            <a:ext cx="8664325" cy="3882898"/>
          </a:xfrm>
          <a:prstGeom prst="rect">
            <a:avLst/>
          </a:prstGeom>
        </p:spPr>
        <p:txBody>
          <a:bodyPr lIns="0" tIns="0" rIns="0" bIns="0" rtlCol="0" anchor="t">
            <a:spAutoFit/>
          </a:bodyPr>
          <a:lstStyle/>
          <a:p>
            <a:pPr marL="474978" lvl="1" indent="-237489" algn="just">
              <a:lnSpc>
                <a:spcPts val="2815"/>
              </a:lnSpc>
              <a:buFont typeface="Arial"/>
              <a:buChar char="•"/>
            </a:pPr>
            <a:r>
              <a:rPr lang="en-US" sz="2199">
                <a:solidFill>
                  <a:srgbClr val="000000"/>
                </a:solidFill>
                <a:latin typeface="Abhaya Libre"/>
              </a:rPr>
              <a:t>100 journalists </a:t>
            </a:r>
            <a:r>
              <a:rPr lang="en-US" sz="2199">
                <a:solidFill>
                  <a:srgbClr val="000000"/>
                </a:solidFill>
                <a:latin typeface="Abhaya Libre Bold"/>
              </a:rPr>
              <a:t>killed</a:t>
            </a:r>
            <a:r>
              <a:rPr lang="en-US" sz="2199">
                <a:solidFill>
                  <a:srgbClr val="000000"/>
                </a:solidFill>
                <a:latin typeface="Abhaya Libre"/>
              </a:rPr>
              <a:t>.</a:t>
            </a:r>
          </a:p>
          <a:p>
            <a:pPr marL="474978" lvl="1" indent="-237489" algn="just">
              <a:lnSpc>
                <a:spcPts val="2815"/>
              </a:lnSpc>
              <a:buFont typeface="Arial"/>
              <a:buChar char="•"/>
            </a:pPr>
            <a:r>
              <a:rPr lang="en-US" sz="2199">
                <a:solidFill>
                  <a:srgbClr val="000000"/>
                </a:solidFill>
                <a:latin typeface="Abhaya Libre"/>
              </a:rPr>
              <a:t>60 journalists </a:t>
            </a:r>
            <a:r>
              <a:rPr lang="en-US" sz="2199">
                <a:solidFill>
                  <a:srgbClr val="000000"/>
                </a:solidFill>
                <a:latin typeface="Abhaya Libre Bold"/>
              </a:rPr>
              <a:t>injured</a:t>
            </a:r>
            <a:r>
              <a:rPr lang="en-US" sz="2199">
                <a:solidFill>
                  <a:srgbClr val="000000"/>
                </a:solidFill>
                <a:latin typeface="Abhaya Libre"/>
              </a:rPr>
              <a:t>.</a:t>
            </a:r>
          </a:p>
          <a:p>
            <a:pPr marL="474978" lvl="1" indent="-237489" algn="just">
              <a:lnSpc>
                <a:spcPts val="2815"/>
              </a:lnSpc>
              <a:buFont typeface="Arial"/>
              <a:buChar char="•"/>
            </a:pPr>
            <a:r>
              <a:rPr lang="en-US" sz="2199">
                <a:solidFill>
                  <a:srgbClr val="000000"/>
                </a:solidFill>
                <a:latin typeface="Abhaya Libre"/>
              </a:rPr>
              <a:t>More than </a:t>
            </a:r>
            <a:r>
              <a:rPr lang="en-US" sz="2199">
                <a:solidFill>
                  <a:srgbClr val="000000"/>
                </a:solidFill>
                <a:latin typeface="Abhaya Libre Bold"/>
              </a:rPr>
              <a:t>35,000 people killed</a:t>
            </a:r>
            <a:r>
              <a:rPr lang="en-US" sz="2199">
                <a:solidFill>
                  <a:srgbClr val="000000"/>
                </a:solidFill>
                <a:latin typeface="Abhaya Libre"/>
              </a:rPr>
              <a:t>.</a:t>
            </a:r>
          </a:p>
          <a:p>
            <a:pPr marL="474978" lvl="1" indent="-237489" algn="just">
              <a:lnSpc>
                <a:spcPts val="2815"/>
              </a:lnSpc>
              <a:buFont typeface="Arial"/>
              <a:buChar char="•"/>
            </a:pPr>
            <a:r>
              <a:rPr lang="en-US" sz="2199">
                <a:solidFill>
                  <a:srgbClr val="000000"/>
                </a:solidFill>
                <a:latin typeface="Abhaya Libre Bold"/>
              </a:rPr>
              <a:t>1.7 million </a:t>
            </a:r>
            <a:r>
              <a:rPr lang="en-US" sz="2199">
                <a:solidFill>
                  <a:srgbClr val="000000"/>
                </a:solidFill>
                <a:latin typeface="Abhaya Libre"/>
              </a:rPr>
              <a:t>Palestinians displaced.</a:t>
            </a:r>
          </a:p>
          <a:p>
            <a:pPr marL="474978" lvl="1" indent="-237489" algn="just">
              <a:lnSpc>
                <a:spcPts val="2815"/>
              </a:lnSpc>
              <a:buFont typeface="Arial"/>
              <a:buChar char="•"/>
            </a:pPr>
            <a:r>
              <a:rPr lang="en-US" sz="2199">
                <a:solidFill>
                  <a:srgbClr val="000000"/>
                </a:solidFill>
                <a:latin typeface="Abhaya Libre"/>
              </a:rPr>
              <a:t>60 percent of </a:t>
            </a:r>
            <a:r>
              <a:rPr lang="en-US" sz="2199">
                <a:solidFill>
                  <a:srgbClr val="000000"/>
                </a:solidFill>
                <a:latin typeface="Abhaya Libre Bold"/>
              </a:rPr>
              <a:t>residential buildings </a:t>
            </a:r>
            <a:r>
              <a:rPr lang="en-US" sz="2199">
                <a:solidFill>
                  <a:srgbClr val="000000"/>
                </a:solidFill>
                <a:latin typeface="Abhaya Libre"/>
              </a:rPr>
              <a:t>damaged.</a:t>
            </a:r>
          </a:p>
          <a:p>
            <a:pPr marL="474978" lvl="1" indent="-237489" algn="just">
              <a:lnSpc>
                <a:spcPts val="2815"/>
              </a:lnSpc>
              <a:buFont typeface="Arial"/>
              <a:buChar char="•"/>
            </a:pPr>
            <a:r>
              <a:rPr lang="en-US" sz="2199">
                <a:solidFill>
                  <a:srgbClr val="000000"/>
                </a:solidFill>
                <a:latin typeface="Abhaya Libre"/>
              </a:rPr>
              <a:t>191 </a:t>
            </a:r>
            <a:r>
              <a:rPr lang="en-US" sz="2199">
                <a:solidFill>
                  <a:srgbClr val="000000"/>
                </a:solidFill>
                <a:latin typeface="Abhaya Libre Bold"/>
              </a:rPr>
              <a:t>UN staff</a:t>
            </a:r>
            <a:r>
              <a:rPr lang="en-US" sz="2199">
                <a:solidFill>
                  <a:srgbClr val="000000"/>
                </a:solidFill>
                <a:latin typeface="Abhaya Libre"/>
              </a:rPr>
              <a:t> killed.</a:t>
            </a:r>
          </a:p>
          <a:p>
            <a:pPr marL="474978" lvl="1" indent="-237489" algn="just">
              <a:lnSpc>
                <a:spcPts val="2815"/>
              </a:lnSpc>
              <a:buFont typeface="Arial"/>
              <a:buChar char="•"/>
            </a:pPr>
            <a:r>
              <a:rPr lang="en-US" sz="2199">
                <a:solidFill>
                  <a:srgbClr val="000000"/>
                </a:solidFill>
                <a:latin typeface="Abhaya Libre"/>
              </a:rPr>
              <a:t>Over 350 </a:t>
            </a:r>
            <a:r>
              <a:rPr lang="en-US" sz="2199">
                <a:solidFill>
                  <a:srgbClr val="000000"/>
                </a:solidFill>
                <a:latin typeface="Abhaya Libre Bold"/>
              </a:rPr>
              <a:t>academics and teachers</a:t>
            </a:r>
            <a:r>
              <a:rPr lang="en-US" sz="2199">
                <a:solidFill>
                  <a:srgbClr val="000000"/>
                </a:solidFill>
                <a:latin typeface="Abhaya Libre"/>
              </a:rPr>
              <a:t> killed.</a:t>
            </a:r>
          </a:p>
          <a:p>
            <a:pPr marL="474978" lvl="1" indent="-237489" algn="just">
              <a:lnSpc>
                <a:spcPts val="2815"/>
              </a:lnSpc>
              <a:buFont typeface="Arial"/>
              <a:buChar char="•"/>
            </a:pPr>
            <a:r>
              <a:rPr lang="en-US" sz="2199">
                <a:solidFill>
                  <a:srgbClr val="000000"/>
                </a:solidFill>
                <a:latin typeface="Abhaya Libre"/>
              </a:rPr>
              <a:t>Nearly 500 </a:t>
            </a:r>
            <a:r>
              <a:rPr lang="en-US" sz="2199">
                <a:solidFill>
                  <a:srgbClr val="000000"/>
                </a:solidFill>
                <a:latin typeface="Abhaya Libre Bold"/>
              </a:rPr>
              <a:t>health workers</a:t>
            </a:r>
            <a:r>
              <a:rPr lang="en-US" sz="2199">
                <a:solidFill>
                  <a:srgbClr val="000000"/>
                </a:solidFill>
                <a:latin typeface="Abhaya Libre"/>
              </a:rPr>
              <a:t> killed.</a:t>
            </a:r>
          </a:p>
          <a:p>
            <a:pPr marL="474978" lvl="1" indent="-237489" algn="just">
              <a:lnSpc>
                <a:spcPts val="2815"/>
              </a:lnSpc>
              <a:buFont typeface="Arial"/>
              <a:buChar char="•"/>
            </a:pPr>
            <a:r>
              <a:rPr lang="en-US" sz="2199">
                <a:solidFill>
                  <a:srgbClr val="000000"/>
                </a:solidFill>
                <a:latin typeface="Abhaya Libre"/>
              </a:rPr>
              <a:t>16 </a:t>
            </a:r>
            <a:r>
              <a:rPr lang="en-US" sz="2199">
                <a:solidFill>
                  <a:srgbClr val="000000"/>
                </a:solidFill>
                <a:latin typeface="Abhaya Libre Bold"/>
              </a:rPr>
              <a:t>hospitals</a:t>
            </a:r>
            <a:r>
              <a:rPr lang="en-US" sz="2199">
                <a:solidFill>
                  <a:srgbClr val="000000"/>
                </a:solidFill>
                <a:latin typeface="Abhaya Libre"/>
              </a:rPr>
              <a:t> totally or partially destroyed.</a:t>
            </a:r>
          </a:p>
          <a:p>
            <a:pPr marL="474978" lvl="1" indent="-237489" algn="just">
              <a:lnSpc>
                <a:spcPts val="2815"/>
              </a:lnSpc>
              <a:buFont typeface="Arial"/>
              <a:buChar char="•"/>
            </a:pPr>
            <a:r>
              <a:rPr lang="en-US" sz="2199">
                <a:solidFill>
                  <a:srgbClr val="000000"/>
                </a:solidFill>
                <a:latin typeface="Abhaya Libre"/>
              </a:rPr>
              <a:t>More than 80% of </a:t>
            </a:r>
            <a:r>
              <a:rPr lang="en-US" sz="2199">
                <a:solidFill>
                  <a:srgbClr val="000000"/>
                </a:solidFill>
                <a:latin typeface="Abhaya Libre Bold"/>
              </a:rPr>
              <a:t>schools</a:t>
            </a:r>
            <a:r>
              <a:rPr lang="en-US" sz="2199">
                <a:solidFill>
                  <a:srgbClr val="000000"/>
                </a:solidFill>
                <a:latin typeface="Abhaya Libre"/>
              </a:rPr>
              <a:t> in Gaza are unusable. </a:t>
            </a:r>
          </a:p>
          <a:p>
            <a:pPr marL="474978" lvl="1" indent="-237489" algn="just">
              <a:lnSpc>
                <a:spcPts val="2815"/>
              </a:lnSpc>
              <a:buFont typeface="Arial"/>
              <a:buChar char="•"/>
            </a:pPr>
            <a:r>
              <a:rPr lang="en-US" sz="2199">
                <a:solidFill>
                  <a:srgbClr val="000000"/>
                </a:solidFill>
                <a:latin typeface="Abhaya Libre"/>
              </a:rPr>
              <a:t>195 </a:t>
            </a:r>
            <a:r>
              <a:rPr lang="en-US" sz="2199">
                <a:solidFill>
                  <a:srgbClr val="000000"/>
                </a:solidFill>
                <a:latin typeface="Abhaya Libre Bold"/>
              </a:rPr>
              <a:t>heritage sites</a:t>
            </a:r>
            <a:r>
              <a:rPr lang="en-US" sz="2199">
                <a:solidFill>
                  <a:srgbClr val="000000"/>
                </a:solidFill>
                <a:latin typeface="Abhaya Libre"/>
              </a:rPr>
              <a:t>, 227 </a:t>
            </a:r>
            <a:r>
              <a:rPr lang="en-US" sz="2199">
                <a:solidFill>
                  <a:srgbClr val="000000"/>
                </a:solidFill>
                <a:latin typeface="Abhaya Libre Bold"/>
              </a:rPr>
              <a:t>mosques</a:t>
            </a:r>
            <a:r>
              <a:rPr lang="en-US" sz="2199">
                <a:solidFill>
                  <a:srgbClr val="000000"/>
                </a:solidFill>
                <a:latin typeface="Abhaya Libre"/>
              </a:rPr>
              <a:t> and 3 </a:t>
            </a:r>
            <a:r>
              <a:rPr lang="en-US" sz="2199">
                <a:solidFill>
                  <a:srgbClr val="000000"/>
                </a:solidFill>
                <a:latin typeface="Abhaya Libre Bold"/>
              </a:rPr>
              <a:t>churches</a:t>
            </a:r>
            <a:r>
              <a:rPr lang="en-US" sz="2199">
                <a:solidFill>
                  <a:srgbClr val="000000"/>
                </a:solidFill>
                <a:latin typeface="Abhaya Libre"/>
              </a:rPr>
              <a:t> damaged or destroyed.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501700"/>
            <a:chOff x="0" y="0"/>
            <a:chExt cx="4993886" cy="770378"/>
          </a:xfrm>
        </p:grpSpPr>
        <p:sp>
          <p:nvSpPr>
            <p:cNvPr id="3" name="Freeform 3"/>
            <p:cNvSpPr/>
            <p:nvPr/>
          </p:nvSpPr>
          <p:spPr>
            <a:xfrm>
              <a:off x="0" y="0"/>
              <a:ext cx="4993885" cy="770378"/>
            </a:xfrm>
            <a:custGeom>
              <a:avLst/>
              <a:gdLst/>
              <a:ahLst/>
              <a:cxnLst/>
              <a:rect l="l" t="t" r="r" b="b"/>
              <a:pathLst>
                <a:path w="4993885" h="770378">
                  <a:moveTo>
                    <a:pt x="0" y="0"/>
                  </a:moveTo>
                  <a:lnTo>
                    <a:pt x="4993885" y="0"/>
                  </a:lnTo>
                  <a:lnTo>
                    <a:pt x="4993885" y="770378"/>
                  </a:lnTo>
                  <a:lnTo>
                    <a:pt x="0" y="770378"/>
                  </a:lnTo>
                  <a:close/>
                </a:path>
              </a:pathLst>
            </a:custGeom>
            <a:solidFill>
              <a:srgbClr val="052F59"/>
            </a:solidFill>
          </p:spPr>
        </p:sp>
      </p:grpSp>
      <p:sp>
        <p:nvSpPr>
          <p:cNvPr id="4" name="Freeform 4"/>
          <p:cNvSpPr/>
          <p:nvPr/>
        </p:nvSpPr>
        <p:spPr>
          <a:xfrm>
            <a:off x="0" y="0"/>
            <a:ext cx="9753600" cy="1501700"/>
          </a:xfrm>
          <a:custGeom>
            <a:avLst/>
            <a:gdLst/>
            <a:ahLst/>
            <a:cxnLst/>
            <a:rect l="l" t="t" r="r" b="b"/>
            <a:pathLst>
              <a:path w="9753600" h="1501700">
                <a:moveTo>
                  <a:pt x="0" y="0"/>
                </a:moveTo>
                <a:lnTo>
                  <a:pt x="9753600" y="0"/>
                </a:lnTo>
                <a:lnTo>
                  <a:pt x="9753600" y="1501700"/>
                </a:lnTo>
                <a:lnTo>
                  <a:pt x="0" y="1501700"/>
                </a:lnTo>
                <a:lnTo>
                  <a:pt x="0" y="0"/>
                </a:lnTo>
                <a:close/>
              </a:path>
            </a:pathLst>
          </a:custGeom>
          <a:blipFill>
            <a:blip r:embed="rId2">
              <a:alphaModFix amt="9999"/>
            </a:blip>
            <a:stretch>
              <a:fillRect t="-193563" b="-193563"/>
            </a:stretch>
          </a:blipFill>
        </p:spPr>
      </p:sp>
      <p:sp>
        <p:nvSpPr>
          <p:cNvPr id="5" name="TextBox 5"/>
          <p:cNvSpPr txBox="1"/>
          <p:nvPr/>
        </p:nvSpPr>
        <p:spPr>
          <a:xfrm>
            <a:off x="1090019" y="575942"/>
            <a:ext cx="7573562" cy="565150"/>
          </a:xfrm>
          <a:prstGeom prst="rect">
            <a:avLst/>
          </a:prstGeom>
        </p:spPr>
        <p:txBody>
          <a:bodyPr lIns="0" tIns="0" rIns="0" bIns="0" rtlCol="0" anchor="t">
            <a:spAutoFit/>
          </a:bodyPr>
          <a:lstStyle/>
          <a:p>
            <a:pPr algn="ctr">
              <a:lnSpc>
                <a:spcPts val="4400"/>
              </a:lnSpc>
            </a:pPr>
            <a:r>
              <a:rPr lang="en-US" sz="4000">
                <a:solidFill>
                  <a:srgbClr val="FFFFFF"/>
                </a:solidFill>
                <a:latin typeface="Nunito Sans Bold"/>
              </a:rPr>
              <a:t>Double </a:t>
            </a:r>
            <a:r>
              <a:rPr lang="en-US" sz="4000">
                <a:solidFill>
                  <a:srgbClr val="41B8D5"/>
                </a:solidFill>
                <a:latin typeface="Nunito Sans Bold"/>
              </a:rPr>
              <a:t>Standards</a:t>
            </a:r>
          </a:p>
        </p:txBody>
      </p:sp>
      <p:sp>
        <p:nvSpPr>
          <p:cNvPr id="6" name="Freeform 6"/>
          <p:cNvSpPr/>
          <p:nvPr/>
        </p:nvSpPr>
        <p:spPr>
          <a:xfrm>
            <a:off x="8160355" y="234701"/>
            <a:ext cx="1235491" cy="906392"/>
          </a:xfrm>
          <a:custGeom>
            <a:avLst/>
            <a:gdLst/>
            <a:ahLst/>
            <a:cxnLst/>
            <a:rect l="l" t="t" r="r" b="b"/>
            <a:pathLst>
              <a:path w="1235491" h="906392">
                <a:moveTo>
                  <a:pt x="0" y="0"/>
                </a:moveTo>
                <a:lnTo>
                  <a:pt x="1235490" y="0"/>
                </a:lnTo>
                <a:lnTo>
                  <a:pt x="1235490" y="906391"/>
                </a:lnTo>
                <a:lnTo>
                  <a:pt x="0" y="906391"/>
                </a:lnTo>
                <a:lnTo>
                  <a:pt x="0" y="0"/>
                </a:lnTo>
                <a:close/>
              </a:path>
            </a:pathLst>
          </a:custGeom>
          <a:blipFill>
            <a:blip r:embed="rId3"/>
            <a:stretch>
              <a:fillRect r="-10320"/>
            </a:stretch>
          </a:blipFill>
        </p:spPr>
      </p:sp>
      <p:sp>
        <p:nvSpPr>
          <p:cNvPr id="7" name="TextBox 7"/>
          <p:cNvSpPr txBox="1"/>
          <p:nvPr/>
        </p:nvSpPr>
        <p:spPr>
          <a:xfrm>
            <a:off x="554138" y="1748893"/>
            <a:ext cx="8664325" cy="5144262"/>
          </a:xfrm>
          <a:prstGeom prst="rect">
            <a:avLst/>
          </a:prstGeom>
        </p:spPr>
        <p:txBody>
          <a:bodyPr lIns="0" tIns="0" rIns="0" bIns="0" rtlCol="0" anchor="t">
            <a:spAutoFit/>
          </a:bodyPr>
          <a:lstStyle/>
          <a:p>
            <a:pPr marL="388620" lvl="1" indent="-194310" algn="just">
              <a:lnSpc>
                <a:spcPts val="2304"/>
              </a:lnSpc>
              <a:buFont typeface="Arial"/>
              <a:buChar char="•"/>
            </a:pPr>
            <a:r>
              <a:rPr lang="en-US" sz="1800">
                <a:solidFill>
                  <a:srgbClr val="000000"/>
                </a:solidFill>
                <a:latin typeface="Abhaya Libre"/>
              </a:rPr>
              <a:t>In 2022 Russia invaded Ukraine. </a:t>
            </a:r>
          </a:p>
          <a:p>
            <a:pPr marL="388620" lvl="1" indent="-194310" algn="just">
              <a:lnSpc>
                <a:spcPts val="2304"/>
              </a:lnSpc>
              <a:buFont typeface="Arial"/>
              <a:buChar char="•"/>
            </a:pPr>
            <a:r>
              <a:rPr lang="en-US" sz="1800">
                <a:solidFill>
                  <a:srgbClr val="000000"/>
                </a:solidFill>
                <a:latin typeface="Abhaya Libre"/>
              </a:rPr>
              <a:t>Russia's occupation of Ukraine and Israel's occupation of Gaza are both illegal under international law.</a:t>
            </a:r>
          </a:p>
          <a:p>
            <a:pPr marL="388620" lvl="1" indent="-194310" algn="just">
              <a:lnSpc>
                <a:spcPts val="2304"/>
              </a:lnSpc>
              <a:buFont typeface="Arial"/>
              <a:buChar char="•"/>
            </a:pPr>
            <a:r>
              <a:rPr lang="en-US" sz="1800">
                <a:solidFill>
                  <a:srgbClr val="000000"/>
                </a:solidFill>
                <a:latin typeface="Abhaya Libre"/>
              </a:rPr>
              <a:t>The United Nations has condemned both occupations, but the response from the West has been very different.</a:t>
            </a:r>
          </a:p>
          <a:p>
            <a:pPr marL="388620" lvl="1" indent="-194310" algn="just">
              <a:lnSpc>
                <a:spcPts val="2304"/>
              </a:lnSpc>
              <a:buFont typeface="Arial"/>
              <a:buChar char="•"/>
            </a:pPr>
            <a:r>
              <a:rPr lang="en-US" sz="1800">
                <a:solidFill>
                  <a:srgbClr val="000000"/>
                </a:solidFill>
                <a:latin typeface="Abhaya Libre"/>
              </a:rPr>
              <a:t>European countries have shown hospitality to Ukrainian refugees, but not to Palestinians fleeing Gaza.</a:t>
            </a:r>
          </a:p>
          <a:p>
            <a:pPr marL="388620" lvl="1" indent="-194310" algn="just">
              <a:lnSpc>
                <a:spcPts val="2304"/>
              </a:lnSpc>
              <a:buFont typeface="Arial"/>
              <a:buChar char="•"/>
            </a:pPr>
            <a:r>
              <a:rPr lang="en-US" sz="1800">
                <a:solidFill>
                  <a:srgbClr val="000000"/>
                </a:solidFill>
                <a:latin typeface="Abhaya Libre"/>
              </a:rPr>
              <a:t>The Western response to the conflicts has included tough sanctions against Russia, but increased arms sales to and defence of Israel.</a:t>
            </a:r>
          </a:p>
          <a:p>
            <a:pPr marL="388620" lvl="1" indent="-194310" algn="just">
              <a:lnSpc>
                <a:spcPts val="2304"/>
              </a:lnSpc>
              <a:buFont typeface="Arial"/>
              <a:buChar char="•"/>
            </a:pPr>
            <a:r>
              <a:rPr lang="en-US" sz="1800">
                <a:solidFill>
                  <a:srgbClr val="000000"/>
                </a:solidFill>
                <a:latin typeface="Abhaya Libre"/>
              </a:rPr>
              <a:t>Calls for boycotts and the cancellation of events have targeted Russia but not Israel.</a:t>
            </a:r>
          </a:p>
          <a:p>
            <a:pPr marL="388620" lvl="1" indent="-194310" algn="just">
              <a:lnSpc>
                <a:spcPts val="2304"/>
              </a:lnSpc>
              <a:buFont typeface="Arial"/>
              <a:buChar char="•"/>
            </a:pPr>
            <a:r>
              <a:rPr lang="en-US" sz="1800">
                <a:solidFill>
                  <a:srgbClr val="000000"/>
                </a:solidFill>
                <a:latin typeface="Abhaya Libre"/>
              </a:rPr>
              <a:t>The Boycott, Divestment and Sanctions (BDS) movement against Israel is marginalised and even banned by Western countries.</a:t>
            </a:r>
          </a:p>
          <a:p>
            <a:pPr marL="388620" lvl="1" indent="-194310" algn="just">
              <a:lnSpc>
                <a:spcPts val="2304"/>
              </a:lnSpc>
              <a:buFont typeface="Arial"/>
              <a:buChar char="•"/>
            </a:pPr>
            <a:r>
              <a:rPr lang="en-US" sz="1800">
                <a:solidFill>
                  <a:srgbClr val="000000"/>
                </a:solidFill>
                <a:latin typeface="Abhaya Libre"/>
              </a:rPr>
              <a:t>Western countries continue to supply arms to Israel, the occupier, and Ukraine, the occupied. </a:t>
            </a:r>
          </a:p>
          <a:p>
            <a:pPr marL="388620" lvl="1" indent="-194310" algn="just">
              <a:lnSpc>
                <a:spcPts val="2304"/>
              </a:lnSpc>
              <a:buFont typeface="Arial"/>
              <a:buChar char="•"/>
            </a:pPr>
            <a:r>
              <a:rPr lang="en-US" sz="1800">
                <a:solidFill>
                  <a:srgbClr val="000000"/>
                </a:solidFill>
                <a:latin typeface="Abhaya Libre"/>
              </a:rPr>
              <a:t>Casualties and suffering in Gaza are rising to the level of genocide, yet there is no significant action or condemnation from the West.</a:t>
            </a:r>
          </a:p>
          <a:p>
            <a:pPr marL="388620" lvl="1" indent="-194310" algn="just">
              <a:lnSpc>
                <a:spcPts val="2304"/>
              </a:lnSpc>
              <a:buFont typeface="Arial"/>
              <a:buChar char="•"/>
            </a:pPr>
            <a:r>
              <a:rPr lang="en-US" sz="1800">
                <a:solidFill>
                  <a:srgbClr val="000000"/>
                </a:solidFill>
                <a:latin typeface="Abhaya Libre"/>
              </a:rPr>
              <a:t>Western leaders have condemned the violence in Ukraine, but have been largely silent or complicit in the situation in Gaza.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667956"/>
            <a:chOff x="0" y="0"/>
            <a:chExt cx="4993886" cy="855668"/>
          </a:xfrm>
        </p:grpSpPr>
        <p:sp>
          <p:nvSpPr>
            <p:cNvPr id="3" name="Freeform 3"/>
            <p:cNvSpPr/>
            <p:nvPr/>
          </p:nvSpPr>
          <p:spPr>
            <a:xfrm>
              <a:off x="0" y="0"/>
              <a:ext cx="4993885" cy="855668"/>
            </a:xfrm>
            <a:custGeom>
              <a:avLst/>
              <a:gdLst/>
              <a:ahLst/>
              <a:cxnLst/>
              <a:rect l="l" t="t" r="r" b="b"/>
              <a:pathLst>
                <a:path w="4993885" h="855668">
                  <a:moveTo>
                    <a:pt x="0" y="0"/>
                  </a:moveTo>
                  <a:lnTo>
                    <a:pt x="4993885" y="0"/>
                  </a:lnTo>
                  <a:lnTo>
                    <a:pt x="4993885" y="855668"/>
                  </a:lnTo>
                  <a:lnTo>
                    <a:pt x="0" y="855668"/>
                  </a:lnTo>
                  <a:close/>
                </a:path>
              </a:pathLst>
            </a:custGeom>
            <a:solidFill>
              <a:srgbClr val="052F59"/>
            </a:solidFill>
          </p:spPr>
        </p:sp>
      </p:grpSp>
      <p:sp>
        <p:nvSpPr>
          <p:cNvPr id="4" name="Freeform 4"/>
          <p:cNvSpPr/>
          <p:nvPr/>
        </p:nvSpPr>
        <p:spPr>
          <a:xfrm>
            <a:off x="0" y="0"/>
            <a:ext cx="9753600" cy="1667956"/>
          </a:xfrm>
          <a:custGeom>
            <a:avLst/>
            <a:gdLst/>
            <a:ahLst/>
            <a:cxnLst/>
            <a:rect l="l" t="t" r="r" b="b"/>
            <a:pathLst>
              <a:path w="9753600" h="1667956">
                <a:moveTo>
                  <a:pt x="0" y="0"/>
                </a:moveTo>
                <a:lnTo>
                  <a:pt x="9753600" y="0"/>
                </a:lnTo>
                <a:lnTo>
                  <a:pt x="9753600" y="1667956"/>
                </a:lnTo>
                <a:lnTo>
                  <a:pt x="0" y="1667956"/>
                </a:lnTo>
                <a:lnTo>
                  <a:pt x="0" y="0"/>
                </a:lnTo>
                <a:close/>
              </a:path>
            </a:pathLst>
          </a:custGeom>
          <a:blipFill>
            <a:blip r:embed="rId2">
              <a:alphaModFix amt="9999"/>
            </a:blip>
            <a:stretch>
              <a:fillRect t="-169286" b="-169286"/>
            </a:stretch>
          </a:blipFill>
        </p:spPr>
      </p:sp>
      <p:sp>
        <p:nvSpPr>
          <p:cNvPr id="5" name="TextBox 5"/>
          <p:cNvSpPr txBox="1"/>
          <p:nvPr/>
        </p:nvSpPr>
        <p:spPr>
          <a:xfrm>
            <a:off x="1090019" y="779145"/>
            <a:ext cx="7573562" cy="565150"/>
          </a:xfrm>
          <a:prstGeom prst="rect">
            <a:avLst/>
          </a:prstGeom>
        </p:spPr>
        <p:txBody>
          <a:bodyPr lIns="0" tIns="0" rIns="0" bIns="0" rtlCol="0" anchor="t">
            <a:spAutoFit/>
          </a:bodyPr>
          <a:lstStyle/>
          <a:p>
            <a:pPr algn="ctr">
              <a:lnSpc>
                <a:spcPts val="4400"/>
              </a:lnSpc>
            </a:pPr>
            <a:r>
              <a:rPr lang="en-US" sz="4000">
                <a:solidFill>
                  <a:srgbClr val="FFFFFF"/>
                </a:solidFill>
                <a:latin typeface="Nunito Sans Bold"/>
              </a:rPr>
              <a:t>2024 - </a:t>
            </a:r>
            <a:r>
              <a:rPr lang="en-US" sz="4000">
                <a:solidFill>
                  <a:srgbClr val="41B8D5"/>
                </a:solidFill>
                <a:latin typeface="Nunito Sans Bold"/>
              </a:rPr>
              <a:t>Nakba Continues</a:t>
            </a:r>
          </a:p>
        </p:txBody>
      </p:sp>
      <p:sp>
        <p:nvSpPr>
          <p:cNvPr id="6" name="TextBox 6"/>
          <p:cNvSpPr txBox="1"/>
          <p:nvPr/>
        </p:nvSpPr>
        <p:spPr>
          <a:xfrm>
            <a:off x="582423" y="2126747"/>
            <a:ext cx="8588755" cy="4664964"/>
          </a:xfrm>
          <a:prstGeom prst="rect">
            <a:avLst/>
          </a:prstGeom>
        </p:spPr>
        <p:txBody>
          <a:bodyPr lIns="0" tIns="0" rIns="0" bIns="0" rtlCol="0" anchor="t">
            <a:spAutoFit/>
          </a:bodyPr>
          <a:lstStyle/>
          <a:p>
            <a:pPr marL="453388" lvl="1" indent="-226694" algn="just">
              <a:lnSpc>
                <a:spcPts val="2687"/>
              </a:lnSpc>
              <a:buFont typeface="Arial"/>
              <a:buChar char="•"/>
            </a:pPr>
            <a:r>
              <a:rPr lang="en-US" sz="2099">
                <a:solidFill>
                  <a:srgbClr val="000000"/>
                </a:solidFill>
                <a:latin typeface="Abhaya Libre"/>
              </a:rPr>
              <a:t>Despite international condemnation and extensive documentation of civilian casualties, including children and infants, the attacks on Gaza continue, destroying civilian and medical infrastructure.</a:t>
            </a:r>
          </a:p>
          <a:p>
            <a:pPr marL="453388" lvl="1" indent="-226694" algn="just">
              <a:lnSpc>
                <a:spcPts val="2687"/>
              </a:lnSpc>
              <a:buFont typeface="Arial"/>
              <a:buChar char="•"/>
            </a:pPr>
            <a:r>
              <a:rPr lang="en-US" sz="2099">
                <a:solidFill>
                  <a:srgbClr val="000000"/>
                </a:solidFill>
                <a:latin typeface="Abhaya Libre"/>
              </a:rPr>
              <a:t>Condemnation by the International Criminal Court has failed to stop Israel's genocidal actions.</a:t>
            </a:r>
          </a:p>
          <a:p>
            <a:pPr marL="453388" lvl="1" indent="-226694" algn="just">
              <a:lnSpc>
                <a:spcPts val="2687"/>
              </a:lnSpc>
              <a:buFont typeface="Arial"/>
              <a:buChar char="•"/>
            </a:pPr>
            <a:r>
              <a:rPr lang="en-US" sz="2099">
                <a:solidFill>
                  <a:srgbClr val="000000"/>
                </a:solidFill>
                <a:latin typeface="Abhaya Libre"/>
              </a:rPr>
              <a:t>Israel's allies continue to provide arms and aid despite the ongoing atrocities against civilians.</a:t>
            </a:r>
          </a:p>
          <a:p>
            <a:pPr marL="453388" lvl="1" indent="-226694" algn="just">
              <a:lnSpc>
                <a:spcPts val="2687"/>
              </a:lnSpc>
              <a:buFont typeface="Arial"/>
              <a:buChar char="•"/>
            </a:pPr>
            <a:r>
              <a:rPr lang="en-US" sz="2099">
                <a:solidFill>
                  <a:srgbClr val="000000"/>
                </a:solidFill>
                <a:latin typeface="Abhaya Libre"/>
              </a:rPr>
              <a:t>The Arab and Muslim world remains largely silent on the ongoing genocide in Gaza.</a:t>
            </a:r>
          </a:p>
          <a:p>
            <a:pPr marL="453388" lvl="1" indent="-226694" algn="just">
              <a:lnSpc>
                <a:spcPts val="2687"/>
              </a:lnSpc>
              <a:buFont typeface="Arial"/>
              <a:buChar char="•"/>
            </a:pPr>
            <a:r>
              <a:rPr lang="en-US" sz="2099">
                <a:solidFill>
                  <a:srgbClr val="000000"/>
                </a:solidFill>
                <a:latin typeface="Abhaya Libre"/>
              </a:rPr>
              <a:t>The US recently approved an additional $17 billion aid package to Israel, its largest foreign arms supplier. Germany, which provides about 30% of Israel's weapons, is another major contributor, along with countries such as Britain, Italy and Australia, although the extent of their involvement varies.</a:t>
            </a:r>
          </a:p>
        </p:txBody>
      </p:sp>
      <p:sp>
        <p:nvSpPr>
          <p:cNvPr id="7" name="Freeform 7"/>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3"/>
            <a:stretch>
              <a:fillRect r="-10320"/>
            </a:stretch>
          </a:blipFill>
        </p:spPr>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6030090"/>
            <a:ext cx="9734598" cy="1409464"/>
            <a:chOff x="0" y="0"/>
            <a:chExt cx="4993886" cy="723060"/>
          </a:xfrm>
        </p:grpSpPr>
        <p:sp>
          <p:nvSpPr>
            <p:cNvPr id="3" name="Freeform 3"/>
            <p:cNvSpPr/>
            <p:nvPr/>
          </p:nvSpPr>
          <p:spPr>
            <a:xfrm>
              <a:off x="0" y="0"/>
              <a:ext cx="4993885" cy="723060"/>
            </a:xfrm>
            <a:custGeom>
              <a:avLst/>
              <a:gdLst/>
              <a:ahLst/>
              <a:cxnLst/>
              <a:rect l="l" t="t" r="r" b="b"/>
              <a:pathLst>
                <a:path w="4993885" h="723060">
                  <a:moveTo>
                    <a:pt x="0" y="0"/>
                  </a:moveTo>
                  <a:lnTo>
                    <a:pt x="4993885" y="0"/>
                  </a:lnTo>
                  <a:lnTo>
                    <a:pt x="4993885" y="723060"/>
                  </a:lnTo>
                  <a:lnTo>
                    <a:pt x="0" y="723060"/>
                  </a:lnTo>
                  <a:close/>
                </a:path>
              </a:pathLst>
            </a:custGeom>
            <a:solidFill>
              <a:srgbClr val="052F59"/>
            </a:solidFill>
          </p:spPr>
        </p:sp>
      </p:grpSp>
      <p:sp>
        <p:nvSpPr>
          <p:cNvPr id="4" name="Freeform 4"/>
          <p:cNvSpPr/>
          <p:nvPr/>
        </p:nvSpPr>
        <p:spPr>
          <a:xfrm>
            <a:off x="0" y="6030090"/>
            <a:ext cx="9753600" cy="1409464"/>
          </a:xfrm>
          <a:custGeom>
            <a:avLst/>
            <a:gdLst/>
            <a:ahLst/>
            <a:cxnLst/>
            <a:rect l="l" t="t" r="r" b="b"/>
            <a:pathLst>
              <a:path w="9753600" h="1409464">
                <a:moveTo>
                  <a:pt x="0" y="0"/>
                </a:moveTo>
                <a:lnTo>
                  <a:pt x="9753600" y="0"/>
                </a:lnTo>
                <a:lnTo>
                  <a:pt x="9753600" y="1409463"/>
                </a:lnTo>
                <a:lnTo>
                  <a:pt x="0" y="1409463"/>
                </a:lnTo>
                <a:lnTo>
                  <a:pt x="0" y="0"/>
                </a:lnTo>
                <a:close/>
              </a:path>
            </a:pathLst>
          </a:custGeom>
          <a:blipFill>
            <a:blip r:embed="rId2">
              <a:alphaModFix amt="9999"/>
            </a:blip>
            <a:stretch>
              <a:fillRect t="-209502" b="-209502"/>
            </a:stretch>
          </a:blipFill>
        </p:spPr>
      </p:sp>
      <p:sp>
        <p:nvSpPr>
          <p:cNvPr id="5" name="Freeform 5"/>
          <p:cNvSpPr/>
          <p:nvPr/>
        </p:nvSpPr>
        <p:spPr>
          <a:xfrm>
            <a:off x="1461620" y="486340"/>
            <a:ext cx="7096972" cy="5169723"/>
          </a:xfrm>
          <a:custGeom>
            <a:avLst/>
            <a:gdLst/>
            <a:ahLst/>
            <a:cxnLst/>
            <a:rect l="l" t="t" r="r" b="b"/>
            <a:pathLst>
              <a:path w="7096972" h="5169723">
                <a:moveTo>
                  <a:pt x="0" y="0"/>
                </a:moveTo>
                <a:lnTo>
                  <a:pt x="7096972" y="0"/>
                </a:lnTo>
                <a:lnTo>
                  <a:pt x="7096972" y="5169723"/>
                </a:lnTo>
                <a:lnTo>
                  <a:pt x="0" y="5169723"/>
                </a:lnTo>
                <a:lnTo>
                  <a:pt x="0" y="0"/>
                </a:lnTo>
                <a:close/>
              </a:path>
            </a:pathLst>
          </a:custGeom>
          <a:blipFill>
            <a:blip r:embed="rId3"/>
            <a:stretch>
              <a:fillRect t="-2430"/>
            </a:stretch>
          </a:blipFill>
        </p:spPr>
      </p:sp>
      <p:sp>
        <p:nvSpPr>
          <p:cNvPr id="6" name="TextBox 6"/>
          <p:cNvSpPr txBox="1"/>
          <p:nvPr/>
        </p:nvSpPr>
        <p:spPr>
          <a:xfrm>
            <a:off x="595492" y="6415099"/>
            <a:ext cx="5982333" cy="658496"/>
          </a:xfrm>
          <a:prstGeom prst="rect">
            <a:avLst/>
          </a:prstGeom>
        </p:spPr>
        <p:txBody>
          <a:bodyPr lIns="0" tIns="0" rIns="0" bIns="0" rtlCol="0" anchor="t">
            <a:spAutoFit/>
          </a:bodyPr>
          <a:lstStyle/>
          <a:p>
            <a:pPr algn="l">
              <a:lnSpc>
                <a:spcPts val="1760"/>
              </a:lnSpc>
            </a:pPr>
            <a:r>
              <a:rPr lang="en-US" sz="1600">
                <a:solidFill>
                  <a:srgbClr val="FFFFFF"/>
                </a:solidFill>
                <a:latin typeface="Nunito Sans"/>
              </a:rPr>
              <a:t>Israel hits a building during Ramadan, </a:t>
            </a:r>
          </a:p>
          <a:p>
            <a:pPr algn="l">
              <a:lnSpc>
                <a:spcPts val="1760"/>
              </a:lnSpc>
            </a:pPr>
            <a:r>
              <a:rPr lang="en-US" sz="1600">
                <a:solidFill>
                  <a:srgbClr val="FFFFFF"/>
                </a:solidFill>
                <a:latin typeface="Nunito Sans"/>
              </a:rPr>
              <a:t>killing 20 Palestinian civilians and a Hamas commander: </a:t>
            </a:r>
            <a:r>
              <a:rPr lang="en-US" sz="1600">
                <a:solidFill>
                  <a:srgbClr val="41B8D5"/>
                </a:solidFill>
                <a:latin typeface="Nunito Sans"/>
                <a:hlinkClick r:id="rId4" tooltip="https://www.arabnews.com/node/1492851/middle-east"/>
              </a:rPr>
              <a:t>www.arabnews.com/node/1492851/middle-east</a:t>
            </a:r>
          </a:p>
        </p:txBody>
      </p:sp>
      <p:sp>
        <p:nvSpPr>
          <p:cNvPr id="7" name="Freeform 7"/>
          <p:cNvSpPr/>
          <p:nvPr/>
        </p:nvSpPr>
        <p:spPr>
          <a:xfrm>
            <a:off x="8230451" y="6159876"/>
            <a:ext cx="1259229" cy="923807"/>
          </a:xfrm>
          <a:custGeom>
            <a:avLst/>
            <a:gdLst/>
            <a:ahLst/>
            <a:cxnLst/>
            <a:rect l="l" t="t" r="r" b="b"/>
            <a:pathLst>
              <a:path w="1259229" h="923807">
                <a:moveTo>
                  <a:pt x="0" y="0"/>
                </a:moveTo>
                <a:lnTo>
                  <a:pt x="1259229" y="0"/>
                </a:lnTo>
                <a:lnTo>
                  <a:pt x="1259229" y="923808"/>
                </a:lnTo>
                <a:lnTo>
                  <a:pt x="0" y="923808"/>
                </a:lnTo>
                <a:lnTo>
                  <a:pt x="0" y="0"/>
                </a:lnTo>
                <a:close/>
              </a:path>
            </a:pathLst>
          </a:custGeom>
          <a:blipFill>
            <a:blip r:embed="rId5"/>
            <a:stretch>
              <a:fillRect r="-10320"/>
            </a:stretch>
          </a:blipFill>
        </p:spPr>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066291"/>
            <a:chOff x="0" y="0"/>
            <a:chExt cx="4993886" cy="1060015"/>
          </a:xfrm>
        </p:grpSpPr>
        <p:sp>
          <p:nvSpPr>
            <p:cNvPr id="3" name="Freeform 3"/>
            <p:cNvSpPr/>
            <p:nvPr/>
          </p:nvSpPr>
          <p:spPr>
            <a:xfrm>
              <a:off x="0" y="0"/>
              <a:ext cx="4993885" cy="1060015"/>
            </a:xfrm>
            <a:custGeom>
              <a:avLst/>
              <a:gdLst/>
              <a:ahLst/>
              <a:cxnLst/>
              <a:rect l="l" t="t" r="r" b="b"/>
              <a:pathLst>
                <a:path w="4993885" h="1060015">
                  <a:moveTo>
                    <a:pt x="0" y="0"/>
                  </a:moveTo>
                  <a:lnTo>
                    <a:pt x="4993885" y="0"/>
                  </a:lnTo>
                  <a:lnTo>
                    <a:pt x="4993885" y="1060015"/>
                  </a:lnTo>
                  <a:lnTo>
                    <a:pt x="0" y="1060015"/>
                  </a:lnTo>
                  <a:close/>
                </a:path>
              </a:pathLst>
            </a:custGeom>
            <a:solidFill>
              <a:srgbClr val="052F59"/>
            </a:solidFill>
          </p:spPr>
        </p:sp>
      </p:grpSp>
      <p:sp>
        <p:nvSpPr>
          <p:cNvPr id="4" name="Freeform 4"/>
          <p:cNvSpPr/>
          <p:nvPr/>
        </p:nvSpPr>
        <p:spPr>
          <a:xfrm>
            <a:off x="0" y="0"/>
            <a:ext cx="9753600" cy="2066291"/>
          </a:xfrm>
          <a:custGeom>
            <a:avLst/>
            <a:gdLst/>
            <a:ahLst/>
            <a:cxnLst/>
            <a:rect l="l" t="t" r="r" b="b"/>
            <a:pathLst>
              <a:path w="9753600" h="2066291">
                <a:moveTo>
                  <a:pt x="0" y="0"/>
                </a:moveTo>
                <a:lnTo>
                  <a:pt x="9753600" y="0"/>
                </a:lnTo>
                <a:lnTo>
                  <a:pt x="9753600" y="2066291"/>
                </a:lnTo>
                <a:lnTo>
                  <a:pt x="0" y="2066291"/>
                </a:lnTo>
                <a:lnTo>
                  <a:pt x="0" y="0"/>
                </a:lnTo>
                <a:close/>
              </a:path>
            </a:pathLst>
          </a:custGeom>
          <a:blipFill>
            <a:blip r:embed="rId3">
              <a:alphaModFix amt="9999"/>
            </a:blip>
            <a:stretch>
              <a:fillRect t="-127012" b="-127012"/>
            </a:stretch>
          </a:blipFill>
        </p:spPr>
      </p:sp>
      <p:sp>
        <p:nvSpPr>
          <p:cNvPr id="5" name="TextBox 5"/>
          <p:cNvSpPr txBox="1"/>
          <p:nvPr/>
        </p:nvSpPr>
        <p:spPr>
          <a:xfrm>
            <a:off x="1090019" y="1022419"/>
            <a:ext cx="7573562" cy="690880"/>
          </a:xfrm>
          <a:prstGeom prst="rect">
            <a:avLst/>
          </a:prstGeom>
        </p:spPr>
        <p:txBody>
          <a:bodyPr lIns="0" tIns="0" rIns="0" bIns="0" rtlCol="0" anchor="t">
            <a:spAutoFit/>
          </a:bodyPr>
          <a:lstStyle/>
          <a:p>
            <a:pPr algn="ctr">
              <a:lnSpc>
                <a:spcPts val="5390"/>
              </a:lnSpc>
            </a:pPr>
            <a:r>
              <a:rPr lang="en-US" sz="4900">
                <a:solidFill>
                  <a:srgbClr val="FFFFFF"/>
                </a:solidFill>
                <a:latin typeface="Nunito Sans Bold"/>
              </a:rPr>
              <a:t>Loss of </a:t>
            </a:r>
            <a:r>
              <a:rPr lang="en-US" sz="4900">
                <a:solidFill>
                  <a:srgbClr val="41B8D5"/>
                </a:solidFill>
                <a:latin typeface="Nunito Sans Bold"/>
              </a:rPr>
              <a:t>Land</a:t>
            </a:r>
          </a:p>
        </p:txBody>
      </p:sp>
      <p:sp>
        <p:nvSpPr>
          <p:cNvPr id="6" name="Freeform 6"/>
          <p:cNvSpPr/>
          <p:nvPr/>
        </p:nvSpPr>
        <p:spPr>
          <a:xfrm>
            <a:off x="8009515" y="307725"/>
            <a:ext cx="1464529" cy="1074421"/>
          </a:xfrm>
          <a:custGeom>
            <a:avLst/>
            <a:gdLst/>
            <a:ahLst/>
            <a:cxnLst/>
            <a:rect l="l" t="t" r="r" b="b"/>
            <a:pathLst>
              <a:path w="1464529" h="1074421">
                <a:moveTo>
                  <a:pt x="0" y="0"/>
                </a:moveTo>
                <a:lnTo>
                  <a:pt x="1464529" y="0"/>
                </a:lnTo>
                <a:lnTo>
                  <a:pt x="1464529" y="1074421"/>
                </a:lnTo>
                <a:lnTo>
                  <a:pt x="0" y="1074421"/>
                </a:lnTo>
                <a:lnTo>
                  <a:pt x="0" y="0"/>
                </a:lnTo>
                <a:close/>
              </a:path>
            </a:pathLst>
          </a:custGeom>
          <a:blipFill>
            <a:blip r:embed="rId4"/>
            <a:stretch>
              <a:fillRect r="-10320"/>
            </a:stretch>
          </a:blipFill>
        </p:spPr>
      </p:sp>
      <p:sp>
        <p:nvSpPr>
          <p:cNvPr id="7" name="Freeform 7"/>
          <p:cNvSpPr/>
          <p:nvPr/>
        </p:nvSpPr>
        <p:spPr>
          <a:xfrm>
            <a:off x="608073" y="2309452"/>
            <a:ext cx="8676630" cy="5005748"/>
          </a:xfrm>
          <a:custGeom>
            <a:avLst/>
            <a:gdLst/>
            <a:ahLst/>
            <a:cxnLst/>
            <a:rect l="l" t="t" r="r" b="b"/>
            <a:pathLst>
              <a:path w="8676630" h="5005748">
                <a:moveTo>
                  <a:pt x="0" y="0"/>
                </a:moveTo>
                <a:lnTo>
                  <a:pt x="8676630" y="0"/>
                </a:lnTo>
                <a:lnTo>
                  <a:pt x="8676630" y="5005748"/>
                </a:lnTo>
                <a:lnTo>
                  <a:pt x="0" y="5005748"/>
                </a:lnTo>
                <a:lnTo>
                  <a:pt x="0" y="0"/>
                </a:lnTo>
                <a:close/>
              </a:path>
            </a:pathLst>
          </a:custGeom>
          <a:blipFill>
            <a:blip r:embed="rId5"/>
            <a:stretch>
              <a:fillRect/>
            </a:stretch>
          </a:blipFill>
        </p:spPr>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501700"/>
            <a:chOff x="0" y="0"/>
            <a:chExt cx="4993886" cy="770378"/>
          </a:xfrm>
        </p:grpSpPr>
        <p:sp>
          <p:nvSpPr>
            <p:cNvPr id="3" name="Freeform 3"/>
            <p:cNvSpPr/>
            <p:nvPr/>
          </p:nvSpPr>
          <p:spPr>
            <a:xfrm>
              <a:off x="0" y="0"/>
              <a:ext cx="4993885" cy="770378"/>
            </a:xfrm>
            <a:custGeom>
              <a:avLst/>
              <a:gdLst/>
              <a:ahLst/>
              <a:cxnLst/>
              <a:rect l="l" t="t" r="r" b="b"/>
              <a:pathLst>
                <a:path w="4993885" h="770378">
                  <a:moveTo>
                    <a:pt x="0" y="0"/>
                  </a:moveTo>
                  <a:lnTo>
                    <a:pt x="4993885" y="0"/>
                  </a:lnTo>
                  <a:lnTo>
                    <a:pt x="4993885" y="770378"/>
                  </a:lnTo>
                  <a:lnTo>
                    <a:pt x="0" y="770378"/>
                  </a:lnTo>
                  <a:close/>
                </a:path>
              </a:pathLst>
            </a:custGeom>
            <a:solidFill>
              <a:srgbClr val="052F59"/>
            </a:solidFill>
          </p:spPr>
        </p:sp>
      </p:grpSp>
      <p:sp>
        <p:nvSpPr>
          <p:cNvPr id="4" name="Freeform 4"/>
          <p:cNvSpPr/>
          <p:nvPr/>
        </p:nvSpPr>
        <p:spPr>
          <a:xfrm>
            <a:off x="0" y="0"/>
            <a:ext cx="9753600" cy="1501700"/>
          </a:xfrm>
          <a:custGeom>
            <a:avLst/>
            <a:gdLst/>
            <a:ahLst/>
            <a:cxnLst/>
            <a:rect l="l" t="t" r="r" b="b"/>
            <a:pathLst>
              <a:path w="9753600" h="1501700">
                <a:moveTo>
                  <a:pt x="0" y="0"/>
                </a:moveTo>
                <a:lnTo>
                  <a:pt x="9753600" y="0"/>
                </a:lnTo>
                <a:lnTo>
                  <a:pt x="9753600" y="1501700"/>
                </a:lnTo>
                <a:lnTo>
                  <a:pt x="0" y="1501700"/>
                </a:lnTo>
                <a:lnTo>
                  <a:pt x="0" y="0"/>
                </a:lnTo>
                <a:close/>
              </a:path>
            </a:pathLst>
          </a:custGeom>
          <a:blipFill>
            <a:blip r:embed="rId2">
              <a:alphaModFix amt="9999"/>
            </a:blip>
            <a:stretch>
              <a:fillRect t="-193563" b="-193563"/>
            </a:stretch>
          </a:blipFill>
        </p:spPr>
      </p:sp>
      <p:sp>
        <p:nvSpPr>
          <p:cNvPr id="5" name="TextBox 5"/>
          <p:cNvSpPr txBox="1"/>
          <p:nvPr/>
        </p:nvSpPr>
        <p:spPr>
          <a:xfrm>
            <a:off x="1090019" y="550296"/>
            <a:ext cx="7573562" cy="627380"/>
          </a:xfrm>
          <a:prstGeom prst="rect">
            <a:avLst/>
          </a:prstGeom>
        </p:spPr>
        <p:txBody>
          <a:bodyPr lIns="0" tIns="0" rIns="0" bIns="0" rtlCol="0" anchor="t">
            <a:spAutoFit/>
          </a:bodyPr>
          <a:lstStyle/>
          <a:p>
            <a:pPr algn="ctr">
              <a:lnSpc>
                <a:spcPts val="4840"/>
              </a:lnSpc>
            </a:pPr>
            <a:r>
              <a:rPr lang="en-US" sz="4400">
                <a:solidFill>
                  <a:srgbClr val="41B8D5"/>
                </a:solidFill>
                <a:latin typeface="Nunito Sans Bold"/>
              </a:rPr>
              <a:t>Settlers</a:t>
            </a:r>
          </a:p>
        </p:txBody>
      </p:sp>
      <p:sp>
        <p:nvSpPr>
          <p:cNvPr id="6" name="TextBox 6"/>
          <p:cNvSpPr txBox="1"/>
          <p:nvPr/>
        </p:nvSpPr>
        <p:spPr>
          <a:xfrm>
            <a:off x="430989" y="1920738"/>
            <a:ext cx="8891621" cy="4866005"/>
          </a:xfrm>
          <a:prstGeom prst="rect">
            <a:avLst/>
          </a:prstGeom>
        </p:spPr>
        <p:txBody>
          <a:bodyPr lIns="0" tIns="0" rIns="0" bIns="0" rtlCol="0" anchor="t">
            <a:spAutoFit/>
          </a:bodyPr>
          <a:lstStyle/>
          <a:p>
            <a:pPr marL="431799" lvl="1" indent="-215899" algn="just">
              <a:lnSpc>
                <a:spcPts val="2559"/>
              </a:lnSpc>
              <a:buFont typeface="Arial"/>
              <a:buChar char="•"/>
            </a:pPr>
            <a:r>
              <a:rPr lang="en-US" sz="1999">
                <a:solidFill>
                  <a:srgbClr val="000000"/>
                </a:solidFill>
                <a:latin typeface="Abhaya Libre"/>
              </a:rPr>
              <a:t>Settlers are Israeli citizens living on private Palestinian land. </a:t>
            </a:r>
          </a:p>
          <a:p>
            <a:pPr marL="431799" lvl="1" indent="-215899" algn="just">
              <a:lnSpc>
                <a:spcPts val="2559"/>
              </a:lnSpc>
              <a:buFont typeface="Arial"/>
              <a:buChar char="•"/>
            </a:pPr>
            <a:r>
              <a:rPr lang="en-US" sz="1999">
                <a:solidFill>
                  <a:srgbClr val="000000"/>
                </a:solidFill>
                <a:latin typeface="Abhaya Libre"/>
              </a:rPr>
              <a:t>There are more than 700,000 Israeli settlers. In 1993 there were 250,000 settlers. </a:t>
            </a:r>
          </a:p>
          <a:p>
            <a:pPr marL="431799" lvl="1" indent="-215899" algn="just">
              <a:lnSpc>
                <a:spcPts val="2559"/>
              </a:lnSpc>
              <a:buFont typeface="Arial"/>
              <a:buChar char="•"/>
            </a:pPr>
            <a:r>
              <a:rPr lang="en-US" sz="1999">
                <a:solidFill>
                  <a:srgbClr val="000000"/>
                </a:solidFill>
                <a:latin typeface="Abhaya Libre"/>
              </a:rPr>
              <a:t>Settlements are authorized by the Israeli government whereas there are outposts are built without Israeli authorization. </a:t>
            </a:r>
          </a:p>
          <a:p>
            <a:pPr marL="431799" lvl="1" indent="-215899" algn="just">
              <a:lnSpc>
                <a:spcPts val="2559"/>
              </a:lnSpc>
              <a:buFont typeface="Arial"/>
              <a:buChar char="•"/>
            </a:pPr>
            <a:r>
              <a:rPr lang="en-US" sz="1999">
                <a:solidFill>
                  <a:srgbClr val="000000"/>
                </a:solidFill>
                <a:latin typeface="Abhaya Libre"/>
              </a:rPr>
              <a:t>There are many financial incentives for Jews to live on the settlements. </a:t>
            </a:r>
          </a:p>
          <a:p>
            <a:pPr marL="431799" lvl="1" indent="-215899" algn="just">
              <a:lnSpc>
                <a:spcPts val="2559"/>
              </a:lnSpc>
              <a:buFont typeface="Arial"/>
              <a:buChar char="•"/>
            </a:pPr>
            <a:r>
              <a:rPr lang="en-US" sz="1999">
                <a:solidFill>
                  <a:srgbClr val="000000"/>
                </a:solidFill>
                <a:latin typeface="Abhaya Libre"/>
              </a:rPr>
              <a:t>Israeli government funds settlements and aides settlers.</a:t>
            </a:r>
          </a:p>
          <a:p>
            <a:pPr marL="431799" lvl="1" indent="-215899" algn="just">
              <a:lnSpc>
                <a:spcPts val="2559"/>
              </a:lnSpc>
              <a:buFont typeface="Arial"/>
              <a:buChar char="•"/>
            </a:pPr>
            <a:r>
              <a:rPr lang="en-US" sz="1999">
                <a:solidFill>
                  <a:srgbClr val="000000"/>
                </a:solidFill>
                <a:latin typeface="Abhaya Libre"/>
              </a:rPr>
              <a:t>There are special roads built for the settlers, connecting them to other settlements and main cities. Palestinians are not allowed to use these roads.</a:t>
            </a:r>
          </a:p>
          <a:p>
            <a:pPr marL="431799" lvl="1" indent="-215899" algn="just">
              <a:lnSpc>
                <a:spcPts val="2559"/>
              </a:lnSpc>
              <a:buFont typeface="Arial"/>
              <a:buChar char="•"/>
            </a:pPr>
            <a:r>
              <a:rPr lang="en-US" sz="1999">
                <a:solidFill>
                  <a:srgbClr val="000000"/>
                </a:solidFill>
                <a:latin typeface="Abhaya Libre"/>
              </a:rPr>
              <a:t>All the settlements and outposts are illegal under international law, UN has issued may resolutions stating this. </a:t>
            </a:r>
          </a:p>
          <a:p>
            <a:pPr marL="431799" lvl="1" indent="-215899" algn="just">
              <a:lnSpc>
                <a:spcPts val="2559"/>
              </a:lnSpc>
              <a:buFont typeface="Arial"/>
              <a:buChar char="•"/>
            </a:pPr>
            <a:r>
              <a:rPr lang="en-US" sz="1999">
                <a:solidFill>
                  <a:srgbClr val="000000"/>
                </a:solidFill>
                <a:latin typeface="Abhaya Libre"/>
              </a:rPr>
              <a:t>Many Jews from around the world can go to Israel and become a settler through a program called “birthright”. </a:t>
            </a:r>
          </a:p>
          <a:p>
            <a:pPr marL="431799" lvl="1" indent="-215899" algn="just">
              <a:lnSpc>
                <a:spcPts val="2559"/>
              </a:lnSpc>
              <a:buFont typeface="Arial"/>
              <a:buChar char="•"/>
            </a:pPr>
            <a:r>
              <a:rPr lang="en-US" sz="1999">
                <a:solidFill>
                  <a:srgbClr val="000000"/>
                </a:solidFill>
                <a:latin typeface="Abhaya Libre"/>
              </a:rPr>
              <a:t>Palestinian homes and towns are attacked and demolished every day. </a:t>
            </a:r>
          </a:p>
          <a:p>
            <a:pPr marL="431799" lvl="1" indent="-215899" algn="just">
              <a:lnSpc>
                <a:spcPts val="2559"/>
              </a:lnSpc>
              <a:buFont typeface="Arial"/>
              <a:buChar char="•"/>
            </a:pPr>
            <a:r>
              <a:rPr lang="en-US" sz="1999">
                <a:solidFill>
                  <a:srgbClr val="000000"/>
                </a:solidFill>
                <a:latin typeface="Abhaya Libre"/>
              </a:rPr>
              <a:t>There have been significant increase in settler violence where armed Israeli settlers kill or wound Palestinians, burn their olive trees and take over their land. </a:t>
            </a: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3"/>
            <a:stretch>
              <a:fillRect t="-5535" r="-10320" b="-5535"/>
            </a:stretch>
          </a:blipFill>
        </p:spPr>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7315200"/>
            <a:chOff x="0" y="0"/>
            <a:chExt cx="4993886" cy="3752725"/>
          </a:xfrm>
        </p:grpSpPr>
        <p:sp>
          <p:nvSpPr>
            <p:cNvPr id="3" name="Freeform 3"/>
            <p:cNvSpPr/>
            <p:nvPr/>
          </p:nvSpPr>
          <p:spPr>
            <a:xfrm>
              <a:off x="0" y="0"/>
              <a:ext cx="4993885" cy="3752726"/>
            </a:xfrm>
            <a:custGeom>
              <a:avLst/>
              <a:gdLst/>
              <a:ahLst/>
              <a:cxnLst/>
              <a:rect l="l" t="t" r="r" b="b"/>
              <a:pathLst>
                <a:path w="4993885" h="3752726">
                  <a:moveTo>
                    <a:pt x="0" y="0"/>
                  </a:moveTo>
                  <a:lnTo>
                    <a:pt x="4993885" y="0"/>
                  </a:lnTo>
                  <a:lnTo>
                    <a:pt x="4993885" y="3752726"/>
                  </a:lnTo>
                  <a:lnTo>
                    <a:pt x="0" y="3752726"/>
                  </a:lnTo>
                  <a:close/>
                </a:path>
              </a:pathLst>
            </a:custGeom>
            <a:solidFill>
              <a:srgbClr val="052F59"/>
            </a:solidFill>
          </p:spPr>
        </p:sp>
      </p:grpSp>
      <p:sp>
        <p:nvSpPr>
          <p:cNvPr id="4" name="Freeform 4"/>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alphaModFix amt="9999"/>
            </a:blip>
            <a:stretch>
              <a:fillRect/>
            </a:stretch>
          </a:blipFill>
        </p:spPr>
      </p:sp>
      <p:sp>
        <p:nvSpPr>
          <p:cNvPr id="5" name="Freeform 5"/>
          <p:cNvSpPr/>
          <p:nvPr/>
        </p:nvSpPr>
        <p:spPr>
          <a:xfrm>
            <a:off x="8042705" y="222885"/>
            <a:ext cx="1464529" cy="1074421"/>
          </a:xfrm>
          <a:custGeom>
            <a:avLst/>
            <a:gdLst/>
            <a:ahLst/>
            <a:cxnLst/>
            <a:rect l="l" t="t" r="r" b="b"/>
            <a:pathLst>
              <a:path w="1464529" h="1074421">
                <a:moveTo>
                  <a:pt x="0" y="0"/>
                </a:moveTo>
                <a:lnTo>
                  <a:pt x="1464529" y="0"/>
                </a:lnTo>
                <a:lnTo>
                  <a:pt x="1464529" y="1074420"/>
                </a:lnTo>
                <a:lnTo>
                  <a:pt x="0" y="1074420"/>
                </a:lnTo>
                <a:lnTo>
                  <a:pt x="0" y="0"/>
                </a:lnTo>
                <a:close/>
              </a:path>
            </a:pathLst>
          </a:custGeom>
          <a:blipFill>
            <a:blip r:embed="rId3"/>
            <a:stretch>
              <a:fillRect r="-10320"/>
            </a:stretch>
          </a:blipFill>
        </p:spPr>
      </p:sp>
      <p:sp>
        <p:nvSpPr>
          <p:cNvPr id="6" name="Freeform 6"/>
          <p:cNvSpPr/>
          <p:nvPr/>
        </p:nvSpPr>
        <p:spPr>
          <a:xfrm>
            <a:off x="1549283" y="1376009"/>
            <a:ext cx="6655033" cy="4770827"/>
          </a:xfrm>
          <a:custGeom>
            <a:avLst/>
            <a:gdLst/>
            <a:ahLst/>
            <a:cxnLst/>
            <a:rect l="l" t="t" r="r" b="b"/>
            <a:pathLst>
              <a:path w="6655033" h="4770827">
                <a:moveTo>
                  <a:pt x="0" y="0"/>
                </a:moveTo>
                <a:lnTo>
                  <a:pt x="6655034" y="0"/>
                </a:lnTo>
                <a:lnTo>
                  <a:pt x="6655034" y="4770827"/>
                </a:lnTo>
                <a:lnTo>
                  <a:pt x="0" y="4770827"/>
                </a:lnTo>
                <a:lnTo>
                  <a:pt x="0" y="0"/>
                </a:lnTo>
                <a:close/>
              </a:path>
            </a:pathLst>
          </a:custGeom>
          <a:blipFill>
            <a:blip r:embed="rId4"/>
            <a:stretch>
              <a:fillRect/>
            </a:stretch>
          </a:blipFill>
        </p:spPr>
      </p:sp>
      <p:sp>
        <p:nvSpPr>
          <p:cNvPr id="7" name="TextBox 7"/>
          <p:cNvSpPr txBox="1"/>
          <p:nvPr/>
        </p:nvSpPr>
        <p:spPr>
          <a:xfrm>
            <a:off x="954682" y="6301740"/>
            <a:ext cx="7863238" cy="552324"/>
          </a:xfrm>
          <a:prstGeom prst="rect">
            <a:avLst/>
          </a:prstGeom>
        </p:spPr>
        <p:txBody>
          <a:bodyPr lIns="0" tIns="0" rIns="0" bIns="0" rtlCol="0" anchor="t">
            <a:spAutoFit/>
          </a:bodyPr>
          <a:lstStyle/>
          <a:p>
            <a:pPr algn="ctr">
              <a:lnSpc>
                <a:spcPts val="1456"/>
              </a:lnSpc>
            </a:pPr>
            <a:r>
              <a:rPr lang="en-US" sz="1400">
                <a:solidFill>
                  <a:srgbClr val="FFFFFF"/>
                </a:solidFill>
                <a:latin typeface="Nunito Sans"/>
              </a:rPr>
              <a:t>Many Palestinians left their homes expecting a temporary displacement, prompted by promises from Arab leaders of a swift return. Today, many still hold the keys to their homes, symbolizing their hope to return.</a:t>
            </a:r>
          </a:p>
        </p:txBody>
      </p:sp>
      <p:sp>
        <p:nvSpPr>
          <p:cNvPr id="8" name="TextBox 8"/>
          <p:cNvSpPr txBox="1"/>
          <p:nvPr/>
        </p:nvSpPr>
        <p:spPr>
          <a:xfrm>
            <a:off x="1099520" y="532729"/>
            <a:ext cx="7573562" cy="690880"/>
          </a:xfrm>
          <a:prstGeom prst="rect">
            <a:avLst/>
          </a:prstGeom>
        </p:spPr>
        <p:txBody>
          <a:bodyPr lIns="0" tIns="0" rIns="0" bIns="0" rtlCol="0" anchor="t">
            <a:spAutoFit/>
          </a:bodyPr>
          <a:lstStyle/>
          <a:p>
            <a:pPr algn="ctr">
              <a:lnSpc>
                <a:spcPts val="5390"/>
              </a:lnSpc>
            </a:pPr>
            <a:r>
              <a:rPr lang="en-US" sz="4900">
                <a:solidFill>
                  <a:srgbClr val="FFFFFF"/>
                </a:solidFill>
                <a:latin typeface="Nunito Sans Bold"/>
              </a:rPr>
              <a:t>The </a:t>
            </a:r>
            <a:r>
              <a:rPr lang="en-US" sz="4900">
                <a:solidFill>
                  <a:srgbClr val="41B8D5"/>
                </a:solidFill>
                <a:latin typeface="Nunito Sans Bold"/>
              </a:rPr>
              <a:t>Key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970240"/>
            <a:chOff x="0" y="0"/>
            <a:chExt cx="4993886" cy="1010740"/>
          </a:xfrm>
        </p:grpSpPr>
        <p:sp>
          <p:nvSpPr>
            <p:cNvPr id="3" name="Freeform 3"/>
            <p:cNvSpPr/>
            <p:nvPr/>
          </p:nvSpPr>
          <p:spPr>
            <a:xfrm>
              <a:off x="0" y="0"/>
              <a:ext cx="4993885" cy="1010740"/>
            </a:xfrm>
            <a:custGeom>
              <a:avLst/>
              <a:gdLst/>
              <a:ahLst/>
              <a:cxnLst/>
              <a:rect l="l" t="t" r="r" b="b"/>
              <a:pathLst>
                <a:path w="4993885" h="1010740">
                  <a:moveTo>
                    <a:pt x="0" y="0"/>
                  </a:moveTo>
                  <a:lnTo>
                    <a:pt x="4993885" y="0"/>
                  </a:lnTo>
                  <a:lnTo>
                    <a:pt x="4993885" y="1010740"/>
                  </a:lnTo>
                  <a:lnTo>
                    <a:pt x="0" y="1010740"/>
                  </a:lnTo>
                  <a:close/>
                </a:path>
              </a:pathLst>
            </a:custGeom>
            <a:solidFill>
              <a:srgbClr val="052F59"/>
            </a:solidFill>
          </p:spPr>
        </p:sp>
      </p:grpSp>
      <p:sp>
        <p:nvSpPr>
          <p:cNvPr id="4" name="Freeform 4"/>
          <p:cNvSpPr/>
          <p:nvPr/>
        </p:nvSpPr>
        <p:spPr>
          <a:xfrm>
            <a:off x="0" y="0"/>
            <a:ext cx="9753600" cy="1970240"/>
          </a:xfrm>
          <a:custGeom>
            <a:avLst/>
            <a:gdLst/>
            <a:ahLst/>
            <a:cxnLst/>
            <a:rect l="l" t="t" r="r" b="b"/>
            <a:pathLst>
              <a:path w="9753600" h="1970240">
                <a:moveTo>
                  <a:pt x="0" y="0"/>
                </a:moveTo>
                <a:lnTo>
                  <a:pt x="9753600" y="0"/>
                </a:lnTo>
                <a:lnTo>
                  <a:pt x="9753600" y="1970240"/>
                </a:lnTo>
                <a:lnTo>
                  <a:pt x="0" y="1970240"/>
                </a:lnTo>
                <a:lnTo>
                  <a:pt x="0" y="0"/>
                </a:lnTo>
                <a:close/>
              </a:path>
            </a:pathLst>
          </a:custGeom>
          <a:blipFill>
            <a:blip r:embed="rId2">
              <a:alphaModFix amt="9999"/>
            </a:blip>
            <a:stretch>
              <a:fillRect t="-135642" b="-135642"/>
            </a:stretch>
          </a:blipFill>
        </p:spPr>
      </p:sp>
      <p:sp>
        <p:nvSpPr>
          <p:cNvPr id="5" name="TextBox 5"/>
          <p:cNvSpPr txBox="1"/>
          <p:nvPr/>
        </p:nvSpPr>
        <p:spPr>
          <a:xfrm>
            <a:off x="1099520" y="744634"/>
            <a:ext cx="7573562" cy="1037590"/>
          </a:xfrm>
          <a:prstGeom prst="rect">
            <a:avLst/>
          </a:prstGeom>
        </p:spPr>
        <p:txBody>
          <a:bodyPr lIns="0" tIns="0" rIns="0" bIns="0" rtlCol="0" anchor="t">
            <a:spAutoFit/>
          </a:bodyPr>
          <a:lstStyle/>
          <a:p>
            <a:pPr algn="ctr">
              <a:lnSpc>
                <a:spcPts val="3850"/>
              </a:lnSpc>
            </a:pPr>
            <a:r>
              <a:rPr lang="en-US" sz="3500">
                <a:solidFill>
                  <a:srgbClr val="FFFFFF"/>
                </a:solidFill>
                <a:latin typeface="Nunito Sans Bold"/>
              </a:rPr>
              <a:t>The Nakba </a:t>
            </a:r>
          </a:p>
          <a:p>
            <a:pPr algn="ctr">
              <a:lnSpc>
                <a:spcPts val="4290"/>
              </a:lnSpc>
            </a:pPr>
            <a:r>
              <a:rPr lang="en-US" sz="3900">
                <a:solidFill>
                  <a:srgbClr val="41B8D5"/>
                </a:solidFill>
                <a:latin typeface="Nunito Sans Bold"/>
              </a:rPr>
              <a:t>Never Ended</a:t>
            </a:r>
          </a:p>
        </p:txBody>
      </p:sp>
      <p:sp>
        <p:nvSpPr>
          <p:cNvPr id="6" name="TextBox 6"/>
          <p:cNvSpPr txBox="1"/>
          <p:nvPr/>
        </p:nvSpPr>
        <p:spPr>
          <a:xfrm>
            <a:off x="590756" y="2492248"/>
            <a:ext cx="8591091" cy="4091432"/>
          </a:xfrm>
          <a:prstGeom prst="rect">
            <a:avLst/>
          </a:prstGeom>
        </p:spPr>
        <p:txBody>
          <a:bodyPr lIns="0" tIns="0" rIns="0" bIns="0" rtlCol="0" anchor="t">
            <a:spAutoFit/>
          </a:bodyPr>
          <a:lstStyle/>
          <a:p>
            <a:pPr marL="496567" lvl="1" indent="-248284" algn="just">
              <a:lnSpc>
                <a:spcPts val="2943"/>
              </a:lnSpc>
              <a:buFont typeface="Arial"/>
              <a:buChar char="•"/>
            </a:pPr>
            <a:r>
              <a:rPr lang="en-US" sz="2299">
                <a:solidFill>
                  <a:srgbClr val="000000"/>
                </a:solidFill>
                <a:latin typeface="Abhaya Libre"/>
              </a:rPr>
              <a:t>750,000 to a million Palestinians were uprooted from their homes in 1948, creating a refugee crisis that is still unresolved. Its legacy remains one of the most critical issues in the ongoing peace negotiations. </a:t>
            </a:r>
          </a:p>
          <a:p>
            <a:pPr marL="496567" lvl="1" indent="-248284" algn="just">
              <a:lnSpc>
                <a:spcPts val="2943"/>
              </a:lnSpc>
              <a:buFont typeface="Arial"/>
              <a:buChar char="•"/>
            </a:pPr>
            <a:r>
              <a:rPr lang="en-US" sz="2299">
                <a:solidFill>
                  <a:srgbClr val="000000"/>
                </a:solidFill>
                <a:latin typeface="Abhaya Libre"/>
              </a:rPr>
              <a:t>More than 7 million Palestinian refugees define themselves as those displaced in 1948 and their descendants. </a:t>
            </a:r>
          </a:p>
          <a:p>
            <a:pPr marL="496567" lvl="1" indent="-248284" algn="just">
              <a:lnSpc>
                <a:spcPts val="2943"/>
              </a:lnSpc>
              <a:buFont typeface="Arial"/>
              <a:buChar char="•"/>
            </a:pPr>
            <a:r>
              <a:rPr lang="en-US" sz="2299">
                <a:solidFill>
                  <a:srgbClr val="000000"/>
                </a:solidFill>
                <a:latin typeface="Abhaya Libre"/>
              </a:rPr>
              <a:t>A core Palestinian demand in the peace negotiations for justice for refugees is the 'right of return' to the ancestral homes their families left in 1948. </a:t>
            </a:r>
          </a:p>
          <a:p>
            <a:pPr marL="496567" lvl="1" indent="-248284" algn="just">
              <a:lnSpc>
                <a:spcPts val="2943"/>
              </a:lnSpc>
              <a:buFont typeface="Arial"/>
              <a:buChar char="•"/>
            </a:pPr>
            <a:r>
              <a:rPr lang="en-US" sz="2299">
                <a:solidFill>
                  <a:srgbClr val="000000"/>
                </a:solidFill>
                <a:latin typeface="Abhaya Libre"/>
              </a:rPr>
              <a:t>Today, more than two million Gazans are once again refugees with no where to go. The Nakba continues. </a:t>
            </a: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3"/>
            <a:stretch>
              <a:fillRect t="-5535" r="-10320" b="-5535"/>
            </a:stretch>
          </a:blipFill>
        </p:spPr>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501700"/>
            <a:chOff x="0" y="0"/>
            <a:chExt cx="4993886" cy="770378"/>
          </a:xfrm>
        </p:grpSpPr>
        <p:sp>
          <p:nvSpPr>
            <p:cNvPr id="3" name="Freeform 3"/>
            <p:cNvSpPr/>
            <p:nvPr/>
          </p:nvSpPr>
          <p:spPr>
            <a:xfrm>
              <a:off x="0" y="0"/>
              <a:ext cx="4993885" cy="770378"/>
            </a:xfrm>
            <a:custGeom>
              <a:avLst/>
              <a:gdLst/>
              <a:ahLst/>
              <a:cxnLst/>
              <a:rect l="l" t="t" r="r" b="b"/>
              <a:pathLst>
                <a:path w="4993885" h="770378">
                  <a:moveTo>
                    <a:pt x="0" y="0"/>
                  </a:moveTo>
                  <a:lnTo>
                    <a:pt x="4993885" y="0"/>
                  </a:lnTo>
                  <a:lnTo>
                    <a:pt x="4993885" y="770378"/>
                  </a:lnTo>
                  <a:lnTo>
                    <a:pt x="0" y="770378"/>
                  </a:lnTo>
                  <a:close/>
                </a:path>
              </a:pathLst>
            </a:custGeom>
            <a:solidFill>
              <a:srgbClr val="052F59"/>
            </a:solidFill>
          </p:spPr>
        </p:sp>
      </p:grpSp>
      <p:sp>
        <p:nvSpPr>
          <p:cNvPr id="4" name="Freeform 4"/>
          <p:cNvSpPr/>
          <p:nvPr/>
        </p:nvSpPr>
        <p:spPr>
          <a:xfrm>
            <a:off x="0" y="0"/>
            <a:ext cx="9753600" cy="1501700"/>
          </a:xfrm>
          <a:custGeom>
            <a:avLst/>
            <a:gdLst/>
            <a:ahLst/>
            <a:cxnLst/>
            <a:rect l="l" t="t" r="r" b="b"/>
            <a:pathLst>
              <a:path w="9753600" h="1501700">
                <a:moveTo>
                  <a:pt x="0" y="0"/>
                </a:moveTo>
                <a:lnTo>
                  <a:pt x="9753600" y="0"/>
                </a:lnTo>
                <a:lnTo>
                  <a:pt x="9753600" y="1501700"/>
                </a:lnTo>
                <a:lnTo>
                  <a:pt x="0" y="1501700"/>
                </a:lnTo>
                <a:lnTo>
                  <a:pt x="0" y="0"/>
                </a:lnTo>
                <a:close/>
              </a:path>
            </a:pathLst>
          </a:custGeom>
          <a:blipFill>
            <a:blip r:embed="rId2">
              <a:alphaModFix amt="9999"/>
            </a:blip>
            <a:stretch>
              <a:fillRect t="-193563" b="-193563"/>
            </a:stretch>
          </a:blipFill>
        </p:spPr>
      </p:sp>
      <p:sp>
        <p:nvSpPr>
          <p:cNvPr id="5" name="TextBox 5"/>
          <p:cNvSpPr txBox="1"/>
          <p:nvPr/>
        </p:nvSpPr>
        <p:spPr>
          <a:xfrm>
            <a:off x="1090019" y="550296"/>
            <a:ext cx="7573562" cy="627380"/>
          </a:xfrm>
          <a:prstGeom prst="rect">
            <a:avLst/>
          </a:prstGeom>
        </p:spPr>
        <p:txBody>
          <a:bodyPr lIns="0" tIns="0" rIns="0" bIns="0" rtlCol="0" anchor="t">
            <a:spAutoFit/>
          </a:bodyPr>
          <a:lstStyle/>
          <a:p>
            <a:pPr algn="ctr">
              <a:lnSpc>
                <a:spcPts val="4840"/>
              </a:lnSpc>
            </a:pPr>
            <a:r>
              <a:rPr lang="en-US" sz="4400">
                <a:solidFill>
                  <a:srgbClr val="FFFFFF"/>
                </a:solidFill>
                <a:latin typeface="Nunito Sans Bold"/>
              </a:rPr>
              <a:t>Last</a:t>
            </a:r>
            <a:r>
              <a:rPr lang="en-US" sz="4400">
                <a:solidFill>
                  <a:srgbClr val="41B8D5"/>
                </a:solidFill>
                <a:latin typeface="Nunito Sans Bold"/>
              </a:rPr>
              <a:t> Words</a:t>
            </a:r>
          </a:p>
        </p:txBody>
      </p:sp>
      <p:sp>
        <p:nvSpPr>
          <p:cNvPr id="6" name="TextBox 6"/>
          <p:cNvSpPr txBox="1"/>
          <p:nvPr/>
        </p:nvSpPr>
        <p:spPr>
          <a:xfrm>
            <a:off x="670242" y="1833989"/>
            <a:ext cx="8413115" cy="5061535"/>
          </a:xfrm>
          <a:prstGeom prst="rect">
            <a:avLst/>
          </a:prstGeom>
        </p:spPr>
        <p:txBody>
          <a:bodyPr lIns="0" tIns="0" rIns="0" bIns="0" rtlCol="0" anchor="t">
            <a:spAutoFit/>
          </a:bodyPr>
          <a:lstStyle/>
          <a:p>
            <a:pPr marL="386725" lvl="1" indent="-193362" algn="just">
              <a:lnSpc>
                <a:spcPts val="2292"/>
              </a:lnSpc>
              <a:buFont typeface="Arial"/>
              <a:buChar char="•"/>
            </a:pPr>
            <a:r>
              <a:rPr lang="en-US" sz="1791">
                <a:solidFill>
                  <a:srgbClr val="000000"/>
                </a:solidFill>
                <a:latin typeface="Abhaya Libre"/>
              </a:rPr>
              <a:t>The ongoing oppression and occupation of the Palestinian people and the recent genocide have united the Ummah and the world to stand against hatred - oppression - occupation.</a:t>
            </a:r>
          </a:p>
          <a:p>
            <a:pPr marL="386725" lvl="1" indent="-193362" algn="just">
              <a:lnSpc>
                <a:spcPts val="2292"/>
              </a:lnSpc>
              <a:buFont typeface="Arial"/>
              <a:buChar char="•"/>
            </a:pPr>
            <a:r>
              <a:rPr lang="en-US" sz="1791">
                <a:solidFill>
                  <a:srgbClr val="000000"/>
                </a:solidFill>
                <a:latin typeface="Abhaya Libre"/>
              </a:rPr>
              <a:t>Palestinians are teaching the whole world the importance of faith, patience, endurance, courage and steadfastness. </a:t>
            </a:r>
          </a:p>
          <a:p>
            <a:pPr marL="386725" lvl="1" indent="-193362" algn="just">
              <a:lnSpc>
                <a:spcPts val="2292"/>
              </a:lnSpc>
              <a:buFont typeface="Arial"/>
              <a:buChar char="•"/>
            </a:pPr>
            <a:r>
              <a:rPr lang="en-US" sz="1791">
                <a:solidFill>
                  <a:srgbClr val="000000"/>
                </a:solidFill>
                <a:latin typeface="Abhaya Libre"/>
              </a:rPr>
              <a:t>Patience - The Prophet </a:t>
            </a:r>
            <a:r>
              <a:rPr lang="ar-EG" sz="1791">
                <a:solidFill>
                  <a:srgbClr val="000000"/>
                </a:solidFill>
                <a:ea typeface="Abhaya Libre"/>
                <a:rtl/>
              </a:rPr>
              <a:t>ﷺ</a:t>
            </a:r>
            <a:r>
              <a:rPr lang="en-US" sz="1791">
                <a:solidFill>
                  <a:srgbClr val="000000"/>
                </a:solidFill>
                <a:latin typeface="Abhaya Libre"/>
              </a:rPr>
              <a:t> said: </a:t>
            </a:r>
            <a:r>
              <a:rPr lang="en-US" sz="1791">
                <a:solidFill>
                  <a:srgbClr val="000000"/>
                </a:solidFill>
                <a:latin typeface="Abhaya Libre Bold Italics"/>
              </a:rPr>
              <a:t>"Verily, patience is at the first stroke of calamity"</a:t>
            </a:r>
            <a:r>
              <a:rPr lang="en-US" sz="1791">
                <a:solidFill>
                  <a:srgbClr val="000000"/>
                </a:solidFill>
                <a:latin typeface="Abhaya Libre"/>
              </a:rPr>
              <a:t> (Sahih al Bukhari)- the immediate response of the Palestinians is one of immense patience and courage, repeatedly saying "Alhamdulillah" despite the grave situations they face. </a:t>
            </a:r>
          </a:p>
          <a:p>
            <a:pPr marL="386725" lvl="1" indent="-193362" algn="just">
              <a:lnSpc>
                <a:spcPts val="2292"/>
              </a:lnSpc>
              <a:buFont typeface="Arial"/>
              <a:buChar char="•"/>
            </a:pPr>
            <a:r>
              <a:rPr lang="en-US" sz="1791">
                <a:solidFill>
                  <a:srgbClr val="000000"/>
                </a:solidFill>
                <a:latin typeface="Abhaya Libre"/>
              </a:rPr>
              <a:t>Under such brutal conditions, the Palestinian people have not faltered, they continue to raise their hands and pray to the One who, Insha'Allah, will grant them victory. </a:t>
            </a:r>
          </a:p>
          <a:p>
            <a:pPr marL="386725" lvl="1" indent="-193362" algn="just">
              <a:lnSpc>
                <a:spcPts val="2292"/>
              </a:lnSpc>
              <a:buFont typeface="Arial"/>
              <a:buChar char="•"/>
            </a:pPr>
            <a:r>
              <a:rPr lang="en-US" sz="1791">
                <a:solidFill>
                  <a:srgbClr val="000000"/>
                </a:solidFill>
                <a:latin typeface="Abhaya Libre"/>
              </a:rPr>
              <a:t>It's been narrated that the Prophet </a:t>
            </a:r>
            <a:r>
              <a:rPr lang="ar-EG" sz="1791">
                <a:solidFill>
                  <a:srgbClr val="000000"/>
                </a:solidFill>
                <a:ea typeface="Abhaya Libre"/>
                <a:rtl/>
              </a:rPr>
              <a:t>ﷺ</a:t>
            </a:r>
            <a:r>
              <a:rPr lang="en-US" sz="1791">
                <a:solidFill>
                  <a:srgbClr val="000000"/>
                </a:solidFill>
                <a:latin typeface="Abhaya Libre"/>
              </a:rPr>
              <a:t> said:</a:t>
            </a:r>
          </a:p>
          <a:p>
            <a:pPr algn="just">
              <a:lnSpc>
                <a:spcPts val="2292"/>
              </a:lnSpc>
            </a:pPr>
            <a:r>
              <a:rPr lang="en-US" sz="1791">
                <a:solidFill>
                  <a:srgbClr val="000000"/>
                </a:solidFill>
                <a:latin typeface="Abhaya Libre"/>
              </a:rPr>
              <a:t> </a:t>
            </a:r>
          </a:p>
          <a:p>
            <a:pPr algn="ctr">
              <a:lnSpc>
                <a:spcPts val="2178"/>
              </a:lnSpc>
            </a:pPr>
            <a:r>
              <a:rPr lang="en-US" sz="1701">
                <a:solidFill>
                  <a:srgbClr val="000000"/>
                </a:solidFill>
                <a:latin typeface="Abhaya Libre Bold Italics"/>
              </a:rPr>
              <a:t>"There are three people whose prayers are never refused: The righteous leader, the fasting person when he breaks his fast, and the oppressed when he supplicates, whose supplications are raised above the clouds, and the gates of heaven are opened for them, and (to) whom Allah will say: 'This is what Allah wants; </a:t>
            </a:r>
          </a:p>
          <a:p>
            <a:pPr algn="ctr">
              <a:lnSpc>
                <a:spcPts val="2178"/>
              </a:lnSpc>
            </a:pPr>
            <a:r>
              <a:rPr lang="en-US" sz="1701">
                <a:solidFill>
                  <a:srgbClr val="000000"/>
                </a:solidFill>
                <a:latin typeface="Abhaya Libre Bold"/>
              </a:rPr>
              <a:t>By My glory! I will help you, even if it be after a while' </a:t>
            </a:r>
            <a:r>
              <a:rPr lang="en-US" sz="1701">
                <a:solidFill>
                  <a:srgbClr val="000000"/>
                </a:solidFill>
                <a:latin typeface="Abhaya Libre"/>
              </a:rPr>
              <a:t>(At-Tirmithi).</a:t>
            </a: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3"/>
            <a:stretch>
              <a:fillRect t="-5535" r="-10320" b="-5535"/>
            </a:stretch>
          </a:blipFill>
        </p:spPr>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894669"/>
            <a:chOff x="0" y="0"/>
            <a:chExt cx="4993886" cy="971972"/>
          </a:xfrm>
        </p:grpSpPr>
        <p:sp>
          <p:nvSpPr>
            <p:cNvPr id="3" name="Freeform 3"/>
            <p:cNvSpPr/>
            <p:nvPr/>
          </p:nvSpPr>
          <p:spPr>
            <a:xfrm>
              <a:off x="0" y="0"/>
              <a:ext cx="4993885" cy="971972"/>
            </a:xfrm>
            <a:custGeom>
              <a:avLst/>
              <a:gdLst/>
              <a:ahLst/>
              <a:cxnLst/>
              <a:rect l="l" t="t" r="r" b="b"/>
              <a:pathLst>
                <a:path w="4993885" h="971972">
                  <a:moveTo>
                    <a:pt x="0" y="0"/>
                  </a:moveTo>
                  <a:lnTo>
                    <a:pt x="4993885" y="0"/>
                  </a:lnTo>
                  <a:lnTo>
                    <a:pt x="4993885" y="971972"/>
                  </a:lnTo>
                  <a:lnTo>
                    <a:pt x="0" y="971972"/>
                  </a:lnTo>
                  <a:close/>
                </a:path>
              </a:pathLst>
            </a:custGeom>
            <a:solidFill>
              <a:srgbClr val="052F59"/>
            </a:solidFill>
          </p:spPr>
        </p:sp>
      </p:grpSp>
      <p:sp>
        <p:nvSpPr>
          <p:cNvPr id="4" name="Freeform 4"/>
          <p:cNvSpPr/>
          <p:nvPr/>
        </p:nvSpPr>
        <p:spPr>
          <a:xfrm>
            <a:off x="0" y="0"/>
            <a:ext cx="9753600" cy="1894669"/>
          </a:xfrm>
          <a:custGeom>
            <a:avLst/>
            <a:gdLst/>
            <a:ahLst/>
            <a:cxnLst/>
            <a:rect l="l" t="t" r="r" b="b"/>
            <a:pathLst>
              <a:path w="9753600" h="1894669">
                <a:moveTo>
                  <a:pt x="0" y="0"/>
                </a:moveTo>
                <a:lnTo>
                  <a:pt x="9753600" y="0"/>
                </a:lnTo>
                <a:lnTo>
                  <a:pt x="9753600" y="1894669"/>
                </a:lnTo>
                <a:lnTo>
                  <a:pt x="0" y="1894669"/>
                </a:lnTo>
                <a:lnTo>
                  <a:pt x="0" y="0"/>
                </a:lnTo>
                <a:close/>
              </a:path>
            </a:pathLst>
          </a:custGeom>
          <a:blipFill>
            <a:blip r:embed="rId2">
              <a:alphaModFix amt="9999"/>
            </a:blip>
            <a:stretch>
              <a:fillRect t="-143046" b="-143046"/>
            </a:stretch>
          </a:blipFill>
        </p:spPr>
      </p:sp>
      <p:sp>
        <p:nvSpPr>
          <p:cNvPr id="5" name="TextBox 5"/>
          <p:cNvSpPr txBox="1"/>
          <p:nvPr/>
        </p:nvSpPr>
        <p:spPr>
          <a:xfrm>
            <a:off x="1090019" y="985434"/>
            <a:ext cx="7573562" cy="627380"/>
          </a:xfrm>
          <a:prstGeom prst="rect">
            <a:avLst/>
          </a:prstGeom>
        </p:spPr>
        <p:txBody>
          <a:bodyPr lIns="0" tIns="0" rIns="0" bIns="0" rtlCol="0" anchor="t">
            <a:spAutoFit/>
          </a:bodyPr>
          <a:lstStyle/>
          <a:p>
            <a:pPr algn="ctr">
              <a:lnSpc>
                <a:spcPts val="4840"/>
              </a:lnSpc>
            </a:pPr>
            <a:r>
              <a:rPr lang="en-US" sz="4400">
                <a:solidFill>
                  <a:srgbClr val="41B8D5"/>
                </a:solidFill>
                <a:latin typeface="Nunito Sans Bold"/>
              </a:rPr>
              <a:t>Disclaimer</a:t>
            </a:r>
          </a:p>
        </p:txBody>
      </p:sp>
      <p:sp>
        <p:nvSpPr>
          <p:cNvPr id="6" name="TextBox 6"/>
          <p:cNvSpPr txBox="1"/>
          <p:nvPr/>
        </p:nvSpPr>
        <p:spPr>
          <a:xfrm>
            <a:off x="711290" y="2767132"/>
            <a:ext cx="8310790" cy="3178048"/>
          </a:xfrm>
          <a:prstGeom prst="rect">
            <a:avLst/>
          </a:prstGeom>
        </p:spPr>
        <p:txBody>
          <a:bodyPr lIns="0" tIns="0" rIns="0" bIns="0" rtlCol="0" anchor="t">
            <a:spAutoFit/>
          </a:bodyPr>
          <a:lstStyle/>
          <a:p>
            <a:pPr algn="just">
              <a:lnSpc>
                <a:spcPts val="2815"/>
              </a:lnSpc>
            </a:pPr>
            <a:r>
              <a:rPr lang="en-US" sz="2199">
                <a:solidFill>
                  <a:srgbClr val="000000"/>
                </a:solidFill>
                <a:latin typeface="Abhaya Libre"/>
              </a:rPr>
              <a:t>Note on the use of resources:</a:t>
            </a:r>
          </a:p>
          <a:p>
            <a:pPr marL="474978" lvl="1" indent="-237489" algn="just">
              <a:lnSpc>
                <a:spcPts val="2815"/>
              </a:lnSpc>
              <a:buFont typeface="Arial"/>
              <a:buChar char="•"/>
            </a:pPr>
            <a:r>
              <a:rPr lang="en-US" sz="2199">
                <a:solidFill>
                  <a:srgbClr val="000000"/>
                </a:solidFill>
                <a:latin typeface="Abhaya Libre"/>
              </a:rPr>
              <a:t>These resources should be used with discretion. They are provided as supplementary information and ICI accepts no responsibility for any external resources shared. These resources should be used with caution.</a:t>
            </a:r>
          </a:p>
          <a:p>
            <a:pPr algn="just">
              <a:lnSpc>
                <a:spcPts val="2815"/>
              </a:lnSpc>
            </a:pPr>
            <a:endParaRPr lang="en-US" sz="2199">
              <a:solidFill>
                <a:srgbClr val="000000"/>
              </a:solidFill>
              <a:latin typeface="Abhaya Libre"/>
            </a:endParaRPr>
          </a:p>
          <a:p>
            <a:pPr marL="474978" lvl="1" indent="-237489" algn="just">
              <a:lnSpc>
                <a:spcPts val="2815"/>
              </a:lnSpc>
              <a:buFont typeface="Arial"/>
              <a:buChar char="•"/>
            </a:pPr>
            <a:r>
              <a:rPr lang="en-US" sz="2199">
                <a:solidFill>
                  <a:srgbClr val="000000"/>
                </a:solidFill>
                <a:latin typeface="Abhaya Libre"/>
              </a:rPr>
              <a:t>If you plan to share these resources with students, please ensure that they are accurate, factual, consistent with the Palestinian narrative, and appropriate for your students and/or audience.</a:t>
            </a: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3"/>
            <a:stretch>
              <a:fillRect t="-5535" r="-10320" b="-5535"/>
            </a:stretch>
          </a:blipFill>
        </p:spPr>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501700"/>
            <a:chOff x="0" y="0"/>
            <a:chExt cx="4993886" cy="770378"/>
          </a:xfrm>
        </p:grpSpPr>
        <p:sp>
          <p:nvSpPr>
            <p:cNvPr id="3" name="Freeform 3"/>
            <p:cNvSpPr/>
            <p:nvPr/>
          </p:nvSpPr>
          <p:spPr>
            <a:xfrm>
              <a:off x="0" y="0"/>
              <a:ext cx="4993885" cy="770378"/>
            </a:xfrm>
            <a:custGeom>
              <a:avLst/>
              <a:gdLst/>
              <a:ahLst/>
              <a:cxnLst/>
              <a:rect l="l" t="t" r="r" b="b"/>
              <a:pathLst>
                <a:path w="4993885" h="770378">
                  <a:moveTo>
                    <a:pt x="0" y="0"/>
                  </a:moveTo>
                  <a:lnTo>
                    <a:pt x="4993885" y="0"/>
                  </a:lnTo>
                  <a:lnTo>
                    <a:pt x="4993885" y="770378"/>
                  </a:lnTo>
                  <a:lnTo>
                    <a:pt x="0" y="770378"/>
                  </a:lnTo>
                  <a:close/>
                </a:path>
              </a:pathLst>
            </a:custGeom>
            <a:solidFill>
              <a:srgbClr val="052F59"/>
            </a:solidFill>
          </p:spPr>
        </p:sp>
      </p:grpSp>
      <p:sp>
        <p:nvSpPr>
          <p:cNvPr id="4" name="Freeform 4"/>
          <p:cNvSpPr/>
          <p:nvPr/>
        </p:nvSpPr>
        <p:spPr>
          <a:xfrm>
            <a:off x="0" y="0"/>
            <a:ext cx="9753600" cy="1501700"/>
          </a:xfrm>
          <a:custGeom>
            <a:avLst/>
            <a:gdLst/>
            <a:ahLst/>
            <a:cxnLst/>
            <a:rect l="l" t="t" r="r" b="b"/>
            <a:pathLst>
              <a:path w="9753600" h="1501700">
                <a:moveTo>
                  <a:pt x="0" y="0"/>
                </a:moveTo>
                <a:lnTo>
                  <a:pt x="9753600" y="0"/>
                </a:lnTo>
                <a:lnTo>
                  <a:pt x="9753600" y="1501700"/>
                </a:lnTo>
                <a:lnTo>
                  <a:pt x="0" y="1501700"/>
                </a:lnTo>
                <a:lnTo>
                  <a:pt x="0" y="0"/>
                </a:lnTo>
                <a:close/>
              </a:path>
            </a:pathLst>
          </a:custGeom>
          <a:blipFill>
            <a:blip r:embed="rId2">
              <a:alphaModFix amt="9999"/>
            </a:blip>
            <a:stretch>
              <a:fillRect t="-193563" b="-193563"/>
            </a:stretch>
          </a:blipFill>
        </p:spPr>
      </p:sp>
      <p:sp>
        <p:nvSpPr>
          <p:cNvPr id="5" name="TextBox 5"/>
          <p:cNvSpPr txBox="1"/>
          <p:nvPr/>
        </p:nvSpPr>
        <p:spPr>
          <a:xfrm>
            <a:off x="1090019" y="550296"/>
            <a:ext cx="7573562" cy="534035"/>
          </a:xfrm>
          <a:prstGeom prst="rect">
            <a:avLst/>
          </a:prstGeom>
        </p:spPr>
        <p:txBody>
          <a:bodyPr lIns="0" tIns="0" rIns="0" bIns="0" rtlCol="0" anchor="t">
            <a:spAutoFit/>
          </a:bodyPr>
          <a:lstStyle/>
          <a:p>
            <a:pPr algn="ctr">
              <a:lnSpc>
                <a:spcPts val="4180"/>
              </a:lnSpc>
            </a:pPr>
            <a:r>
              <a:rPr lang="en-US" sz="3800">
                <a:solidFill>
                  <a:srgbClr val="FFFFFF"/>
                </a:solidFill>
                <a:latin typeface="Nunito Sans Bold"/>
              </a:rPr>
              <a:t>Additional Resources</a:t>
            </a:r>
          </a:p>
        </p:txBody>
      </p:sp>
      <p:sp>
        <p:nvSpPr>
          <p:cNvPr id="6" name="TextBox 6"/>
          <p:cNvSpPr txBox="1"/>
          <p:nvPr/>
        </p:nvSpPr>
        <p:spPr>
          <a:xfrm>
            <a:off x="542822" y="1745800"/>
            <a:ext cx="8686959" cy="4837880"/>
          </a:xfrm>
          <a:prstGeom prst="rect">
            <a:avLst/>
          </a:prstGeom>
        </p:spPr>
        <p:txBody>
          <a:bodyPr lIns="0" tIns="0" rIns="0" bIns="0" rtlCol="0" anchor="t">
            <a:spAutoFit/>
          </a:bodyPr>
          <a:lstStyle/>
          <a:p>
            <a:pPr algn="ctr">
              <a:lnSpc>
                <a:spcPts val="4095"/>
              </a:lnSpc>
            </a:pPr>
            <a:r>
              <a:rPr lang="en-US" sz="3199">
                <a:solidFill>
                  <a:srgbClr val="049250"/>
                </a:solidFill>
                <a:latin typeface="Abhaya Libre Bold"/>
              </a:rPr>
              <a:t>Documentaries: </a:t>
            </a:r>
          </a:p>
          <a:p>
            <a:pPr algn="just">
              <a:lnSpc>
                <a:spcPts val="1024"/>
              </a:lnSpc>
            </a:pPr>
            <a:endParaRPr lang="en-US" sz="3199">
              <a:solidFill>
                <a:srgbClr val="049250"/>
              </a:solidFill>
              <a:latin typeface="Abhaya Libre Bold"/>
            </a:endParaRPr>
          </a:p>
          <a:p>
            <a:pPr marL="431800" lvl="1" indent="-215900" algn="l">
              <a:lnSpc>
                <a:spcPts val="2560"/>
              </a:lnSpc>
              <a:buFont typeface="Arial"/>
              <a:buChar char="•"/>
            </a:pPr>
            <a:r>
              <a:rPr lang="en-US" sz="2000">
                <a:solidFill>
                  <a:srgbClr val="000000"/>
                </a:solidFill>
                <a:latin typeface="Abhaya Libre Bold"/>
              </a:rPr>
              <a:t>Al-Nakba: The Palestinian catastrophe - Episode 1-4 </a:t>
            </a:r>
          </a:p>
          <a:p>
            <a:pPr algn="l">
              <a:lnSpc>
                <a:spcPts val="2560"/>
              </a:lnSpc>
            </a:pPr>
            <a:r>
              <a:rPr lang="en-US" sz="2000">
                <a:solidFill>
                  <a:srgbClr val="000000"/>
                </a:solidFill>
                <a:latin typeface="Abhaya Libre"/>
                <a:hlinkClick r:id="rId3" tooltip="https://www.youtube.com/watch?v=H7FML0wzJ6A&amp;t=729s"/>
              </a:rPr>
              <a:t>https://www.youtube.com/watch?v=H7FML0wzJ6A&amp;t=729s</a:t>
            </a:r>
          </a:p>
          <a:p>
            <a:pPr algn="l">
              <a:lnSpc>
                <a:spcPts val="2560"/>
              </a:lnSpc>
            </a:pPr>
            <a:r>
              <a:rPr lang="en-US" sz="2000">
                <a:solidFill>
                  <a:srgbClr val="000000"/>
                </a:solidFill>
                <a:latin typeface="Abhaya Libre"/>
                <a:hlinkClick r:id="rId4" tooltip="https://www.youtube.com/watch?v=yI2D5Fsd9lg"/>
              </a:rPr>
              <a:t>https://www.youtube.com/watch?v=yI2D5Fsd9lg</a:t>
            </a:r>
          </a:p>
          <a:p>
            <a:pPr algn="l">
              <a:lnSpc>
                <a:spcPts val="2560"/>
              </a:lnSpc>
            </a:pPr>
            <a:r>
              <a:rPr lang="en-US" sz="2000">
                <a:solidFill>
                  <a:srgbClr val="000000"/>
                </a:solidFill>
                <a:latin typeface="Abhaya Libre"/>
                <a:hlinkClick r:id="rId5" tooltip="https://www.youtube.com/watch?v=5SKECszemmA"/>
              </a:rPr>
              <a:t>https://www.youtube.com/watch?v=5SKECszemmA</a:t>
            </a:r>
          </a:p>
          <a:p>
            <a:pPr algn="l">
              <a:lnSpc>
                <a:spcPts val="2560"/>
              </a:lnSpc>
            </a:pPr>
            <a:r>
              <a:rPr lang="en-US" sz="2000">
                <a:solidFill>
                  <a:srgbClr val="000000"/>
                </a:solidFill>
                <a:latin typeface="Abhaya Libre"/>
                <a:hlinkClick r:id="rId6" tooltip="https://www.youtube.com/watch?v=0m__A7MlDrk&amp;t=13s"/>
              </a:rPr>
              <a:t>https://www.youtube.com/watch?v=0m__A7MlDrk&amp;t=13s</a:t>
            </a:r>
          </a:p>
          <a:p>
            <a:pPr algn="l">
              <a:lnSpc>
                <a:spcPts val="2560"/>
              </a:lnSpc>
            </a:pPr>
            <a:endParaRPr lang="en-US" sz="2000">
              <a:solidFill>
                <a:srgbClr val="000000"/>
              </a:solidFill>
              <a:latin typeface="Abhaya Libre"/>
              <a:hlinkClick r:id="rId6" tooltip="https://www.youtube.com/watch?v=0m__A7MlDrk&amp;t=13s"/>
            </a:endParaRPr>
          </a:p>
          <a:p>
            <a:pPr marL="431800" lvl="1" indent="-215900" algn="l">
              <a:lnSpc>
                <a:spcPts val="2560"/>
              </a:lnSpc>
              <a:buFont typeface="Arial"/>
              <a:buChar char="•"/>
            </a:pPr>
            <a:r>
              <a:rPr lang="en-US" sz="2000">
                <a:solidFill>
                  <a:srgbClr val="000000"/>
                </a:solidFill>
                <a:latin typeface="Abhaya Libre Bold"/>
              </a:rPr>
              <a:t>1948: Creation &amp; Catastrophe: </a:t>
            </a:r>
            <a:r>
              <a:rPr lang="en-US" sz="2000">
                <a:solidFill>
                  <a:srgbClr val="000000"/>
                </a:solidFill>
                <a:latin typeface="Abhaya Libre"/>
                <a:hlinkClick r:id="rId7" tooltip="https://www.youtube.com/watch?v=Bwy-Rf15UIs"/>
              </a:rPr>
              <a:t>https://www.youtube.com/watch?v=Bwy-Rf15UIs</a:t>
            </a:r>
          </a:p>
          <a:p>
            <a:pPr algn="l">
              <a:lnSpc>
                <a:spcPts val="2560"/>
              </a:lnSpc>
            </a:pPr>
            <a:endParaRPr lang="en-US" sz="2000">
              <a:solidFill>
                <a:srgbClr val="000000"/>
              </a:solidFill>
              <a:latin typeface="Abhaya Libre"/>
              <a:hlinkClick r:id="rId7" tooltip="https://www.youtube.com/watch?v=Bwy-Rf15UIs"/>
            </a:endParaRPr>
          </a:p>
          <a:p>
            <a:pPr marL="431800" lvl="1" indent="-215900" algn="l">
              <a:lnSpc>
                <a:spcPts val="2560"/>
              </a:lnSpc>
              <a:buFont typeface="Arial"/>
              <a:buChar char="•"/>
            </a:pPr>
            <a:r>
              <a:rPr lang="en-US" sz="2000">
                <a:solidFill>
                  <a:srgbClr val="000000"/>
                </a:solidFill>
                <a:latin typeface="Abhaya Libre Bold"/>
              </a:rPr>
              <a:t>How the First World War Created the Middle East Conflicts : </a:t>
            </a:r>
            <a:r>
              <a:rPr lang="en-US" sz="2000">
                <a:solidFill>
                  <a:srgbClr val="000000"/>
                </a:solidFill>
                <a:latin typeface="Abhaya Libre"/>
                <a:hlinkClick r:id="rId8" tooltip="https://www.youtube.com/watch?v=tjnBmH8b0Ko&amp;t=427s"/>
              </a:rPr>
              <a:t>https://www.youtube.com/watch?v=tjnBmH8b0Ko&amp;t=427s</a:t>
            </a:r>
          </a:p>
          <a:p>
            <a:pPr algn="l">
              <a:lnSpc>
                <a:spcPts val="2560"/>
              </a:lnSpc>
            </a:pPr>
            <a:endParaRPr lang="en-US" sz="2000">
              <a:solidFill>
                <a:srgbClr val="000000"/>
              </a:solidFill>
              <a:latin typeface="Abhaya Libre"/>
              <a:hlinkClick r:id="rId8" tooltip="https://www.youtube.com/watch?v=tjnBmH8b0Ko&amp;t=427s"/>
            </a:endParaRPr>
          </a:p>
          <a:p>
            <a:pPr marL="431800" lvl="1" indent="-215900" algn="l">
              <a:lnSpc>
                <a:spcPts val="2560"/>
              </a:lnSpc>
              <a:buFont typeface="Arial"/>
              <a:buChar char="•"/>
            </a:pPr>
            <a:r>
              <a:rPr lang="en-US" sz="2000">
                <a:solidFill>
                  <a:srgbClr val="000000"/>
                </a:solidFill>
                <a:latin typeface="Abhaya Libre Bold"/>
              </a:rPr>
              <a:t>How Zionists Came to Palestine Under British Protection: </a:t>
            </a:r>
            <a:r>
              <a:rPr lang="en-US" sz="2000">
                <a:solidFill>
                  <a:srgbClr val="000000"/>
                </a:solidFill>
                <a:latin typeface="Abhaya Libre"/>
                <a:hlinkClick r:id="rId9" tooltip="https://www.youtube.com/watch?v=EtvqioF81BU"/>
              </a:rPr>
              <a:t>https://www.youtube.com/watch?v=EtvqioF81BU</a:t>
            </a: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10"/>
            <a:stretch>
              <a:fillRect t="-5535" r="-10320" b="-5535"/>
            </a:stretch>
          </a:blipFill>
        </p:spPr>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2348094"/>
            <a:chOff x="0" y="0"/>
            <a:chExt cx="4993886" cy="1204581"/>
          </a:xfrm>
        </p:grpSpPr>
        <p:sp>
          <p:nvSpPr>
            <p:cNvPr id="3" name="Freeform 3"/>
            <p:cNvSpPr/>
            <p:nvPr/>
          </p:nvSpPr>
          <p:spPr>
            <a:xfrm>
              <a:off x="0" y="0"/>
              <a:ext cx="4993885" cy="1204581"/>
            </a:xfrm>
            <a:custGeom>
              <a:avLst/>
              <a:gdLst/>
              <a:ahLst/>
              <a:cxnLst/>
              <a:rect l="l" t="t" r="r" b="b"/>
              <a:pathLst>
                <a:path w="4993885" h="1204581">
                  <a:moveTo>
                    <a:pt x="0" y="0"/>
                  </a:moveTo>
                  <a:lnTo>
                    <a:pt x="4993885" y="0"/>
                  </a:lnTo>
                  <a:lnTo>
                    <a:pt x="4993885" y="1204581"/>
                  </a:lnTo>
                  <a:lnTo>
                    <a:pt x="0" y="1204581"/>
                  </a:lnTo>
                  <a:close/>
                </a:path>
              </a:pathLst>
            </a:custGeom>
            <a:solidFill>
              <a:srgbClr val="052F59"/>
            </a:solidFill>
          </p:spPr>
        </p:sp>
      </p:grpSp>
      <p:sp>
        <p:nvSpPr>
          <p:cNvPr id="4" name="Freeform 4"/>
          <p:cNvSpPr/>
          <p:nvPr/>
        </p:nvSpPr>
        <p:spPr>
          <a:xfrm>
            <a:off x="0" y="0"/>
            <a:ext cx="9753600" cy="2348094"/>
          </a:xfrm>
          <a:custGeom>
            <a:avLst/>
            <a:gdLst/>
            <a:ahLst/>
            <a:cxnLst/>
            <a:rect l="l" t="t" r="r" b="b"/>
            <a:pathLst>
              <a:path w="9753600" h="2348094">
                <a:moveTo>
                  <a:pt x="0" y="0"/>
                </a:moveTo>
                <a:lnTo>
                  <a:pt x="9753600" y="0"/>
                </a:lnTo>
                <a:lnTo>
                  <a:pt x="9753600" y="2348094"/>
                </a:lnTo>
                <a:lnTo>
                  <a:pt x="0" y="2348094"/>
                </a:lnTo>
                <a:lnTo>
                  <a:pt x="0" y="0"/>
                </a:lnTo>
                <a:close/>
              </a:path>
            </a:pathLst>
          </a:custGeom>
          <a:blipFill>
            <a:blip r:embed="rId2">
              <a:alphaModFix amt="9999"/>
            </a:blip>
            <a:stretch>
              <a:fillRect t="-105768" b="-105768"/>
            </a:stretch>
          </a:blipFill>
        </p:spPr>
      </p:sp>
      <p:sp>
        <p:nvSpPr>
          <p:cNvPr id="5" name="TextBox 5"/>
          <p:cNvSpPr txBox="1"/>
          <p:nvPr/>
        </p:nvSpPr>
        <p:spPr>
          <a:xfrm>
            <a:off x="1099520" y="1282479"/>
            <a:ext cx="7573562" cy="534035"/>
          </a:xfrm>
          <a:prstGeom prst="rect">
            <a:avLst/>
          </a:prstGeom>
        </p:spPr>
        <p:txBody>
          <a:bodyPr lIns="0" tIns="0" rIns="0" bIns="0" rtlCol="0" anchor="t">
            <a:spAutoFit/>
          </a:bodyPr>
          <a:lstStyle/>
          <a:p>
            <a:pPr algn="ctr">
              <a:lnSpc>
                <a:spcPts val="4180"/>
              </a:lnSpc>
            </a:pPr>
            <a:r>
              <a:rPr lang="en-US" sz="3800">
                <a:solidFill>
                  <a:srgbClr val="FFFFFF"/>
                </a:solidFill>
                <a:latin typeface="Nunito Sans Bold"/>
              </a:rPr>
              <a:t>Additional Resources</a:t>
            </a:r>
          </a:p>
        </p:txBody>
      </p:sp>
      <p:sp>
        <p:nvSpPr>
          <p:cNvPr id="6" name="TextBox 6"/>
          <p:cNvSpPr txBox="1"/>
          <p:nvPr/>
        </p:nvSpPr>
        <p:spPr>
          <a:xfrm>
            <a:off x="533321" y="2928641"/>
            <a:ext cx="8686959" cy="3027549"/>
          </a:xfrm>
          <a:prstGeom prst="rect">
            <a:avLst/>
          </a:prstGeom>
        </p:spPr>
        <p:txBody>
          <a:bodyPr lIns="0" tIns="0" rIns="0" bIns="0" rtlCol="0" anchor="t">
            <a:spAutoFit/>
          </a:bodyPr>
          <a:lstStyle/>
          <a:p>
            <a:pPr algn="just">
              <a:lnSpc>
                <a:spcPts val="1024"/>
              </a:lnSpc>
            </a:pPr>
            <a:endParaRPr/>
          </a:p>
          <a:p>
            <a:pPr marL="431800" lvl="1" indent="-215900" algn="l">
              <a:lnSpc>
                <a:spcPts val="2560"/>
              </a:lnSpc>
              <a:buFont typeface="Arial"/>
              <a:buChar char="•"/>
            </a:pPr>
            <a:r>
              <a:rPr lang="en-US" sz="2000">
                <a:solidFill>
                  <a:srgbClr val="000000"/>
                </a:solidFill>
                <a:latin typeface="Abhaya Libre Bold"/>
              </a:rPr>
              <a:t>Origins and Evolution of the Palestine Problem: 1917-1947: </a:t>
            </a:r>
            <a:r>
              <a:rPr lang="en-US" sz="2000">
                <a:solidFill>
                  <a:srgbClr val="000000"/>
                </a:solidFill>
                <a:latin typeface="Abhaya Libre"/>
                <a:hlinkClick r:id="rId3" tooltip="https://www.un.org/unispal/history2/origins-and-evolution-of-the-palestine-problem/part-i-1917-1947/"/>
              </a:rPr>
              <a:t>https://www.un.org/unispal/history2/origins-and-evolution-of-the-palestine-problem/part-i-1917-1947/</a:t>
            </a:r>
          </a:p>
          <a:p>
            <a:pPr algn="l">
              <a:lnSpc>
                <a:spcPts val="2560"/>
              </a:lnSpc>
            </a:pPr>
            <a:endParaRPr lang="en-US" sz="2000">
              <a:solidFill>
                <a:srgbClr val="000000"/>
              </a:solidFill>
              <a:latin typeface="Abhaya Libre"/>
              <a:hlinkClick r:id="rId3" tooltip="https://www.un.org/unispal/history2/origins-and-evolution-of-the-palestine-problem/part-i-1917-1947/"/>
            </a:endParaRPr>
          </a:p>
          <a:p>
            <a:pPr marL="431800" lvl="1" indent="-215900" algn="l">
              <a:lnSpc>
                <a:spcPts val="2560"/>
              </a:lnSpc>
              <a:buFont typeface="Arial"/>
              <a:buChar char="•"/>
            </a:pPr>
            <a:r>
              <a:rPr lang="en-US" sz="2000">
                <a:solidFill>
                  <a:srgbClr val="000000"/>
                </a:solidFill>
                <a:latin typeface="Abhaya Libre Bold"/>
              </a:rPr>
              <a:t>Demographic information of Historical Palestine prior to 1948: </a:t>
            </a:r>
            <a:r>
              <a:rPr lang="en-US" sz="2000">
                <a:solidFill>
                  <a:srgbClr val="000000"/>
                </a:solidFill>
                <a:latin typeface="Abhaya Libre"/>
                <a:hlinkClick r:id="rId4" tooltip="https://assets.nationbuilder.com/cjpme/pages/2116/attachments/original/1655220704/07-En-Demographics-Factsheet_v02.pdf?1655220704"/>
              </a:rPr>
              <a:t>https://assets.nationbuilder.com/cjpme/pages/2116/attachments/original/1655220704/07-En-Demographics-Factsheet_v02.pdf?1655220704</a:t>
            </a:r>
          </a:p>
          <a:p>
            <a:pPr algn="l">
              <a:lnSpc>
                <a:spcPts val="2560"/>
              </a:lnSpc>
            </a:pPr>
            <a:endParaRPr lang="en-US" sz="2000">
              <a:solidFill>
                <a:srgbClr val="000000"/>
              </a:solidFill>
              <a:latin typeface="Abhaya Libre"/>
              <a:hlinkClick r:id="rId4" tooltip="https://assets.nationbuilder.com/cjpme/pages/2116/attachments/original/1655220704/07-En-Demographics-Factsheet_v02.pdf?1655220704"/>
            </a:endParaRPr>
          </a:p>
          <a:p>
            <a:pPr marL="431800" lvl="1" indent="-215900" algn="l">
              <a:lnSpc>
                <a:spcPts val="2560"/>
              </a:lnSpc>
              <a:buFont typeface="Arial"/>
              <a:buChar char="•"/>
            </a:pPr>
            <a:r>
              <a:rPr lang="en-US" sz="2000">
                <a:solidFill>
                  <a:srgbClr val="000000"/>
                </a:solidFill>
                <a:latin typeface="Abhaya Libre Bold"/>
              </a:rPr>
              <a:t>For middle school students: </a:t>
            </a:r>
            <a:r>
              <a:rPr lang="en-US" sz="2000">
                <a:solidFill>
                  <a:srgbClr val="000000"/>
                </a:solidFill>
                <a:latin typeface="Abhaya Libre"/>
                <a:hlinkClick r:id="rId5" tooltip="https://www.youtube.com/watch?v=zE8GCX1w3ys"/>
              </a:rPr>
              <a:t>https://www.youtube.com/watch?v=zE8GCX1w3ys</a:t>
            </a: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6"/>
            <a:stretch>
              <a:fillRect t="-5535" r="-10320" b="-5535"/>
            </a:stretch>
          </a:blipFill>
        </p:spPr>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955126"/>
            <a:chOff x="0" y="0"/>
            <a:chExt cx="4993886" cy="1002987"/>
          </a:xfrm>
        </p:grpSpPr>
        <p:sp>
          <p:nvSpPr>
            <p:cNvPr id="3" name="Freeform 3"/>
            <p:cNvSpPr/>
            <p:nvPr/>
          </p:nvSpPr>
          <p:spPr>
            <a:xfrm>
              <a:off x="0" y="0"/>
              <a:ext cx="4993885" cy="1002987"/>
            </a:xfrm>
            <a:custGeom>
              <a:avLst/>
              <a:gdLst/>
              <a:ahLst/>
              <a:cxnLst/>
              <a:rect l="l" t="t" r="r" b="b"/>
              <a:pathLst>
                <a:path w="4993885" h="1002987">
                  <a:moveTo>
                    <a:pt x="0" y="0"/>
                  </a:moveTo>
                  <a:lnTo>
                    <a:pt x="4993885" y="0"/>
                  </a:lnTo>
                  <a:lnTo>
                    <a:pt x="4993885" y="1002987"/>
                  </a:lnTo>
                  <a:lnTo>
                    <a:pt x="0" y="1002987"/>
                  </a:lnTo>
                  <a:close/>
                </a:path>
              </a:pathLst>
            </a:custGeom>
            <a:solidFill>
              <a:srgbClr val="052F59"/>
            </a:solidFill>
          </p:spPr>
        </p:sp>
      </p:grpSp>
      <p:sp>
        <p:nvSpPr>
          <p:cNvPr id="4" name="Freeform 4"/>
          <p:cNvSpPr/>
          <p:nvPr/>
        </p:nvSpPr>
        <p:spPr>
          <a:xfrm>
            <a:off x="0" y="0"/>
            <a:ext cx="9753600" cy="1955126"/>
          </a:xfrm>
          <a:custGeom>
            <a:avLst/>
            <a:gdLst/>
            <a:ahLst/>
            <a:cxnLst/>
            <a:rect l="l" t="t" r="r" b="b"/>
            <a:pathLst>
              <a:path w="9753600" h="1955126">
                <a:moveTo>
                  <a:pt x="0" y="0"/>
                </a:moveTo>
                <a:lnTo>
                  <a:pt x="9753600" y="0"/>
                </a:lnTo>
                <a:lnTo>
                  <a:pt x="9753600" y="1955126"/>
                </a:lnTo>
                <a:lnTo>
                  <a:pt x="0" y="1955126"/>
                </a:lnTo>
                <a:lnTo>
                  <a:pt x="0" y="0"/>
                </a:lnTo>
                <a:close/>
              </a:path>
            </a:pathLst>
          </a:custGeom>
          <a:blipFill>
            <a:blip r:embed="rId2">
              <a:alphaModFix amt="9999"/>
            </a:blip>
            <a:stretch>
              <a:fillRect t="-137077" b="-137077"/>
            </a:stretch>
          </a:blipFill>
        </p:spPr>
      </p:sp>
      <p:sp>
        <p:nvSpPr>
          <p:cNvPr id="5" name="TextBox 5"/>
          <p:cNvSpPr txBox="1"/>
          <p:nvPr/>
        </p:nvSpPr>
        <p:spPr>
          <a:xfrm>
            <a:off x="1090019" y="1076119"/>
            <a:ext cx="7573562" cy="534035"/>
          </a:xfrm>
          <a:prstGeom prst="rect">
            <a:avLst/>
          </a:prstGeom>
        </p:spPr>
        <p:txBody>
          <a:bodyPr lIns="0" tIns="0" rIns="0" bIns="0" rtlCol="0" anchor="t">
            <a:spAutoFit/>
          </a:bodyPr>
          <a:lstStyle/>
          <a:p>
            <a:pPr algn="ctr">
              <a:lnSpc>
                <a:spcPts val="4180"/>
              </a:lnSpc>
            </a:pPr>
            <a:r>
              <a:rPr lang="en-US" sz="3800">
                <a:solidFill>
                  <a:srgbClr val="FFFFFF"/>
                </a:solidFill>
                <a:latin typeface="Nunito Sans Bold"/>
              </a:rPr>
              <a:t>Additional Resources</a:t>
            </a:r>
          </a:p>
        </p:txBody>
      </p:sp>
      <p:sp>
        <p:nvSpPr>
          <p:cNvPr id="6" name="TextBox 6"/>
          <p:cNvSpPr txBox="1"/>
          <p:nvPr/>
        </p:nvSpPr>
        <p:spPr>
          <a:xfrm>
            <a:off x="533321" y="2339188"/>
            <a:ext cx="8686959" cy="3865783"/>
          </a:xfrm>
          <a:prstGeom prst="rect">
            <a:avLst/>
          </a:prstGeom>
        </p:spPr>
        <p:txBody>
          <a:bodyPr lIns="0" tIns="0" rIns="0" bIns="0" rtlCol="0" anchor="t">
            <a:spAutoFit/>
          </a:bodyPr>
          <a:lstStyle/>
          <a:p>
            <a:pPr algn="just">
              <a:lnSpc>
                <a:spcPts val="1024"/>
              </a:lnSpc>
            </a:pPr>
            <a:endParaRPr dirty="0"/>
          </a:p>
          <a:p>
            <a:pPr algn="ctr">
              <a:lnSpc>
                <a:spcPts val="4096"/>
              </a:lnSpc>
            </a:pPr>
            <a:r>
              <a:rPr lang="en-US" sz="3200" dirty="0">
                <a:solidFill>
                  <a:srgbClr val="049250"/>
                </a:solidFill>
                <a:latin typeface="Abhaya Libre Bold"/>
              </a:rPr>
              <a:t>Books: </a:t>
            </a:r>
          </a:p>
          <a:p>
            <a:pPr algn="l">
              <a:lnSpc>
                <a:spcPts val="2560"/>
              </a:lnSpc>
            </a:pPr>
            <a:endParaRPr lang="en-US" sz="3200" dirty="0">
              <a:solidFill>
                <a:srgbClr val="049250"/>
              </a:solidFill>
              <a:latin typeface="Abhaya Libre Bold"/>
            </a:endParaRPr>
          </a:p>
          <a:p>
            <a:pPr marL="431800" lvl="1" indent="-215900" algn="l">
              <a:lnSpc>
                <a:spcPts val="2560"/>
              </a:lnSpc>
              <a:buFont typeface="Arial"/>
              <a:buChar char="•"/>
            </a:pPr>
            <a:r>
              <a:rPr lang="en-US" sz="2000" dirty="0">
                <a:solidFill>
                  <a:srgbClr val="000000"/>
                </a:solidFill>
                <a:latin typeface="Abhaya Libre Bold"/>
              </a:rPr>
              <a:t>The Woman from </a:t>
            </a:r>
            <a:r>
              <a:rPr lang="en-US" sz="2000" dirty="0" err="1">
                <a:solidFill>
                  <a:srgbClr val="000000"/>
                </a:solidFill>
                <a:latin typeface="Abhaya Libre Bold"/>
              </a:rPr>
              <a:t>Tantoura</a:t>
            </a:r>
            <a:r>
              <a:rPr lang="en-US" sz="2000" dirty="0">
                <a:solidFill>
                  <a:srgbClr val="000000"/>
                </a:solidFill>
                <a:latin typeface="Abhaya Libre Bold"/>
              </a:rPr>
              <a:t>:</a:t>
            </a:r>
            <a:r>
              <a:rPr lang="en-US" sz="2000" dirty="0">
                <a:solidFill>
                  <a:srgbClr val="000000"/>
                </a:solidFill>
                <a:latin typeface="Abhaya Libre"/>
              </a:rPr>
              <a:t> A Novel from Palestine (Hoopoe Fiction) Paperback – 18 December 2018 by </a:t>
            </a:r>
            <a:r>
              <a:rPr lang="en-US" sz="2000" dirty="0" err="1">
                <a:solidFill>
                  <a:srgbClr val="000000"/>
                </a:solidFill>
                <a:latin typeface="Abhaya Libre"/>
              </a:rPr>
              <a:t>Radwa</a:t>
            </a:r>
            <a:r>
              <a:rPr lang="en-US" sz="2000" dirty="0">
                <a:solidFill>
                  <a:srgbClr val="000000"/>
                </a:solidFill>
                <a:latin typeface="Abhaya Libre"/>
              </a:rPr>
              <a:t> Ashour (Author), Kay Heikkinen (Translator)</a:t>
            </a:r>
          </a:p>
          <a:p>
            <a:pPr algn="l">
              <a:lnSpc>
                <a:spcPts val="2560"/>
              </a:lnSpc>
            </a:pPr>
            <a:endParaRPr lang="en-US" sz="2000" dirty="0">
              <a:solidFill>
                <a:srgbClr val="000000"/>
              </a:solidFill>
              <a:latin typeface="Abhaya Libre"/>
            </a:endParaRPr>
          </a:p>
          <a:p>
            <a:pPr marL="431800" lvl="1" indent="-215900" algn="l">
              <a:lnSpc>
                <a:spcPts val="2560"/>
              </a:lnSpc>
              <a:buFont typeface="Arial"/>
              <a:buChar char="•"/>
            </a:pPr>
            <a:r>
              <a:rPr lang="en-US" sz="2000" dirty="0">
                <a:solidFill>
                  <a:srgbClr val="000000"/>
                </a:solidFill>
                <a:latin typeface="Abhaya Libre Bold"/>
              </a:rPr>
              <a:t>The Hundred Years' War on Palestine: </a:t>
            </a:r>
            <a:r>
              <a:rPr lang="en-US" sz="2000" dirty="0">
                <a:solidFill>
                  <a:srgbClr val="000000"/>
                </a:solidFill>
                <a:latin typeface="Abhaya Libre"/>
              </a:rPr>
              <a:t>A History of Settler Colonialism and Resistance, 1917–2017</a:t>
            </a:r>
          </a:p>
          <a:p>
            <a:pPr algn="l">
              <a:lnSpc>
                <a:spcPts val="2560"/>
              </a:lnSpc>
            </a:pPr>
            <a:endParaRPr lang="en-US" sz="2000" dirty="0">
              <a:solidFill>
                <a:srgbClr val="000000"/>
              </a:solidFill>
              <a:latin typeface="Abhaya Libre"/>
            </a:endParaRPr>
          </a:p>
          <a:p>
            <a:pPr marL="431800" lvl="1" indent="-215900" algn="l">
              <a:lnSpc>
                <a:spcPts val="2560"/>
              </a:lnSpc>
              <a:buFont typeface="Arial"/>
              <a:buChar char="•"/>
            </a:pPr>
            <a:r>
              <a:rPr lang="en-US" sz="2000" dirty="0">
                <a:solidFill>
                  <a:srgbClr val="000000"/>
                </a:solidFill>
                <a:latin typeface="Abhaya Libre Bold"/>
              </a:rPr>
              <a:t>The Ethnic Cleansing of Palestine by </a:t>
            </a:r>
            <a:r>
              <a:rPr lang="en-US" sz="2000" dirty="0" err="1">
                <a:solidFill>
                  <a:srgbClr val="000000"/>
                </a:solidFill>
                <a:latin typeface="Abhaya Libre Bold"/>
              </a:rPr>
              <a:t>Ilan</a:t>
            </a:r>
            <a:r>
              <a:rPr lang="en-US" sz="2000" dirty="0">
                <a:solidFill>
                  <a:srgbClr val="000000"/>
                </a:solidFill>
                <a:latin typeface="Abhaya Libre Bold"/>
              </a:rPr>
              <a:t> </a:t>
            </a:r>
            <a:r>
              <a:rPr lang="en-US" sz="2000" dirty="0" err="1">
                <a:solidFill>
                  <a:srgbClr val="000000"/>
                </a:solidFill>
                <a:latin typeface="Abhaya Libre Bold"/>
              </a:rPr>
              <a:t>Pappé</a:t>
            </a:r>
            <a:r>
              <a:rPr lang="en-US" sz="2000" dirty="0">
                <a:solidFill>
                  <a:srgbClr val="000000"/>
                </a:solidFill>
                <a:latin typeface="Abhaya Libre Bold"/>
              </a:rPr>
              <a:t> (2006): </a:t>
            </a:r>
            <a:r>
              <a:rPr lang="en-US" sz="2000" dirty="0">
                <a:solidFill>
                  <a:srgbClr val="000000"/>
                </a:solidFill>
                <a:latin typeface="Abhaya Libre"/>
              </a:rPr>
              <a:t>A groundbreaking work that offers a comprehensive and critical analysis of the events leading up to and following the establishment of the State of Israel in 1948,</a:t>
            </a: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3"/>
            <a:stretch>
              <a:fillRect t="-5535" r="-10320" b="-5535"/>
            </a:stretch>
          </a:blipFill>
        </p:spPr>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02" y="0"/>
            <a:ext cx="9734598" cy="1955126"/>
            <a:chOff x="0" y="0"/>
            <a:chExt cx="4993886" cy="1002987"/>
          </a:xfrm>
        </p:grpSpPr>
        <p:sp>
          <p:nvSpPr>
            <p:cNvPr id="3" name="Freeform 3"/>
            <p:cNvSpPr/>
            <p:nvPr/>
          </p:nvSpPr>
          <p:spPr>
            <a:xfrm>
              <a:off x="0" y="0"/>
              <a:ext cx="4993885" cy="1002987"/>
            </a:xfrm>
            <a:custGeom>
              <a:avLst/>
              <a:gdLst/>
              <a:ahLst/>
              <a:cxnLst/>
              <a:rect l="l" t="t" r="r" b="b"/>
              <a:pathLst>
                <a:path w="4993885" h="1002987">
                  <a:moveTo>
                    <a:pt x="0" y="0"/>
                  </a:moveTo>
                  <a:lnTo>
                    <a:pt x="4993885" y="0"/>
                  </a:lnTo>
                  <a:lnTo>
                    <a:pt x="4993885" y="1002987"/>
                  </a:lnTo>
                  <a:lnTo>
                    <a:pt x="0" y="1002987"/>
                  </a:lnTo>
                  <a:close/>
                </a:path>
              </a:pathLst>
            </a:custGeom>
            <a:solidFill>
              <a:srgbClr val="052F59"/>
            </a:solidFill>
          </p:spPr>
        </p:sp>
      </p:grpSp>
      <p:sp>
        <p:nvSpPr>
          <p:cNvPr id="4" name="Freeform 4"/>
          <p:cNvSpPr/>
          <p:nvPr/>
        </p:nvSpPr>
        <p:spPr>
          <a:xfrm>
            <a:off x="0" y="0"/>
            <a:ext cx="9753600" cy="1955126"/>
          </a:xfrm>
          <a:custGeom>
            <a:avLst/>
            <a:gdLst/>
            <a:ahLst/>
            <a:cxnLst/>
            <a:rect l="l" t="t" r="r" b="b"/>
            <a:pathLst>
              <a:path w="9753600" h="1955126">
                <a:moveTo>
                  <a:pt x="0" y="0"/>
                </a:moveTo>
                <a:lnTo>
                  <a:pt x="9753600" y="0"/>
                </a:lnTo>
                <a:lnTo>
                  <a:pt x="9753600" y="1955126"/>
                </a:lnTo>
                <a:lnTo>
                  <a:pt x="0" y="1955126"/>
                </a:lnTo>
                <a:lnTo>
                  <a:pt x="0" y="0"/>
                </a:lnTo>
                <a:close/>
              </a:path>
            </a:pathLst>
          </a:custGeom>
          <a:blipFill>
            <a:blip r:embed="rId2">
              <a:alphaModFix amt="9999"/>
            </a:blip>
            <a:stretch>
              <a:fillRect t="-137077" b="-137077"/>
            </a:stretch>
          </a:blipFill>
        </p:spPr>
      </p:sp>
      <p:sp>
        <p:nvSpPr>
          <p:cNvPr id="5" name="TextBox 5"/>
          <p:cNvSpPr txBox="1"/>
          <p:nvPr/>
        </p:nvSpPr>
        <p:spPr>
          <a:xfrm>
            <a:off x="1090019" y="1076119"/>
            <a:ext cx="7573562" cy="534035"/>
          </a:xfrm>
          <a:prstGeom prst="rect">
            <a:avLst/>
          </a:prstGeom>
        </p:spPr>
        <p:txBody>
          <a:bodyPr lIns="0" tIns="0" rIns="0" bIns="0" rtlCol="0" anchor="t">
            <a:spAutoFit/>
          </a:bodyPr>
          <a:lstStyle/>
          <a:p>
            <a:pPr algn="ctr">
              <a:lnSpc>
                <a:spcPts val="4180"/>
              </a:lnSpc>
            </a:pPr>
            <a:r>
              <a:rPr lang="en-US" sz="3800">
                <a:solidFill>
                  <a:srgbClr val="FFFFFF"/>
                </a:solidFill>
                <a:latin typeface="Nunito Sans Bold"/>
              </a:rPr>
              <a:t>Additional Resources</a:t>
            </a:r>
          </a:p>
        </p:txBody>
      </p:sp>
      <p:sp>
        <p:nvSpPr>
          <p:cNvPr id="6" name="TextBox 6"/>
          <p:cNvSpPr txBox="1"/>
          <p:nvPr/>
        </p:nvSpPr>
        <p:spPr>
          <a:xfrm>
            <a:off x="533321" y="2339188"/>
            <a:ext cx="8686959" cy="4315284"/>
          </a:xfrm>
          <a:prstGeom prst="rect">
            <a:avLst/>
          </a:prstGeom>
        </p:spPr>
        <p:txBody>
          <a:bodyPr lIns="0" tIns="0" rIns="0" bIns="0" rtlCol="0" anchor="t">
            <a:spAutoFit/>
          </a:bodyPr>
          <a:lstStyle/>
          <a:p>
            <a:pPr algn="just">
              <a:lnSpc>
                <a:spcPts val="1024"/>
              </a:lnSpc>
            </a:pPr>
            <a:endParaRPr dirty="0"/>
          </a:p>
          <a:p>
            <a:pPr algn="ctr">
              <a:lnSpc>
                <a:spcPts val="4096"/>
              </a:lnSpc>
            </a:pPr>
            <a:r>
              <a:rPr lang="en-US" sz="3200" dirty="0">
                <a:solidFill>
                  <a:srgbClr val="049250"/>
                </a:solidFill>
                <a:latin typeface="Abhaya Libre Bold"/>
              </a:rPr>
              <a:t>Books: </a:t>
            </a:r>
          </a:p>
          <a:p>
            <a:pPr algn="l">
              <a:lnSpc>
                <a:spcPts val="2560"/>
              </a:lnSpc>
            </a:pPr>
            <a:endParaRPr lang="en-US" sz="3200" dirty="0">
              <a:solidFill>
                <a:srgbClr val="049250"/>
              </a:solidFill>
              <a:latin typeface="Abhaya Libre Bold"/>
            </a:endParaRPr>
          </a:p>
          <a:p>
            <a:pPr marL="431800" lvl="1" indent="-215900" algn="l">
              <a:lnSpc>
                <a:spcPts val="2560"/>
              </a:lnSpc>
              <a:buFont typeface="Arial"/>
              <a:buChar char="•"/>
            </a:pPr>
            <a:r>
              <a:rPr lang="en-US" sz="2000" dirty="0">
                <a:solidFill>
                  <a:srgbClr val="000000"/>
                </a:solidFill>
                <a:latin typeface="Abhaya Libre Bold"/>
              </a:rPr>
              <a:t>The General’s Son: Journey of an Israeli in Palestine</a:t>
            </a:r>
            <a:r>
              <a:rPr lang="en-US" sz="2000" dirty="0">
                <a:solidFill>
                  <a:srgbClr val="000000"/>
                </a:solidFill>
                <a:latin typeface="Abhaya Libre"/>
              </a:rPr>
              <a:t>:  A powerful account, by Israeli peace activist Miko Peled, of his transformation from a young man who'd grown up in the heart of Israel's elite and served proudly in its military into a fearless advocate of nonviolent struggle and equal rights for all Palestinians and Israelis.</a:t>
            </a:r>
          </a:p>
          <a:p>
            <a:pPr marL="431800" lvl="1" indent="-215900">
              <a:lnSpc>
                <a:spcPts val="2560"/>
              </a:lnSpc>
              <a:buFont typeface="Arial"/>
              <a:buChar char="•"/>
            </a:pPr>
            <a:r>
              <a:rPr lang="en-US" sz="2000" dirty="0">
                <a:solidFill>
                  <a:srgbClr val="000000"/>
                </a:solidFill>
                <a:latin typeface="Abhaya Libre Bold"/>
              </a:rPr>
              <a:t>The Holocaust Industry: Reflection on the Exploitation of Jewish Suffering: </a:t>
            </a:r>
            <a:r>
              <a:rPr lang="en-US" sz="2000" dirty="0">
                <a:solidFill>
                  <a:srgbClr val="000000"/>
                </a:solidFill>
                <a:latin typeface="Abhaya Libre"/>
              </a:rPr>
              <a:t>In his interesting study, Norman G. Finkelstein examines the prominent role the Holocaust has come to play in global culture, particularly after the 1967 Arab-Israeli War, and critiques the exploitation of Holocaust memory for political and </a:t>
            </a:r>
            <a:r>
              <a:rPr lang="en-US" sz="2000">
                <a:solidFill>
                  <a:srgbClr val="000000"/>
                </a:solidFill>
                <a:latin typeface="Abhaya Libre"/>
              </a:rPr>
              <a:t>financial gain</a:t>
            </a:r>
            <a:endParaRPr lang="en-US" sz="2000" dirty="0">
              <a:solidFill>
                <a:srgbClr val="000000"/>
              </a:solidFill>
              <a:latin typeface="Abhaya Libre"/>
            </a:endParaRPr>
          </a:p>
        </p:txBody>
      </p:sp>
      <p:sp>
        <p:nvSpPr>
          <p:cNvPr id="7" name="Freeform 7"/>
          <p:cNvSpPr/>
          <p:nvPr/>
        </p:nvSpPr>
        <p:spPr>
          <a:xfrm>
            <a:off x="8009515" y="277052"/>
            <a:ext cx="1464529" cy="967326"/>
          </a:xfrm>
          <a:custGeom>
            <a:avLst/>
            <a:gdLst/>
            <a:ahLst/>
            <a:cxnLst/>
            <a:rect l="l" t="t" r="r" b="b"/>
            <a:pathLst>
              <a:path w="1464529" h="967326">
                <a:moveTo>
                  <a:pt x="0" y="0"/>
                </a:moveTo>
                <a:lnTo>
                  <a:pt x="1464529" y="0"/>
                </a:lnTo>
                <a:lnTo>
                  <a:pt x="1464529" y="967327"/>
                </a:lnTo>
                <a:lnTo>
                  <a:pt x="0" y="967327"/>
                </a:lnTo>
                <a:lnTo>
                  <a:pt x="0" y="0"/>
                </a:lnTo>
                <a:close/>
              </a:path>
            </a:pathLst>
          </a:custGeom>
          <a:blipFill>
            <a:blip r:embed="rId3"/>
            <a:stretch>
              <a:fillRect t="-5535" r="-10320" b="-5535"/>
            </a:stretch>
          </a:blipFill>
        </p:spPr>
      </p:sp>
    </p:spTree>
    <p:extLst>
      <p:ext uri="{BB962C8B-B14F-4D97-AF65-F5344CB8AC3E}">
        <p14:creationId xmlns:p14="http://schemas.microsoft.com/office/powerpoint/2010/main" val="3575157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7728</Words>
  <Application>Microsoft Macintosh PowerPoint</Application>
  <PresentationFormat>Custom</PresentationFormat>
  <Paragraphs>577</Paragraphs>
  <Slides>73</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73</vt:i4>
      </vt:variant>
    </vt:vector>
  </HeadingPairs>
  <TitlesOfParts>
    <vt:vector size="84" baseType="lpstr">
      <vt:lpstr>Calibri</vt:lpstr>
      <vt:lpstr>Glacial Indifference Bold</vt:lpstr>
      <vt:lpstr>Nunito Sans Bold</vt:lpstr>
      <vt:lpstr>Nunito Sans</vt:lpstr>
      <vt:lpstr>Archivo Black</vt:lpstr>
      <vt:lpstr>Nunito Sans Heavy</vt:lpstr>
      <vt:lpstr>Arial</vt:lpstr>
      <vt:lpstr>Abhaya Libre Bold Italics</vt:lpstr>
      <vt:lpstr>Abhaya Libre</vt:lpstr>
      <vt:lpstr>Abhaya Libre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Nakba 1948</dc:title>
  <cp:lastModifiedBy>Zeynep Alp</cp:lastModifiedBy>
  <cp:revision>2</cp:revision>
  <dcterms:created xsi:type="dcterms:W3CDTF">2006-08-16T00:00:00Z</dcterms:created>
  <dcterms:modified xsi:type="dcterms:W3CDTF">2024-06-07T09:20:17Z</dcterms:modified>
  <dc:identifier>DAGFioRS_ok</dc:identifier>
</cp:coreProperties>
</file>